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5"/>
  </p:notesMasterIdLst>
  <p:handoutMasterIdLst>
    <p:handoutMasterId r:id="rId36"/>
  </p:handoutMasterIdLst>
  <p:sldIdLst>
    <p:sldId id="263" r:id="rId3"/>
    <p:sldId id="1798" r:id="rId4"/>
    <p:sldId id="1861" r:id="rId5"/>
    <p:sldId id="1849" r:id="rId6"/>
    <p:sldId id="1855" r:id="rId7"/>
    <p:sldId id="1856" r:id="rId8"/>
    <p:sldId id="1857" r:id="rId9"/>
    <p:sldId id="1877" r:id="rId10"/>
    <p:sldId id="1878" r:id="rId11"/>
    <p:sldId id="1879" r:id="rId12"/>
    <p:sldId id="1859" r:id="rId13"/>
    <p:sldId id="1860" r:id="rId14"/>
    <p:sldId id="1858" r:id="rId15"/>
    <p:sldId id="1852" r:id="rId16"/>
    <p:sldId id="1851" r:id="rId17"/>
    <p:sldId id="1853" r:id="rId18"/>
    <p:sldId id="1854" r:id="rId19"/>
    <p:sldId id="1876" r:id="rId20"/>
    <p:sldId id="1862" r:id="rId21"/>
    <p:sldId id="1865" r:id="rId22"/>
    <p:sldId id="1863" r:id="rId23"/>
    <p:sldId id="1880" r:id="rId24"/>
    <p:sldId id="1867" r:id="rId25"/>
    <p:sldId id="1869" r:id="rId26"/>
    <p:sldId id="1881" r:id="rId27"/>
    <p:sldId id="1870" r:id="rId28"/>
    <p:sldId id="1871" r:id="rId29"/>
    <p:sldId id="1872" r:id="rId30"/>
    <p:sldId id="1882" r:id="rId31"/>
    <p:sldId id="1873" r:id="rId32"/>
    <p:sldId id="1874" r:id="rId33"/>
    <p:sldId id="339" r:id="rId34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>
          <p15:clr>
            <a:srgbClr val="A4A3A4"/>
          </p15:clr>
        </p15:guide>
        <p15:guide id="2" orient="horz" pos="4186">
          <p15:clr>
            <a:srgbClr val="A4A3A4"/>
          </p15:clr>
        </p15:guide>
        <p15:guide id="3" orient="horz" pos="3394">
          <p15:clr>
            <a:srgbClr val="A4A3A4"/>
          </p15:clr>
        </p15:guide>
        <p15:guide id="4" orient="horz" pos="777">
          <p15:clr>
            <a:srgbClr val="A4A3A4"/>
          </p15:clr>
        </p15:guide>
        <p15:guide id="5" orient="horz" pos="1749">
          <p15:clr>
            <a:srgbClr val="A4A3A4"/>
          </p15:clr>
        </p15:guide>
        <p15:guide id="6" orient="horz" pos="457">
          <p15:clr>
            <a:srgbClr val="A4A3A4"/>
          </p15:clr>
        </p15:guide>
        <p15:guide id="7" pos="285">
          <p15:clr>
            <a:srgbClr val="A4A3A4"/>
          </p15:clr>
        </p15:guide>
        <p15:guide id="8" pos="55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FFFF99"/>
    <a:srgbClr val="4F81BD"/>
    <a:srgbClr val="C0504D"/>
    <a:srgbClr val="004C97"/>
    <a:srgbClr val="00B5E2"/>
    <a:srgbClr val="63666A"/>
    <a:srgbClr val="5A5A5A"/>
    <a:srgbClr val="67676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5" autoAdjust="0"/>
    <p:restoredTop sz="98464" autoAdjust="0"/>
  </p:normalViewPr>
  <p:slideViewPr>
    <p:cSldViewPr snapToGrid="0" snapToObjects="1">
      <p:cViewPr varScale="1">
        <p:scale>
          <a:sx n="86" d="100"/>
          <a:sy n="86" d="100"/>
        </p:scale>
        <p:origin x="1464" y="58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285"/>
        <p:guide pos="55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746"/>
            <a:ext cx="82931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3209907"/>
            <a:ext cx="8296275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name | talk title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457200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4751454" y="1238250"/>
            <a:ext cx="3998846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46058" y="432610"/>
            <a:ext cx="8304267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6713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4751454" y="1238250"/>
            <a:ext cx="3998846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432609"/>
            <a:ext cx="8293100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931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5033962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9098"/>
            <a:ext cx="82931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457200" y="1238250"/>
            <a:ext cx="3017524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4" y="1227137"/>
            <a:ext cx="8296275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3" y="5686118"/>
            <a:ext cx="82930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sz="120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25568"/>
            <a:ext cx="8293096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 txBox="1">
            <a:spLocks/>
          </p:cNvSpPr>
          <p:nvPr/>
        </p:nvSpPr>
        <p:spPr>
          <a:xfrm>
            <a:off x="985866" y="195263"/>
            <a:ext cx="4381500" cy="247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Long-Baseline Neutrino Facility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475760"/>
            <a:ext cx="8302625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7"/>
          <p:cNvSpPr txBox="1">
            <a:spLocks/>
          </p:cNvSpPr>
          <p:nvPr/>
        </p:nvSpPr>
        <p:spPr>
          <a:xfrm>
            <a:off x="457200" y="196850"/>
            <a:ext cx="506413" cy="2460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LBNF</a:t>
            </a:r>
          </a:p>
        </p:txBody>
      </p: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4906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5728951"/>
            <a:ext cx="830262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6" y="600329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4" y="5916605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09" y="6083428"/>
            <a:ext cx="2202053" cy="368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 txBox="1">
            <a:spLocks/>
          </p:cNvSpPr>
          <p:nvPr/>
        </p:nvSpPr>
        <p:spPr>
          <a:xfrm>
            <a:off x="8337550" y="6483731"/>
            <a:ext cx="419100" cy="192024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1200" dirty="0"/>
              <a:t>LBNF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57200" y="6357938"/>
            <a:ext cx="8293100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9488" y="6488430"/>
            <a:ext cx="113665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10.25.18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6138" y="6488430"/>
            <a:ext cx="5616575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name | talk title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5" y="6488430"/>
            <a:ext cx="52546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464343" y="1381504"/>
            <a:ext cx="8218488" cy="145165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Neutrino Beamline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Horns B &amp; C</a:t>
            </a: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Preliminary Design Review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61168" y="4670423"/>
            <a:ext cx="8221663" cy="79378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Cory Crowley</a:t>
            </a:r>
          </a:p>
          <a:p>
            <a:r>
              <a:rPr lang="en-US" dirty="0">
                <a:latin typeface="Helvetica" charset="0"/>
              </a:rPr>
              <a:t>3 December 2021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DE82728-9F5E-49DE-A354-8C40A65F00D7}"/>
              </a:ext>
            </a:extLst>
          </p:cNvPr>
          <p:cNvSpPr txBox="1">
            <a:spLocks/>
          </p:cNvSpPr>
          <p:nvPr/>
        </p:nvSpPr>
        <p:spPr bwMode="auto">
          <a:xfrm>
            <a:off x="461168" y="3489122"/>
            <a:ext cx="8221663" cy="525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220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2pPr>
            <a:lvl3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3pPr>
            <a:lvl4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4pPr>
            <a:lvl5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800" kern="1200" baseline="0">
                <a:solidFill>
                  <a:srgbClr val="004C9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Helvetica" charset="0"/>
              </a:rPr>
              <a:t>Horn B &amp; C Ancillary Component Design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engineering drawing&#10;&#10;Description automatically generated">
            <a:extLst>
              <a:ext uri="{FF2B5EF4-FFF2-40B4-BE49-F238E27FC236}">
                <a16:creationId xmlns:a16="http://schemas.microsoft.com/office/drawing/2014/main" id="{E310BD01-00FC-45EE-B27E-24053DD60CE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7" y="2190939"/>
            <a:ext cx="6753225" cy="40378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Hanger Main Beams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1195387" y="2190939"/>
            <a:ext cx="6753224" cy="405098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87DAE608-5716-432C-B6BC-D7789D9E835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794962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Maximum thermal + structural displacement, D.S. hanger.</a:t>
            </a:r>
          </a:p>
          <a:p>
            <a:r>
              <a:rPr lang="en-US" sz="1800" dirty="0">
                <a:solidFill>
                  <a:schemeClr val="tx1"/>
                </a:solidFill>
              </a:rPr>
              <a:t>Slightly less than Horn A since twin ejector lines don’t create force couple.</a:t>
            </a:r>
            <a:endParaRPr lang="en-US" dirty="0"/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58E41B27-DB79-424E-B3C1-D9D21E45B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55FCAA7C-DB80-4902-A2B2-DD3BD3BA0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2590216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94832CA-2EE9-4220-9CCF-6B41D212CA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135606"/>
            <a:ext cx="4525381" cy="212335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Hanger Plate Loading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D1F507-D5C8-4D20-BCEF-52AE29AD0E84}"/>
              </a:ext>
            </a:extLst>
          </p:cNvPr>
          <p:cNvSpPr/>
          <p:nvPr/>
        </p:nvSpPr>
        <p:spPr>
          <a:xfrm>
            <a:off x="460968" y="1147940"/>
            <a:ext cx="4518438" cy="210181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EC18AE-2D0C-41BC-A191-67E6887827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914150"/>
              </p:ext>
            </p:extLst>
          </p:nvPr>
        </p:nvGraphicFramePr>
        <p:xfrm>
          <a:off x="457201" y="3433983"/>
          <a:ext cx="2783940" cy="1737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3259">
                  <a:extLst>
                    <a:ext uri="{9D8B030D-6E8A-4147-A177-3AD203B41FA5}">
                      <a16:colId xmlns:a16="http://schemas.microsoft.com/office/drawing/2014/main" val="1014849700"/>
                    </a:ext>
                  </a:extLst>
                </a:gridCol>
                <a:gridCol w="690681">
                  <a:extLst>
                    <a:ext uri="{9D8B030D-6E8A-4147-A177-3AD203B41FA5}">
                      <a16:colId xmlns:a16="http://schemas.microsoft.com/office/drawing/2014/main" val="1359503544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Estimated Pivot Hanger Load, </a:t>
                      </a:r>
                      <a:r>
                        <a:rPr lang="en-US" sz="1100" dirty="0" err="1">
                          <a:effectLst/>
                        </a:rPr>
                        <a:t>lbs</a:t>
                      </a:r>
                      <a:r>
                        <a:rPr lang="en-US" sz="1100" dirty="0">
                          <a:effectLst/>
                        </a:rPr>
                        <a:t> (Horn B)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4000.00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364809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Pivot Pin Diameter, inches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1.25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317696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Pivot Pin Cross-Sectional Area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596605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Double Shear Area (per pin)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2.45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976111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Double Pins in double shear area (total area)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4.91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141623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Pivot Pin Yield Strength (410SS)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40000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7301472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Shear Load Safety Factor on Pivot Pins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FFFF00"/>
                          </a:highlight>
                        </a:rPr>
                        <a:t>28</a:t>
                      </a:r>
                      <a:endParaRPr lang="en-US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13645626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BFEBC17D-2CB1-41B1-AE1F-760C6767C2D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26" y="1135607"/>
            <a:ext cx="3494074" cy="2114149"/>
          </a:xfrm>
          <a:prstGeom prst="rect">
            <a:avLst/>
          </a:prstGeom>
          <a:noFill/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2031C0-0CFA-4106-87FA-6F3144495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113196"/>
              </p:ext>
            </p:extLst>
          </p:nvPr>
        </p:nvGraphicFramePr>
        <p:xfrm>
          <a:off x="5702760" y="3433983"/>
          <a:ext cx="3043076" cy="26489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02639">
                  <a:extLst>
                    <a:ext uri="{9D8B030D-6E8A-4147-A177-3AD203B41FA5}">
                      <a16:colId xmlns:a16="http://schemas.microsoft.com/office/drawing/2014/main" val="871463875"/>
                    </a:ext>
                  </a:extLst>
                </a:gridCol>
                <a:gridCol w="540437">
                  <a:extLst>
                    <a:ext uri="{9D8B030D-6E8A-4147-A177-3AD203B41FA5}">
                      <a16:colId xmlns:a16="http://schemas.microsoft.com/office/drawing/2014/main" val="2709794739"/>
                    </a:ext>
                  </a:extLst>
                </a:gridCol>
              </a:tblGrid>
              <a:tr h="1647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Section Width, inches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66956301"/>
                  </a:ext>
                </a:extLst>
              </a:tr>
              <a:tr h="1647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Bearing Area Depth 1, Inches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18713953"/>
                  </a:ext>
                </a:extLst>
              </a:tr>
              <a:tr h="1647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Bearing Area Depth 2, Inches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261291806"/>
                  </a:ext>
                </a:extLst>
              </a:tr>
              <a:tr h="1647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Pivot Hanger Load at Each Pivot Block, </a:t>
                      </a:r>
                      <a:r>
                        <a:rPr lang="en-US" sz="1100" dirty="0" err="1">
                          <a:effectLst/>
                        </a:rPr>
                        <a:t>lbs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65115438"/>
                  </a:ext>
                </a:extLst>
              </a:tr>
              <a:tr h="1647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Tensile Area on Depth 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1.88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41909382"/>
                  </a:ext>
                </a:extLst>
              </a:tr>
              <a:tr h="1647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Tensile Area on Depth 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37480359"/>
                  </a:ext>
                </a:extLst>
              </a:tr>
              <a:tr h="1647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Tensile Load per Tensile Area, </a:t>
                      </a:r>
                      <a:r>
                        <a:rPr lang="en-US" sz="1100" dirty="0" err="1">
                          <a:effectLst/>
                        </a:rPr>
                        <a:t>lbs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89676759"/>
                  </a:ext>
                </a:extLst>
              </a:tr>
              <a:tr h="1647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Tensile Stress at Tensile Plane 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533.33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45172479"/>
                  </a:ext>
                </a:extLst>
              </a:tr>
              <a:tr h="1647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Tensile Stress at Tensile Plane 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666.67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28387622"/>
                  </a:ext>
                </a:extLst>
              </a:tr>
              <a:tr h="3020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Pivot Block Yield Stength (6013-T6)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52000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71497526"/>
                  </a:ext>
                </a:extLst>
              </a:tr>
              <a:tr h="1647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Tensile Area Safety Factor on Tensile Plane 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97.50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62026072"/>
                  </a:ext>
                </a:extLst>
              </a:tr>
              <a:tr h="1647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Tensile Area Safety Factor on Tensile Plane 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FFFF00"/>
                          </a:highlight>
                        </a:rPr>
                        <a:t>78</a:t>
                      </a:r>
                      <a:endParaRPr lang="en-US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5234768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FF0E41F-3D9E-4BB8-AC58-A51302B00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251596"/>
              </p:ext>
            </p:extLst>
          </p:nvPr>
        </p:nvGraphicFramePr>
        <p:xfrm>
          <a:off x="3313568" y="3433983"/>
          <a:ext cx="2316765" cy="2346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0159">
                  <a:extLst>
                    <a:ext uri="{9D8B030D-6E8A-4147-A177-3AD203B41FA5}">
                      <a16:colId xmlns:a16="http://schemas.microsoft.com/office/drawing/2014/main" val="3444278667"/>
                    </a:ext>
                  </a:extLst>
                </a:gridCol>
                <a:gridCol w="596606">
                  <a:extLst>
                    <a:ext uri="{9D8B030D-6E8A-4147-A177-3AD203B41FA5}">
                      <a16:colId xmlns:a16="http://schemas.microsoft.com/office/drawing/2014/main" val="2311805089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Pivot Plate Bore Depth, inches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2.50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651260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Pivot Plate Section Width, inches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0.75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6246848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Pivot Plate Block Tensile Loading area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3.75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7127103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Total Pivot Hanger Load at Each Pivot Block, </a:t>
                      </a:r>
                      <a:r>
                        <a:rPr lang="en-US" sz="1100" dirty="0" err="1">
                          <a:effectLst/>
                        </a:rPr>
                        <a:t>lbs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286093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Tensile Stress at Pivot Block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533.33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5545297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Pivot Block Yield Stength (6013-T6)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52000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18100815"/>
                  </a:ext>
                </a:extLst>
              </a:tr>
              <a:tr h="9188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Tensile Area Safety Factor at Pivot Block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</a:t>
                      </a:r>
                      <a:endParaRPr lang="en-US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041794634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2A8CA16A-F667-4D82-AEA8-9952D1D892F3}"/>
              </a:ext>
            </a:extLst>
          </p:cNvPr>
          <p:cNvSpPr/>
          <p:nvPr/>
        </p:nvSpPr>
        <p:spPr>
          <a:xfrm>
            <a:off x="5256226" y="1147940"/>
            <a:ext cx="3494075" cy="211102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0BC6C72D-A614-469E-AC89-5C9E12CEC2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CB4178CA-3E70-4A19-9CAA-765A90A94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3027219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1009D75-3977-494C-9DE7-E592BC5562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010" y="1188084"/>
            <a:ext cx="3496156" cy="225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E8E0B6-A72B-401C-B72A-4B9A35CF017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58" y="1192716"/>
            <a:ext cx="3872730" cy="227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Hanger Plate Loading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5251010" y="1188084"/>
            <a:ext cx="3499290" cy="224091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497238" y="1214987"/>
            <a:ext cx="3872730" cy="223191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5147DE2-EE4B-48F3-BEB3-56C5E32D4F7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38" y="3567910"/>
            <a:ext cx="2888764" cy="1222952"/>
          </a:xfrm>
          <a:prstGeom prst="rect">
            <a:avLst/>
          </a:prstGeom>
          <a:noFill/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3C11233-276E-441A-BEDC-749116CF5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258117"/>
              </p:ext>
            </p:extLst>
          </p:nvPr>
        </p:nvGraphicFramePr>
        <p:xfrm>
          <a:off x="488180" y="4893707"/>
          <a:ext cx="3305222" cy="13947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7375">
                  <a:extLst>
                    <a:ext uri="{9D8B030D-6E8A-4147-A177-3AD203B41FA5}">
                      <a16:colId xmlns:a16="http://schemas.microsoft.com/office/drawing/2014/main" val="385302920"/>
                    </a:ext>
                  </a:extLst>
                </a:gridCol>
                <a:gridCol w="637847">
                  <a:extLst>
                    <a:ext uri="{9D8B030D-6E8A-4147-A177-3AD203B41FA5}">
                      <a16:colId xmlns:a16="http://schemas.microsoft.com/office/drawing/2014/main" val="79010524"/>
                    </a:ext>
                  </a:extLst>
                </a:gridCol>
              </a:tblGrid>
              <a:tr h="2403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Minimum Hanger Cross-Sectional Area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7.75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25781133"/>
                  </a:ext>
                </a:extLst>
              </a:tr>
              <a:tr h="1828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Hanger Leg Yield Strength (6061-T6)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35000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15961359"/>
                  </a:ext>
                </a:extLst>
              </a:tr>
              <a:tr h="54846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Hanger Leg Individual Loading Crosscheck for </a:t>
                      </a:r>
                      <a:r>
                        <a:rPr lang="en-US" sz="1100" dirty="0" err="1">
                          <a:effectLst/>
                        </a:rPr>
                        <a:t>Stripline</a:t>
                      </a:r>
                      <a:r>
                        <a:rPr lang="en-US" sz="1100" dirty="0">
                          <a:effectLst/>
                        </a:rPr>
                        <a:t> offset force addition (2825lbs per ED0012923)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2000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44941280"/>
                  </a:ext>
                </a:extLst>
              </a:tr>
              <a:tr h="1828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Hanger Leg Tensile Plane Stress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258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91888637"/>
                  </a:ext>
                </a:extLst>
              </a:tr>
              <a:tr h="24030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Hanger Leg Tensile Plane Safety Factor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FFFF00"/>
                          </a:highlight>
                        </a:rPr>
                        <a:t>135.6</a:t>
                      </a:r>
                      <a:endParaRPr lang="en-US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68293579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1D7EE7F-BA22-49C0-A475-2C700AAB00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313204"/>
              </p:ext>
            </p:extLst>
          </p:nvPr>
        </p:nvGraphicFramePr>
        <p:xfrm>
          <a:off x="3856424" y="3684579"/>
          <a:ext cx="2224251" cy="2600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9234">
                  <a:extLst>
                    <a:ext uri="{9D8B030D-6E8A-4147-A177-3AD203B41FA5}">
                      <a16:colId xmlns:a16="http://schemas.microsoft.com/office/drawing/2014/main" val="3106422716"/>
                    </a:ext>
                  </a:extLst>
                </a:gridCol>
                <a:gridCol w="395017">
                  <a:extLst>
                    <a:ext uri="{9D8B030D-6E8A-4147-A177-3AD203B41FA5}">
                      <a16:colId xmlns:a16="http://schemas.microsoft.com/office/drawing/2014/main" val="3664589951"/>
                    </a:ext>
                  </a:extLst>
                </a:gridCol>
              </a:tblGrid>
              <a:tr h="3220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Hanger Isolation Bolt Group Size, inches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407942955"/>
                  </a:ext>
                </a:extLst>
              </a:tr>
              <a:tr h="3808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Isolation Bolt Group Minimum Tensile Diameter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0.40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14431293"/>
                  </a:ext>
                </a:extLst>
              </a:tr>
              <a:tr h="20776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Tensile Area per Bolt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61388400"/>
                  </a:ext>
                </a:extLst>
              </a:tr>
              <a:tr h="3220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Bolt Count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12.00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37259244"/>
                  </a:ext>
                </a:extLst>
              </a:tr>
              <a:tr h="3220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Bolt Group Tensile Area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80006154"/>
                  </a:ext>
                </a:extLst>
              </a:tr>
              <a:tr h="3220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Bolt Material Yield Strength (304SS)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45000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85780343"/>
                  </a:ext>
                </a:extLst>
              </a:tr>
              <a:tr h="3220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Available Bolt Group Clamp Force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66508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87600943"/>
                  </a:ext>
                </a:extLst>
              </a:tr>
              <a:tr h="32200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Hanger Isolation Bolt Group Safety Factor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FFFF00"/>
                          </a:highlight>
                        </a:rPr>
                        <a:t>16.6</a:t>
                      </a:r>
                      <a:endParaRPr lang="en-US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33899993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CFC0039-1EE4-42BE-80E1-5D1F489BF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785680"/>
              </p:ext>
            </p:extLst>
          </p:nvPr>
        </p:nvGraphicFramePr>
        <p:xfrm>
          <a:off x="6143698" y="3684579"/>
          <a:ext cx="2603468" cy="26003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6002">
                  <a:extLst>
                    <a:ext uri="{9D8B030D-6E8A-4147-A177-3AD203B41FA5}">
                      <a16:colId xmlns:a16="http://schemas.microsoft.com/office/drawing/2014/main" val="2337493711"/>
                    </a:ext>
                  </a:extLst>
                </a:gridCol>
                <a:gridCol w="777466">
                  <a:extLst>
                    <a:ext uri="{9D8B030D-6E8A-4147-A177-3AD203B41FA5}">
                      <a16:colId xmlns:a16="http://schemas.microsoft.com/office/drawing/2014/main" val="3656188940"/>
                    </a:ext>
                  </a:extLst>
                </a:gridCol>
              </a:tblGrid>
              <a:tr h="3475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Hanger Assembly Bolt Group Size, inches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0.625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243120446"/>
                  </a:ext>
                </a:extLst>
              </a:tr>
              <a:tr h="3475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Isolation Bolt Group Minimum Tensile Diameter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0.5119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22536799"/>
                  </a:ext>
                </a:extLst>
              </a:tr>
              <a:tr h="3430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Tensile Area per Bolt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0.205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3991638"/>
                  </a:ext>
                </a:extLst>
              </a:tr>
              <a:tr h="1871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Bolt Count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531890654"/>
                  </a:ext>
                </a:extLst>
              </a:tr>
              <a:tr h="3430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Bolt Group Tensile Area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2.469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28359334"/>
                  </a:ext>
                </a:extLst>
              </a:tr>
              <a:tr h="3414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Bolt Material Yield Strength (304SS)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45000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56691188"/>
                  </a:ext>
                </a:extLst>
              </a:tr>
              <a:tr h="3430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Total Available Bolt Group Clamp Force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111135.7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963450366"/>
                  </a:ext>
                </a:extLst>
              </a:tr>
              <a:tr h="34754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Hanger Assembly Bolt Group Safety Factor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highlight>
                            <a:srgbClr val="FFFF00"/>
                          </a:highlight>
                        </a:rPr>
                        <a:t>27.7</a:t>
                      </a:r>
                      <a:endParaRPr lang="en-US" sz="12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45796262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6B4FEDBC-A969-44DE-ADB7-8EDE012D2388}"/>
              </a:ext>
            </a:extLst>
          </p:cNvPr>
          <p:cNvSpPr/>
          <p:nvPr/>
        </p:nvSpPr>
        <p:spPr>
          <a:xfrm>
            <a:off x="506287" y="3567910"/>
            <a:ext cx="3287114" cy="126869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2">
            <a:extLst>
              <a:ext uri="{FF2B5EF4-FFF2-40B4-BE49-F238E27FC236}">
                <a16:creationId xmlns:a16="http://schemas.microsoft.com/office/drawing/2014/main" id="{D9AE8F39-36CE-4FF8-A339-D0B62A0E22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BC6821D4-DEDB-4ED0-BB67-DB3FA733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2800347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B7C46C24-DDDB-4FEC-920B-7EB21DC99C5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71" b="26258"/>
          <a:stretch/>
        </p:blipFill>
        <p:spPr>
          <a:xfrm>
            <a:off x="4725909" y="3626566"/>
            <a:ext cx="4024391" cy="2571184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2E75A136-9C17-4C35-A3FC-4C1DA211741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5" y="3626566"/>
            <a:ext cx="4201567" cy="25711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Hanger Main Beam FEA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C27224E-B1A5-4B3D-9B88-42F728CB6F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990534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Main beam spans are very rigid &amp; have very low stress. Should help get horn motion back to module and not promote vibration.</a:t>
            </a:r>
          </a:p>
          <a:p>
            <a:r>
              <a:rPr lang="en-US" sz="1800" dirty="0">
                <a:solidFill>
                  <a:schemeClr val="tx1"/>
                </a:solidFill>
              </a:rPr>
              <a:t>Hanger plates also have low stress aside from over constrained ceramic interfaces with plate. Modeled as bonded instead of frictional and causing high point stresses on single node at corner.</a:t>
            </a:r>
          </a:p>
          <a:p>
            <a:r>
              <a:rPr lang="en-US" sz="1800" dirty="0">
                <a:solidFill>
                  <a:schemeClr val="tx1"/>
                </a:solidFill>
              </a:rPr>
              <a:t>Pin bores / webs well within S.F. 3+ for von mises criteria. </a:t>
            </a:r>
          </a:p>
          <a:p>
            <a:pPr lvl="1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4725909" y="3626566"/>
            <a:ext cx="4024392" cy="260221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460968" y="3626566"/>
            <a:ext cx="4194624" cy="260221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8A6DACA7-F307-4A68-9F48-B3C1593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670C0A38-4E75-476D-BB94-88B4C0A07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349266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989EDD9-8157-4B09-BD9D-7BC7296CC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13" y="2372009"/>
            <a:ext cx="8227031" cy="3856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Crosshairs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460968" y="2372008"/>
            <a:ext cx="8289332" cy="385677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F801D83E-511A-438C-A656-5C6BE258C9C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990534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Concept from </a:t>
            </a:r>
            <a:r>
              <a:rPr lang="en-US" sz="1800" dirty="0" err="1">
                <a:solidFill>
                  <a:schemeClr val="tx1"/>
                </a:solidFill>
              </a:rPr>
              <a:t>NuMI</a:t>
            </a:r>
            <a:r>
              <a:rPr lang="en-US" sz="1800" dirty="0">
                <a:solidFill>
                  <a:schemeClr val="tx1"/>
                </a:solidFill>
              </a:rPr>
              <a:t>, but sized for LBNF. </a:t>
            </a:r>
            <a:r>
              <a:rPr lang="en-US" sz="1800" dirty="0" err="1">
                <a:solidFill>
                  <a:schemeClr val="tx1"/>
                </a:solidFill>
              </a:rPr>
              <a:t>NuMI</a:t>
            </a:r>
            <a:r>
              <a:rPr lang="en-US" sz="1800" dirty="0">
                <a:solidFill>
                  <a:schemeClr val="tx1"/>
                </a:solidFill>
              </a:rPr>
              <a:t> flange mount brackets do not lend themselves well to large transition bells and flange diameters.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Stayed away from prying force; chose offset cantilever from O.C. facet face. </a:t>
            </a:r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FE1B7214-5192-40C4-ADBC-44B454E8D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B74E0639-706A-4085-9EBA-679720407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1074824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1DFF34B4-1001-4090-8FC9-F0BA20A59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0842" y="4014772"/>
            <a:ext cx="3719459" cy="2191035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B0C9138-E387-41E0-8838-D560B7433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68" y="4014772"/>
            <a:ext cx="4350235" cy="22140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Crosshairs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C27224E-B1A5-4B3D-9B88-42F728CB6F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990534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Crosshair brackets allow for precision BL / BR sweep with integrated alignment screws. Travel +/- 1/8” for final alignment adjustment.</a:t>
            </a:r>
          </a:p>
          <a:p>
            <a:r>
              <a:rPr lang="en-US" sz="1800" dirty="0">
                <a:solidFill>
                  <a:schemeClr val="tx1"/>
                </a:solidFill>
              </a:rPr>
              <a:t>Vertical position altered by shim stacks per </a:t>
            </a:r>
            <a:r>
              <a:rPr lang="en-US" sz="1800" dirty="0" err="1">
                <a:solidFill>
                  <a:schemeClr val="tx1"/>
                </a:solidFill>
              </a:rPr>
              <a:t>NuMI</a:t>
            </a:r>
            <a:r>
              <a:rPr lang="en-US" sz="1800" dirty="0">
                <a:solidFill>
                  <a:schemeClr val="tx1"/>
                </a:solidFill>
              </a:rPr>
              <a:t> practice. Travel +/- 1/16” for final alignment adjustment.</a:t>
            </a:r>
          </a:p>
          <a:p>
            <a:r>
              <a:rPr lang="en-US" sz="1800" dirty="0">
                <a:solidFill>
                  <a:schemeClr val="tx1"/>
                </a:solidFill>
              </a:rPr>
              <a:t>Main bracket deflection + thermal loading + spring rate on 1m+ long crosshair did not lend design to re-use of </a:t>
            </a:r>
            <a:r>
              <a:rPr lang="en-US" sz="1800" dirty="0" err="1">
                <a:solidFill>
                  <a:schemeClr val="tx1"/>
                </a:solidFill>
              </a:rPr>
              <a:t>belleville</a:t>
            </a:r>
            <a:r>
              <a:rPr lang="en-US" sz="1800" dirty="0">
                <a:solidFill>
                  <a:schemeClr val="tx1"/>
                </a:solidFill>
              </a:rPr>
              <a:t> washer spring pack concept.</a:t>
            </a:r>
          </a:p>
          <a:p>
            <a:r>
              <a:rPr lang="en-US" sz="1800" dirty="0">
                <a:solidFill>
                  <a:schemeClr val="tx1"/>
                </a:solidFill>
              </a:rPr>
              <a:t>Needed a SS compression spring to provide continued preload at 1-2mm+ deflections anticipated.</a:t>
            </a:r>
          </a:p>
          <a:p>
            <a:pPr lvl="1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5030842" y="4014772"/>
            <a:ext cx="3719459" cy="221401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460968" y="4014772"/>
            <a:ext cx="4350235" cy="221401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2FF902CB-631B-4348-A1C9-272365129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F43269C4-DA0E-44DE-8262-2AE48F265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2396157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A83CA90-0BA8-43C5-B88E-FFC4A9331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51" y="3755126"/>
            <a:ext cx="4253274" cy="2453988"/>
          </a:xfrm>
          <a:prstGeom prst="rect">
            <a:avLst/>
          </a:prstGeom>
        </p:spPr>
      </p:pic>
      <p:pic>
        <p:nvPicPr>
          <p:cNvPr id="14" name="Picture 1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A9C49E78-51D1-4325-8972-82CFC757D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28" y="3755126"/>
            <a:ext cx="3892946" cy="2461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Crosshairs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C27224E-B1A5-4B3D-9B88-42F728CB6F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990534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U.S. Horn B crosshair was most problematic for steady state operations. EDEP put AL crosshair well above creep threshold.</a:t>
            </a:r>
          </a:p>
          <a:p>
            <a:r>
              <a:rPr lang="en-US" sz="1800" dirty="0">
                <a:solidFill>
                  <a:schemeClr val="tx1"/>
                </a:solidFill>
              </a:rPr>
              <a:t>Catastrophic failure unlikely but would slowly loose preload (and likely) correct reference position.</a:t>
            </a:r>
          </a:p>
          <a:p>
            <a:r>
              <a:rPr lang="en-US" sz="1800" dirty="0">
                <a:solidFill>
                  <a:schemeClr val="tx1"/>
                </a:solidFill>
              </a:rPr>
              <a:t>Entire beryllium crosshair pursued, but not feasible (250k-1M+). </a:t>
            </a:r>
            <a:r>
              <a:rPr lang="en-US" sz="1800" dirty="0" err="1">
                <a:solidFill>
                  <a:schemeClr val="tx1"/>
                </a:solidFill>
              </a:rPr>
              <a:t>Materion</a:t>
            </a:r>
            <a:r>
              <a:rPr lang="en-US" sz="1800" dirty="0">
                <a:solidFill>
                  <a:schemeClr val="tx1"/>
                </a:solidFill>
              </a:rPr>
              <a:t> did not want to quote. Limit of 24” in length was advertised + budgetary quote.</a:t>
            </a:r>
          </a:p>
          <a:p>
            <a:r>
              <a:rPr lang="en-US" sz="1800" dirty="0">
                <a:solidFill>
                  <a:schemeClr val="tx1"/>
                </a:solidFill>
              </a:rPr>
              <a:t> Use 6061-T6 end spans + S200F center. Rivet together (no brazing / welding).</a:t>
            </a:r>
          </a:p>
          <a:p>
            <a:pPr lvl="1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4865045" y="3774796"/>
            <a:ext cx="3885256" cy="245398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460968" y="3774796"/>
            <a:ext cx="4253274" cy="245398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39A06978-C281-4319-802A-488F4421D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6DEF759-4A68-4D51-85DD-14B192311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1823994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3FC1F02-7A01-4D78-8917-9AF40CC9568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38" y="1057964"/>
            <a:ext cx="5183549" cy="253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F16217-4496-41DE-A273-A59EE7F6FCB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0"/>
          <a:stretch/>
        </p:blipFill>
        <p:spPr bwMode="auto">
          <a:xfrm>
            <a:off x="1113576" y="3654116"/>
            <a:ext cx="5179832" cy="2621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BE55FFED-AD76-4269-BCE5-735831A3F1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460"/>
          <a:stretch/>
        </p:blipFill>
        <p:spPr>
          <a:xfrm>
            <a:off x="6407087" y="1040147"/>
            <a:ext cx="1693840" cy="2536969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33D38C4-6C32-44D5-A42D-8EE562CA5E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977"/>
          <a:stretch/>
        </p:blipFill>
        <p:spPr>
          <a:xfrm>
            <a:off x="6407087" y="3654117"/>
            <a:ext cx="1693840" cy="2592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Crosshair Details: FEA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6407086" y="3654117"/>
            <a:ext cx="1691363" cy="259248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1113575" y="3654117"/>
            <a:ext cx="5183549" cy="258895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D1F507-D5C8-4D20-BCEF-52AE29AD0E84}"/>
              </a:ext>
            </a:extLst>
          </p:cNvPr>
          <p:cNvSpPr/>
          <p:nvPr/>
        </p:nvSpPr>
        <p:spPr>
          <a:xfrm>
            <a:off x="6405848" y="1057964"/>
            <a:ext cx="1695079" cy="253697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4C001438-3D6D-4DB2-A560-7449C0EFE95B}"/>
              </a:ext>
            </a:extLst>
          </p:cNvPr>
          <p:cNvSpPr txBox="1">
            <a:spLocks/>
          </p:cNvSpPr>
          <p:nvPr/>
        </p:nvSpPr>
        <p:spPr>
          <a:xfrm>
            <a:off x="4506534" y="1645018"/>
            <a:ext cx="1786874" cy="359293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Credit: Z. Tang.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BFC347-AA09-4B04-9938-D7C0445A615A}"/>
              </a:ext>
            </a:extLst>
          </p:cNvPr>
          <p:cNvSpPr/>
          <p:nvPr/>
        </p:nvSpPr>
        <p:spPr>
          <a:xfrm>
            <a:off x="1113577" y="1078878"/>
            <a:ext cx="5203310" cy="251605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2">
            <a:extLst>
              <a:ext uri="{FF2B5EF4-FFF2-40B4-BE49-F238E27FC236}">
                <a16:creationId xmlns:a16="http://schemas.microsoft.com/office/drawing/2014/main" id="{EA8DA7B4-8F12-437F-B448-5B54765D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25AC8D07-50FC-4285-A2A5-BD1244CED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1505061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, surface chart&#10;&#10;Description automatically generated">
            <a:extLst>
              <a:ext uri="{FF2B5EF4-FFF2-40B4-BE49-F238E27FC236}">
                <a16:creationId xmlns:a16="http://schemas.microsoft.com/office/drawing/2014/main" id="{0A6E81DB-7490-4B79-9ED7-FC20B82C2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972"/>
          <a:stretch/>
        </p:blipFill>
        <p:spPr>
          <a:xfrm>
            <a:off x="4713568" y="3728828"/>
            <a:ext cx="3562058" cy="2490510"/>
          </a:xfrm>
          <a:prstGeom prst="rect">
            <a:avLst/>
          </a:prstGeom>
        </p:spPr>
      </p:pic>
      <p:pic>
        <p:nvPicPr>
          <p:cNvPr id="14" name="Picture 13" descr="Chart, surface chart&#10;&#10;Description automatically generated">
            <a:extLst>
              <a:ext uri="{FF2B5EF4-FFF2-40B4-BE49-F238E27FC236}">
                <a16:creationId xmlns:a16="http://schemas.microsoft.com/office/drawing/2014/main" id="{08C53B3B-086F-48F5-9B56-DE0F5E68D1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933"/>
          <a:stretch/>
        </p:blipFill>
        <p:spPr>
          <a:xfrm>
            <a:off x="4713568" y="1165895"/>
            <a:ext cx="3562058" cy="2396745"/>
          </a:xfrm>
          <a:prstGeom prst="rect">
            <a:avLst/>
          </a:prstGeom>
        </p:spPr>
      </p:pic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6BD7FDE1-32B2-4741-8881-C29DC26BDF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558"/>
          <a:stretch/>
        </p:blipFill>
        <p:spPr>
          <a:xfrm>
            <a:off x="868375" y="1153735"/>
            <a:ext cx="3562059" cy="2396745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497EADF1-4B54-491C-AE33-CC767FAD76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517"/>
          <a:stretch/>
        </p:blipFill>
        <p:spPr>
          <a:xfrm>
            <a:off x="868375" y="3728827"/>
            <a:ext cx="3562059" cy="2481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Crosshair Support Bracket FEA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4713568" y="3728828"/>
            <a:ext cx="3571722" cy="249051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868374" y="3738274"/>
            <a:ext cx="3562060" cy="248106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D1F507-D5C8-4D20-BCEF-52AE29AD0E84}"/>
              </a:ext>
            </a:extLst>
          </p:cNvPr>
          <p:cNvSpPr/>
          <p:nvPr/>
        </p:nvSpPr>
        <p:spPr>
          <a:xfrm>
            <a:off x="868375" y="1153735"/>
            <a:ext cx="3562059" cy="239674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A88047-2DB0-455B-ADE5-8BFF29A2AC82}"/>
              </a:ext>
            </a:extLst>
          </p:cNvPr>
          <p:cNvSpPr/>
          <p:nvPr/>
        </p:nvSpPr>
        <p:spPr>
          <a:xfrm>
            <a:off x="4723230" y="1153736"/>
            <a:ext cx="3562060" cy="239674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88E229C1-C62F-4F5C-825B-21444CB2CD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8F402019-F783-4D54-BFDB-F553F7FD1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2243977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85042E7C-59BE-40E6-A5AA-BE0A551B0E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6"/>
          <a:stretch/>
        </p:blipFill>
        <p:spPr>
          <a:xfrm>
            <a:off x="1973655" y="4001850"/>
            <a:ext cx="6779156" cy="22750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2630BB-91FA-4F94-A2F2-DBA31A6C4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99102"/>
            <a:ext cx="4027469" cy="23610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Manifolds / Ejector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C27224E-B1A5-4B3D-9B88-42F728CB6F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3807549" cy="2715446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Horn B / C approach to conductor cooling is 4 main manifolds supplying 6 sets of nozzles for I.C.</a:t>
            </a:r>
          </a:p>
          <a:p>
            <a:r>
              <a:rPr lang="en-US" sz="1800" dirty="0">
                <a:solidFill>
                  <a:schemeClr val="tx1"/>
                </a:solidFill>
              </a:rPr>
              <a:t>Provides 100% conductor coverage in active spray pattern.</a:t>
            </a:r>
          </a:p>
          <a:p>
            <a:r>
              <a:rPr lang="en-US" sz="1800" dirty="0">
                <a:solidFill>
                  <a:schemeClr val="tx1"/>
                </a:solidFill>
              </a:rPr>
              <a:t>Provides circuit redundancy in event of leak. 75% could remain.</a:t>
            </a:r>
          </a:p>
          <a:p>
            <a:r>
              <a:rPr lang="en-US" sz="1800" dirty="0">
                <a:solidFill>
                  <a:schemeClr val="tx1"/>
                </a:solidFill>
              </a:rPr>
              <a:t>O.C. Still fed from top nozzle line.</a:t>
            </a:r>
          </a:p>
          <a:p>
            <a:pPr lvl="1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2116137" y="3953696"/>
            <a:ext cx="6634163" cy="227508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567B9E-4DD9-4260-8265-0606BB0F6D00}"/>
              </a:ext>
            </a:extLst>
          </p:cNvPr>
          <p:cNvSpPr/>
          <p:nvPr/>
        </p:nvSpPr>
        <p:spPr>
          <a:xfrm>
            <a:off x="4418091" y="1238250"/>
            <a:ext cx="4334720" cy="255377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B21BDC64-0EE7-4B9B-9901-9C6858B0FED6}"/>
              </a:ext>
            </a:extLst>
          </p:cNvPr>
          <p:cNvSpPr txBox="1">
            <a:spLocks/>
          </p:cNvSpPr>
          <p:nvPr/>
        </p:nvSpPr>
        <p:spPr>
          <a:xfrm>
            <a:off x="716756" y="4156730"/>
            <a:ext cx="1136650" cy="888926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Credit: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N. Agbo.</a:t>
            </a:r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1576FAB5-45F1-4756-B294-62BAF6DCB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C4C210A8-FB4C-48D8-AC11-C8F16001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2266308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7703989-AC3B-406E-A64D-BAB105E7560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Stripline</a:t>
            </a:r>
            <a:r>
              <a:rPr lang="en-US" dirty="0">
                <a:solidFill>
                  <a:schemeClr val="tx1"/>
                </a:solidFill>
              </a:rPr>
              <a:t> Terminals</a:t>
            </a:r>
          </a:p>
          <a:p>
            <a:r>
              <a:rPr lang="en-US" dirty="0">
                <a:solidFill>
                  <a:schemeClr val="tx1"/>
                </a:solidFill>
              </a:rPr>
              <a:t>Hanger Main Beams</a:t>
            </a:r>
          </a:p>
          <a:p>
            <a:r>
              <a:rPr lang="en-US" dirty="0">
                <a:solidFill>
                  <a:schemeClr val="tx1"/>
                </a:solidFill>
              </a:rPr>
              <a:t>Crosshairs</a:t>
            </a:r>
          </a:p>
          <a:p>
            <a:r>
              <a:rPr lang="en-US" dirty="0">
                <a:solidFill>
                  <a:schemeClr val="tx1"/>
                </a:solidFill>
              </a:rPr>
              <a:t>Ceramic Insulting Ring</a:t>
            </a:r>
          </a:p>
          <a:p>
            <a:r>
              <a:rPr lang="en-US" dirty="0">
                <a:solidFill>
                  <a:schemeClr val="tx1"/>
                </a:solidFill>
              </a:rPr>
              <a:t>Water Manifolds / Spray Coverage</a:t>
            </a:r>
          </a:p>
          <a:p>
            <a:r>
              <a:rPr lang="en-US" dirty="0">
                <a:solidFill>
                  <a:schemeClr val="tx1"/>
                </a:solidFill>
              </a:rPr>
              <a:t>Water Tank Unique Components</a:t>
            </a:r>
          </a:p>
          <a:p>
            <a:r>
              <a:rPr lang="en-US" dirty="0">
                <a:solidFill>
                  <a:schemeClr val="tx1"/>
                </a:solidFill>
              </a:rPr>
              <a:t>Spider Supports</a:t>
            </a:r>
          </a:p>
          <a:p>
            <a:r>
              <a:rPr lang="en-US" dirty="0">
                <a:solidFill>
                  <a:schemeClr val="tx1"/>
                </a:solidFill>
              </a:rPr>
              <a:t>Lift Clamps</a:t>
            </a:r>
          </a:p>
          <a:p>
            <a:r>
              <a:rPr lang="en-US" dirty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1671ACC-74F9-42DC-ACAB-73450082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31F69-A9BB-4308-B862-86BB92C3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412190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B2492BE-CA18-4522-9E14-1F14393D8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310" y="2507724"/>
            <a:ext cx="4007989" cy="16920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B19119-0629-4C1F-B37A-343F38897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951" y="4645628"/>
            <a:ext cx="2487763" cy="1297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95077C-7A4B-4B0F-9B62-A93DD9127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928" y="4645628"/>
            <a:ext cx="2608260" cy="1399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Manifolds / Ejector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C27224E-B1A5-4B3D-9B88-42F728CB6F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990534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Horns B &amp; C each went through successive nozzle placement studies.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Locations defined that achieved 100% coverage while capping flow to original top-line estimates given to RAW group.</a:t>
            </a:r>
          </a:p>
          <a:p>
            <a:pPr lvl="1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5323439" y="4459432"/>
            <a:ext cx="2841074" cy="172015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979488" y="4459432"/>
            <a:ext cx="3130786" cy="172015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567B9E-4DD9-4260-8265-0606BB0F6D00}"/>
              </a:ext>
            </a:extLst>
          </p:cNvPr>
          <p:cNvSpPr/>
          <p:nvPr/>
        </p:nvSpPr>
        <p:spPr>
          <a:xfrm>
            <a:off x="4717368" y="2423815"/>
            <a:ext cx="4032931" cy="186312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A1E6332-B39A-449E-A193-DE9E055ED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25" y="2559480"/>
            <a:ext cx="4039873" cy="1597035"/>
          </a:xfrm>
          <a:prstGeom prst="rect">
            <a:avLst/>
          </a:prstGeom>
        </p:spPr>
      </p:pic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51EC3CE1-2DA4-4B8B-B105-F309474B4547}"/>
              </a:ext>
            </a:extLst>
          </p:cNvPr>
          <p:cNvSpPr txBox="1">
            <a:spLocks/>
          </p:cNvSpPr>
          <p:nvPr/>
        </p:nvSpPr>
        <p:spPr>
          <a:xfrm>
            <a:off x="6733833" y="411917"/>
            <a:ext cx="1946031" cy="452680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Credit: N. Agbo.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1A1457-FDD1-4C93-8F91-B9496D5C1FBC}"/>
              </a:ext>
            </a:extLst>
          </p:cNvPr>
          <p:cNvSpPr/>
          <p:nvPr/>
        </p:nvSpPr>
        <p:spPr>
          <a:xfrm>
            <a:off x="460967" y="2423815"/>
            <a:ext cx="4032931" cy="186312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01101F82-A591-4E7B-942C-FDF5AFF73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F96AE7CF-87A2-4C2B-9AFD-69E5EE309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433994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Manifolds / Ejector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81689-FFFD-4A90-B32B-DDBA5F6B9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04" y="1298873"/>
            <a:ext cx="3904505" cy="20927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3CC2E5-38D1-46D6-ABAC-9BD36A47A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976" y="1298873"/>
            <a:ext cx="3929999" cy="21817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3A5167-46CB-4917-904E-2B3880BAF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04" y="3917343"/>
            <a:ext cx="3954111" cy="19973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2D86BC-2A1E-4480-BFAA-2AD201D48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098" y="4003450"/>
            <a:ext cx="3971934" cy="20707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DF73EB8-B6E7-48FE-B6D2-42B68062E157}"/>
              </a:ext>
            </a:extLst>
          </p:cNvPr>
          <p:cNvSpPr/>
          <p:nvPr/>
        </p:nvSpPr>
        <p:spPr>
          <a:xfrm>
            <a:off x="460968" y="3853561"/>
            <a:ext cx="4038747" cy="237522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5B357F-1F14-49BE-A4BF-94B4B9E02B4E}"/>
              </a:ext>
            </a:extLst>
          </p:cNvPr>
          <p:cNvSpPr/>
          <p:nvPr/>
        </p:nvSpPr>
        <p:spPr>
          <a:xfrm>
            <a:off x="4705342" y="3853561"/>
            <a:ext cx="4039201" cy="237522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AAA3E7-AD01-4B73-85D7-467F96C53408}"/>
              </a:ext>
            </a:extLst>
          </p:cNvPr>
          <p:cNvSpPr/>
          <p:nvPr/>
        </p:nvSpPr>
        <p:spPr>
          <a:xfrm>
            <a:off x="454025" y="1181343"/>
            <a:ext cx="4038747" cy="237522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00454EE-B680-45E9-A841-4106F776A64A}"/>
              </a:ext>
            </a:extLst>
          </p:cNvPr>
          <p:cNvSpPr/>
          <p:nvPr/>
        </p:nvSpPr>
        <p:spPr>
          <a:xfrm>
            <a:off x="4711554" y="1181342"/>
            <a:ext cx="4032990" cy="237522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ate Placeholder 2">
            <a:extLst>
              <a:ext uri="{FF2B5EF4-FFF2-40B4-BE49-F238E27FC236}">
                <a16:creationId xmlns:a16="http://schemas.microsoft.com/office/drawing/2014/main" id="{050B9A2E-34E5-44A7-8619-A940B1E9B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DB560E3B-98DF-46FF-B654-77E649B7C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1897422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Manifolds / Ejector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F73EB8-B6E7-48FE-B6D2-42B68062E157}"/>
              </a:ext>
            </a:extLst>
          </p:cNvPr>
          <p:cNvSpPr/>
          <p:nvPr/>
        </p:nvSpPr>
        <p:spPr>
          <a:xfrm>
            <a:off x="460968" y="3853561"/>
            <a:ext cx="4038747" cy="237522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55B357F-1F14-49BE-A4BF-94B4B9E02B4E}"/>
              </a:ext>
            </a:extLst>
          </p:cNvPr>
          <p:cNvSpPr/>
          <p:nvPr/>
        </p:nvSpPr>
        <p:spPr>
          <a:xfrm>
            <a:off x="4705342" y="3853561"/>
            <a:ext cx="4039201" cy="237522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AAA3E7-AD01-4B73-85D7-467F96C53408}"/>
              </a:ext>
            </a:extLst>
          </p:cNvPr>
          <p:cNvSpPr/>
          <p:nvPr/>
        </p:nvSpPr>
        <p:spPr>
          <a:xfrm>
            <a:off x="454025" y="1181343"/>
            <a:ext cx="4038747" cy="237522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00454EE-B680-45E9-A841-4106F776A64A}"/>
              </a:ext>
            </a:extLst>
          </p:cNvPr>
          <p:cNvSpPr/>
          <p:nvPr/>
        </p:nvSpPr>
        <p:spPr>
          <a:xfrm>
            <a:off x="4711554" y="1181342"/>
            <a:ext cx="4032990" cy="237522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67F9FB-4F61-40E7-9B9B-0305816CD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89"/>
          <a:stretch/>
        </p:blipFill>
        <p:spPr>
          <a:xfrm>
            <a:off x="979488" y="1261524"/>
            <a:ext cx="3022934" cy="21930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81789A-35BC-4898-B7F6-E6F490A13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389" y="1261524"/>
            <a:ext cx="3127123" cy="22584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ECD2CE-48A8-4F41-852C-7739B6B68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88" y="3938662"/>
            <a:ext cx="3022934" cy="22050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F84DBB-DC29-438B-9A72-F899E4F52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733" y="3938662"/>
            <a:ext cx="3002779" cy="2180762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9DA9277D-7659-4613-86DA-7A9A450A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DE25C50-E234-4679-A917-0B3CA0C2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3551076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Manifolds / Ejector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FDB62D1B-7DA0-43DE-887B-E30CE8BE2B41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185324222"/>
              </p:ext>
            </p:extLst>
          </p:nvPr>
        </p:nvGraphicFramePr>
        <p:xfrm>
          <a:off x="460373" y="1791246"/>
          <a:ext cx="8296274" cy="1839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283">
                  <a:extLst>
                    <a:ext uri="{9D8B030D-6E8A-4147-A177-3AD203B41FA5}">
                      <a16:colId xmlns:a16="http://schemas.microsoft.com/office/drawing/2014/main" val="2744223997"/>
                    </a:ext>
                  </a:extLst>
                </a:gridCol>
                <a:gridCol w="1270152">
                  <a:extLst>
                    <a:ext uri="{9D8B030D-6E8A-4147-A177-3AD203B41FA5}">
                      <a16:colId xmlns:a16="http://schemas.microsoft.com/office/drawing/2014/main" val="3793594695"/>
                    </a:ext>
                  </a:extLst>
                </a:gridCol>
                <a:gridCol w="1501318">
                  <a:extLst>
                    <a:ext uri="{9D8B030D-6E8A-4147-A177-3AD203B41FA5}">
                      <a16:colId xmlns:a16="http://schemas.microsoft.com/office/drawing/2014/main" val="3079095803"/>
                    </a:ext>
                  </a:extLst>
                </a:gridCol>
                <a:gridCol w="1518572">
                  <a:extLst>
                    <a:ext uri="{9D8B030D-6E8A-4147-A177-3AD203B41FA5}">
                      <a16:colId xmlns:a16="http://schemas.microsoft.com/office/drawing/2014/main" val="3359132036"/>
                    </a:ext>
                  </a:extLst>
                </a:gridCol>
                <a:gridCol w="1518572">
                  <a:extLst>
                    <a:ext uri="{9D8B030D-6E8A-4147-A177-3AD203B41FA5}">
                      <a16:colId xmlns:a16="http://schemas.microsoft.com/office/drawing/2014/main" val="1726433221"/>
                    </a:ext>
                  </a:extLst>
                </a:gridCol>
                <a:gridCol w="1473377">
                  <a:extLst>
                    <a:ext uri="{9D8B030D-6E8A-4147-A177-3AD203B41FA5}">
                      <a16:colId xmlns:a16="http://schemas.microsoft.com/office/drawing/2014/main" val="3824707262"/>
                    </a:ext>
                  </a:extLst>
                </a:gridCol>
              </a:tblGrid>
              <a:tr h="620201">
                <a:tc>
                  <a:txBody>
                    <a:bodyPr/>
                    <a:lstStyle/>
                    <a:p>
                      <a:r>
                        <a:rPr lang="en-US" sz="1400" dirty="0"/>
                        <a:t>Manifolds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dirty="0"/>
                        <a:t>1/8HH-316SS5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1400" dirty="0"/>
                        <a:t>(*0.95GPM)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1/8TEK-316SS5 (*1.0GPM)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Spider Support (*0.5GPM)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F10146832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(*1.5GPM)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Flow Per Manifold (GPM)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509364"/>
                  </a:ext>
                </a:extLst>
              </a:tr>
              <a:tr h="286795">
                <a:tc>
                  <a:txBody>
                    <a:bodyPr/>
                    <a:lstStyle/>
                    <a:p>
                      <a:r>
                        <a:rPr lang="en-US" sz="1400" dirty="0"/>
                        <a:t>BRU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732482"/>
                  </a:ext>
                </a:extLst>
              </a:tr>
              <a:tr h="23351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dirty="0"/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95162"/>
                  </a:ext>
                </a:extLst>
              </a:tr>
              <a:tr h="233515">
                <a:tc>
                  <a:txBody>
                    <a:bodyPr/>
                    <a:lstStyle/>
                    <a:p>
                      <a:r>
                        <a:rPr lang="en-US" sz="1400" dirty="0"/>
                        <a:t>BRL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069939"/>
                  </a:ext>
                </a:extLst>
              </a:tr>
              <a:tr h="2867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dirty="0"/>
                        <a:t>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742018"/>
                  </a:ext>
                </a:extLst>
              </a:tr>
            </a:tbl>
          </a:graphicData>
        </a:graphic>
      </p:graphicFrame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A8C0F5B4-539D-4BF8-8AC9-20DA613F7D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645146"/>
              </p:ext>
            </p:extLst>
          </p:nvPr>
        </p:nvGraphicFramePr>
        <p:xfrm>
          <a:off x="454025" y="4410966"/>
          <a:ext cx="8293101" cy="1816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1062">
                  <a:extLst>
                    <a:ext uri="{9D8B030D-6E8A-4147-A177-3AD203B41FA5}">
                      <a16:colId xmlns:a16="http://schemas.microsoft.com/office/drawing/2014/main" val="2744223997"/>
                    </a:ext>
                  </a:extLst>
                </a:gridCol>
                <a:gridCol w="1554140">
                  <a:extLst>
                    <a:ext uri="{9D8B030D-6E8A-4147-A177-3AD203B41FA5}">
                      <a16:colId xmlns:a16="http://schemas.microsoft.com/office/drawing/2014/main" val="3793594695"/>
                    </a:ext>
                  </a:extLst>
                </a:gridCol>
                <a:gridCol w="1836991">
                  <a:extLst>
                    <a:ext uri="{9D8B030D-6E8A-4147-A177-3AD203B41FA5}">
                      <a16:colId xmlns:a16="http://schemas.microsoft.com/office/drawing/2014/main" val="3079095803"/>
                    </a:ext>
                  </a:extLst>
                </a:gridCol>
                <a:gridCol w="1858104">
                  <a:extLst>
                    <a:ext uri="{9D8B030D-6E8A-4147-A177-3AD203B41FA5}">
                      <a16:colId xmlns:a16="http://schemas.microsoft.com/office/drawing/2014/main" val="1726433221"/>
                    </a:ext>
                  </a:extLst>
                </a:gridCol>
                <a:gridCol w="1802804">
                  <a:extLst>
                    <a:ext uri="{9D8B030D-6E8A-4147-A177-3AD203B41FA5}">
                      <a16:colId xmlns:a16="http://schemas.microsoft.com/office/drawing/2014/main" val="3824707262"/>
                    </a:ext>
                  </a:extLst>
                </a:gridCol>
              </a:tblGrid>
              <a:tr h="597219">
                <a:tc>
                  <a:txBody>
                    <a:bodyPr/>
                    <a:lstStyle/>
                    <a:p>
                      <a:r>
                        <a:rPr lang="en-US" sz="1400" dirty="0"/>
                        <a:t>Manifolds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dirty="0"/>
                        <a:t>1/8HH-316SS5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r>
                        <a:rPr lang="en-US" sz="1400" dirty="0"/>
                        <a:t>(*0.95GPM)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1/8TEK-316SS5 (*1.0GPM)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F10146832 (*1.5GPM)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Total Flow Per Manifold (GPM)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8509364"/>
                  </a:ext>
                </a:extLst>
              </a:tr>
              <a:tr h="276167">
                <a:tc>
                  <a:txBody>
                    <a:bodyPr/>
                    <a:lstStyle/>
                    <a:p>
                      <a:r>
                        <a:rPr lang="en-US" sz="1400" dirty="0"/>
                        <a:t>BRU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732482"/>
                  </a:ext>
                </a:extLst>
              </a:tr>
              <a:tr h="19331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21.9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95162"/>
                  </a:ext>
                </a:extLst>
              </a:tr>
              <a:tr h="193317">
                <a:tc>
                  <a:txBody>
                    <a:bodyPr/>
                    <a:lstStyle/>
                    <a:p>
                      <a:r>
                        <a:rPr lang="en-US" sz="1400" dirty="0"/>
                        <a:t>BRL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069939"/>
                  </a:ext>
                </a:extLst>
              </a:tr>
              <a:tr h="276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742018"/>
                  </a:ext>
                </a:extLst>
              </a:tr>
            </a:tbl>
          </a:graphicData>
        </a:graphic>
      </p:graphicFrame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64595E7B-0988-43E2-A036-00634DFD9948}"/>
              </a:ext>
            </a:extLst>
          </p:cNvPr>
          <p:cNvSpPr txBox="1">
            <a:spLocks/>
          </p:cNvSpPr>
          <p:nvPr/>
        </p:nvSpPr>
        <p:spPr>
          <a:xfrm>
            <a:off x="457200" y="1238250"/>
            <a:ext cx="8293100" cy="382320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Horn B nozzle listing &amp; flow table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55748DA-AED1-4222-B07E-A454A98BCB05}"/>
              </a:ext>
            </a:extLst>
          </p:cNvPr>
          <p:cNvSpPr txBox="1">
            <a:spLocks/>
          </p:cNvSpPr>
          <p:nvPr/>
        </p:nvSpPr>
        <p:spPr>
          <a:xfrm>
            <a:off x="463547" y="3801323"/>
            <a:ext cx="8293100" cy="382320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Horn C nozzle listing &amp; flow table</a:t>
            </a:r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2C262846-7C4C-4836-B421-60EE9F5470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536872FB-6D11-4387-BD14-0F451B924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1850762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Manifolds / Ejector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62B39-BE52-41C1-A389-73A0B80B7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2761307"/>
            <a:ext cx="2389572" cy="3474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849217-68E0-4E52-95DD-1BAC0BB0A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104" y="2761307"/>
            <a:ext cx="2042321" cy="3474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2AED24-830C-4768-8B04-8C57ADE37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422" y="3910465"/>
            <a:ext cx="3598878" cy="23252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161BF23-4963-4934-B806-A51AD93B0099}"/>
              </a:ext>
            </a:extLst>
          </p:cNvPr>
          <p:cNvSpPr/>
          <p:nvPr/>
        </p:nvSpPr>
        <p:spPr>
          <a:xfrm>
            <a:off x="454025" y="2744603"/>
            <a:ext cx="2403082" cy="347440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74655C-1CDE-4EA3-84A7-BF7BE06ECFF7}"/>
              </a:ext>
            </a:extLst>
          </p:cNvPr>
          <p:cNvSpPr/>
          <p:nvPr/>
        </p:nvSpPr>
        <p:spPr>
          <a:xfrm>
            <a:off x="2991092" y="2744602"/>
            <a:ext cx="2042321" cy="347440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9CCD6-4192-4DE5-B24D-D8EEF8F75B62}"/>
              </a:ext>
            </a:extLst>
          </p:cNvPr>
          <p:cNvSpPr/>
          <p:nvPr/>
        </p:nvSpPr>
        <p:spPr>
          <a:xfrm>
            <a:off x="5159410" y="3893763"/>
            <a:ext cx="3615180" cy="232524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7C86D183-083E-440F-BA21-73D12618671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1378201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Hanger drain lines for B &amp; C are unique due to length and differing electrical isolation requirements as compared to Horn A.</a:t>
            </a:r>
          </a:p>
          <a:p>
            <a:r>
              <a:rPr lang="en-US" sz="1800" dirty="0">
                <a:solidFill>
                  <a:schemeClr val="tx1"/>
                </a:solidFill>
              </a:rPr>
              <a:t>Drain assembly alone represents 21 different components, fashioned into 10’+ line to route around horn and get back to water tank + isolate voltage.</a:t>
            </a:r>
          </a:p>
          <a:p>
            <a:pPr lvl="1"/>
            <a:endParaRPr lang="en-US" dirty="0"/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0489F086-D339-49A8-B01F-C30C314FF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5F586FA5-6901-466D-A1F1-70BCD094F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2184336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Manifolds / Ejector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6638A-7B99-4258-A104-AD5E35AEC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4" y="1399879"/>
            <a:ext cx="4226617" cy="48191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BABED-52C1-4980-9C87-36DA4808B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101" y="1399879"/>
            <a:ext cx="3690199" cy="47913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AD8475-2392-4959-8B70-EADC36189477}"/>
              </a:ext>
            </a:extLst>
          </p:cNvPr>
          <p:cNvSpPr/>
          <p:nvPr/>
        </p:nvSpPr>
        <p:spPr>
          <a:xfrm>
            <a:off x="454025" y="1181343"/>
            <a:ext cx="4226616" cy="503767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05999A-25B4-43E7-8C38-2D6F7279FD22}"/>
              </a:ext>
            </a:extLst>
          </p:cNvPr>
          <p:cNvSpPr/>
          <p:nvPr/>
        </p:nvSpPr>
        <p:spPr>
          <a:xfrm>
            <a:off x="5060100" y="1181343"/>
            <a:ext cx="3690199" cy="503767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6B209E4C-AA42-4E89-B22D-6444DA2A2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3FC66F24-F923-4DE6-87CF-FC72B5F2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2468769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53C0741-BE2C-4DEE-A290-E7E3A4BDA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39"/>
          <a:stretch/>
        </p:blipFill>
        <p:spPr>
          <a:xfrm>
            <a:off x="4814571" y="2370995"/>
            <a:ext cx="3985307" cy="1572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D27B94-6D8D-4D5E-9135-4D367DCC27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91"/>
          <a:stretch/>
        </p:blipFill>
        <p:spPr>
          <a:xfrm>
            <a:off x="457200" y="2370997"/>
            <a:ext cx="4268435" cy="1576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C55779-B03B-4DA0-9D38-BC23920200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09" r="2463"/>
          <a:stretch/>
        </p:blipFill>
        <p:spPr>
          <a:xfrm>
            <a:off x="457199" y="4086393"/>
            <a:ext cx="4268435" cy="21326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8706DB-8888-4186-A3ED-0D3BE2FAA8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54" b="5648"/>
          <a:stretch/>
        </p:blipFill>
        <p:spPr>
          <a:xfrm>
            <a:off x="4814572" y="4082262"/>
            <a:ext cx="3946350" cy="2136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Tank Unique Components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1BF23-4963-4934-B806-A51AD93B0099}"/>
              </a:ext>
            </a:extLst>
          </p:cNvPr>
          <p:cNvSpPr/>
          <p:nvPr/>
        </p:nvSpPr>
        <p:spPr>
          <a:xfrm>
            <a:off x="454024" y="4082262"/>
            <a:ext cx="4268435" cy="213675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74655C-1CDE-4EA3-84A7-BF7BE06ECFF7}"/>
              </a:ext>
            </a:extLst>
          </p:cNvPr>
          <p:cNvSpPr/>
          <p:nvPr/>
        </p:nvSpPr>
        <p:spPr>
          <a:xfrm>
            <a:off x="457199" y="2375128"/>
            <a:ext cx="4268435" cy="157242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9CCD6-4192-4DE5-B24D-D8EEF8F75B62}"/>
              </a:ext>
            </a:extLst>
          </p:cNvPr>
          <p:cNvSpPr/>
          <p:nvPr/>
        </p:nvSpPr>
        <p:spPr>
          <a:xfrm>
            <a:off x="4828241" y="4082262"/>
            <a:ext cx="3946349" cy="213675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C502C9-2F50-4EA1-A697-9F9D3C6963C9}"/>
              </a:ext>
            </a:extLst>
          </p:cNvPr>
          <p:cNvSpPr/>
          <p:nvPr/>
        </p:nvSpPr>
        <p:spPr>
          <a:xfrm>
            <a:off x="4814571" y="2370996"/>
            <a:ext cx="3960019" cy="157242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1FE28A8-85DB-44AB-8990-2EB4F62E505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1378201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Long ejector stalks were vibration concern; taking stress back to aluminum flange weldment as a moment.</a:t>
            </a:r>
          </a:p>
          <a:p>
            <a:r>
              <a:rPr lang="en-US" sz="1800" dirty="0">
                <a:solidFill>
                  <a:schemeClr val="tx1"/>
                </a:solidFill>
              </a:rPr>
              <a:t>Triangulation back to tank was added and made to work for both orientations.</a:t>
            </a:r>
          </a:p>
          <a:p>
            <a:pPr lvl="1"/>
            <a:endParaRPr lang="en-US" dirty="0"/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0F92968E-231E-4AA6-926E-20338B83CB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DBBA5F7F-15BC-4F06-9DCD-3F316B9AF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733957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F79B47-44BA-4F37-9470-D527E696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3508959"/>
            <a:ext cx="2904811" cy="2701289"/>
          </a:xfrm>
          <a:prstGeom prst="rect">
            <a:avLst/>
          </a:prstGeom>
        </p:spPr>
      </p:pic>
      <p:pic>
        <p:nvPicPr>
          <p:cNvPr id="17" name="Picture 1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61ACB57B-DB5D-41D1-8FB9-52C34675B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018" y="3506105"/>
            <a:ext cx="5178282" cy="2701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B Spider Supports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1BF23-4963-4934-B806-A51AD93B0099}"/>
              </a:ext>
            </a:extLst>
          </p:cNvPr>
          <p:cNvSpPr/>
          <p:nvPr/>
        </p:nvSpPr>
        <p:spPr>
          <a:xfrm>
            <a:off x="454024" y="3508959"/>
            <a:ext cx="2904811" cy="271005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9CCD6-4192-4DE5-B24D-D8EEF8F75B62}"/>
              </a:ext>
            </a:extLst>
          </p:cNvPr>
          <p:cNvSpPr/>
          <p:nvPr/>
        </p:nvSpPr>
        <p:spPr>
          <a:xfrm>
            <a:off x="3572018" y="3506105"/>
            <a:ext cx="5202572" cy="271290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448B344-700A-4955-9E76-E375A41879E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139888"/>
            <a:ext cx="8293100" cy="21907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Horn B has 2 groups of 6 spider supports at roughly 1/3</a:t>
            </a:r>
            <a:r>
              <a:rPr lang="en-US" sz="1800" baseline="30000" dirty="0">
                <a:solidFill>
                  <a:schemeClr val="tx1"/>
                </a:solidFill>
              </a:rPr>
              <a:t>rd</a:t>
            </a:r>
            <a:r>
              <a:rPr lang="en-US" sz="1800" dirty="0">
                <a:solidFill>
                  <a:schemeClr val="tx1"/>
                </a:solidFill>
              </a:rPr>
              <a:t> &amp; 3/5ths total span length.</a:t>
            </a:r>
          </a:p>
          <a:p>
            <a:r>
              <a:rPr lang="en-US" sz="1800" dirty="0">
                <a:solidFill>
                  <a:schemeClr val="tx1"/>
                </a:solidFill>
              </a:rPr>
              <a:t>Spiders have ability to pull horn ~.020” into straightness if needed. FEA shows “backwards” approach (apply force to conductor and see how much is bends).</a:t>
            </a:r>
          </a:p>
          <a:p>
            <a:r>
              <a:rPr lang="en-US" sz="1800" dirty="0">
                <a:solidFill>
                  <a:schemeClr val="tx1"/>
                </a:solidFill>
              </a:rPr>
              <a:t>Displacement is 4 orders of magnitude less than conductor scale, so accurate enough to estimate true ability to straighten a bent horn.</a:t>
            </a:r>
          </a:p>
          <a:p>
            <a:pPr lvl="1"/>
            <a:endParaRPr lang="en-US" dirty="0"/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9B6F46DF-2A86-45EA-AAC2-0CC224394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C71A8E68-6E61-4958-8C17-D6A7D4C6D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1110618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, surface chart&#10;&#10;Description automatically generated">
            <a:extLst>
              <a:ext uri="{FF2B5EF4-FFF2-40B4-BE49-F238E27FC236}">
                <a16:creationId xmlns:a16="http://schemas.microsoft.com/office/drawing/2014/main" id="{79C6254D-23AF-41ED-B357-8DEC26895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3543721"/>
            <a:ext cx="5177230" cy="2675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2B189-9210-4704-87E8-24CC90A3F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272" y="3534341"/>
            <a:ext cx="2971318" cy="2684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C Spider Supports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1BF23-4963-4934-B806-A51AD93B0099}"/>
              </a:ext>
            </a:extLst>
          </p:cNvPr>
          <p:cNvSpPr/>
          <p:nvPr/>
        </p:nvSpPr>
        <p:spPr>
          <a:xfrm>
            <a:off x="454025" y="3534340"/>
            <a:ext cx="5177230" cy="268467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9CCD6-4192-4DE5-B24D-D8EEF8F75B62}"/>
              </a:ext>
            </a:extLst>
          </p:cNvPr>
          <p:cNvSpPr/>
          <p:nvPr/>
        </p:nvSpPr>
        <p:spPr>
          <a:xfrm>
            <a:off x="5803272" y="3534341"/>
            <a:ext cx="2971318" cy="268467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4E730757-07F1-458A-973E-324459C2FD2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139888"/>
            <a:ext cx="8293100" cy="2190750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Spider supports were added to Horn C in first iteration.</a:t>
            </a:r>
          </a:p>
          <a:p>
            <a:r>
              <a:rPr lang="en-US" sz="1800" dirty="0">
                <a:solidFill>
                  <a:schemeClr val="tx1"/>
                </a:solidFill>
              </a:rPr>
              <a:t>Subsequent FEA studies to determine useable offset force indicated they are superfluous; unable to appreciably bend the Horn C conductor into shape.</a:t>
            </a:r>
          </a:p>
          <a:p>
            <a:r>
              <a:rPr lang="en-US" sz="1800" dirty="0">
                <a:solidFill>
                  <a:schemeClr val="tx1"/>
                </a:solidFill>
              </a:rPr>
              <a:t>Limited by thin wall structure for cylindricity concerns (can only pull so hard).</a:t>
            </a:r>
          </a:p>
          <a:p>
            <a:r>
              <a:rPr lang="en-US" sz="1800" dirty="0">
                <a:solidFill>
                  <a:schemeClr val="tx1"/>
                </a:solidFill>
              </a:rPr>
              <a:t>Geometry is difficult to fight due to large diameters = Large moment of inertia.</a:t>
            </a:r>
          </a:p>
          <a:p>
            <a:r>
              <a:rPr lang="en-US" sz="1800" dirty="0">
                <a:solidFill>
                  <a:schemeClr val="tx1"/>
                </a:solidFill>
              </a:rPr>
              <a:t>Horn C needs to come off CNC welder with no expectation of correction.</a:t>
            </a:r>
          </a:p>
          <a:p>
            <a:pPr lvl="1"/>
            <a:endParaRPr lang="en-US" dirty="0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77743ED7-2E33-4A13-8AD0-C1A480E6C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2DEF4A4C-6991-497C-9A43-3AA7193E7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556012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A58691D-E353-4581-82BA-4E8AB828BEF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808" y="1221592"/>
            <a:ext cx="3293782" cy="23252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B / C Lift Clamps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74655C-1CDE-4EA3-84A7-BF7BE06ECFF7}"/>
              </a:ext>
            </a:extLst>
          </p:cNvPr>
          <p:cNvSpPr/>
          <p:nvPr/>
        </p:nvSpPr>
        <p:spPr>
          <a:xfrm>
            <a:off x="5549774" y="1154972"/>
            <a:ext cx="3224815" cy="239187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804876-9116-43E5-8201-DDBD5C7CD1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14" y="3681551"/>
            <a:ext cx="4537075" cy="253746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4B9CCD6-4192-4DE5-B24D-D8EEF8F75B62}"/>
              </a:ext>
            </a:extLst>
          </p:cNvPr>
          <p:cNvSpPr/>
          <p:nvPr/>
        </p:nvSpPr>
        <p:spPr>
          <a:xfrm>
            <a:off x="4237514" y="3681551"/>
            <a:ext cx="4537075" cy="253746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BDF1AFA0-B847-4DCD-8598-A8DB970C4A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139888"/>
            <a:ext cx="4893398" cy="2406954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Maximum lift clamp loading will occur on D.S. most clamp, (RC), with a total reaction force equivalent of 6500lbs.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Horn C weight is on order 6500-7000lbs (model properties still being populated), and so it is assumed any lift scenario for C is covered under analysis completed for B.</a:t>
            </a:r>
          </a:p>
          <a:p>
            <a:pPr lvl="1"/>
            <a:endParaRPr lang="en-US" dirty="0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09EF5153-6525-4E87-AAE1-959EBB266A9C}"/>
              </a:ext>
            </a:extLst>
          </p:cNvPr>
          <p:cNvSpPr txBox="1">
            <a:spLocks/>
          </p:cNvSpPr>
          <p:nvPr/>
        </p:nvSpPr>
        <p:spPr>
          <a:xfrm>
            <a:off x="457200" y="3329411"/>
            <a:ext cx="3653279" cy="2790011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</a:rPr>
              <a:t>Lifting fixture design is handled by RH and note generation for BTH lifting fixture will be completed by RH WBS.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Our clamps are considered permanent part of “workpiece” and so must simply meet AISC 2017 equivalency. </a:t>
            </a:r>
          </a:p>
          <a:p>
            <a:pPr lvl="1"/>
            <a:endParaRPr lang="en-US" dirty="0"/>
          </a:p>
        </p:txBody>
      </p:sp>
      <p:sp>
        <p:nvSpPr>
          <p:cNvPr id="26" name="Date Placeholder 2">
            <a:extLst>
              <a:ext uri="{FF2B5EF4-FFF2-40B4-BE49-F238E27FC236}">
                <a16:creationId xmlns:a16="http://schemas.microsoft.com/office/drawing/2014/main" id="{D205F708-D433-41E7-9C4B-BE9730008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17450973-8DF2-401C-B7A3-23D96546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3843001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1666E75-2114-4C0F-B159-92A1086CC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68" y="3288207"/>
            <a:ext cx="2771119" cy="2940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A9A70E-F267-4FCD-B364-846893C79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529" y="3295461"/>
            <a:ext cx="3200772" cy="2933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Stripline</a:t>
            </a:r>
            <a:r>
              <a:rPr lang="en-US" dirty="0"/>
              <a:t> Terminals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C27224E-B1A5-4B3D-9B88-42F728CB6F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2057211"/>
          </a:xfrm>
        </p:spPr>
        <p:txBody>
          <a:bodyPr/>
          <a:lstStyle/>
          <a:p>
            <a:r>
              <a:rPr lang="en-US" sz="1800" dirty="0" err="1">
                <a:solidFill>
                  <a:schemeClr val="tx1"/>
                </a:solidFill>
              </a:rPr>
              <a:t>Stripline</a:t>
            </a:r>
            <a:r>
              <a:rPr lang="en-US" sz="1800" dirty="0">
                <a:solidFill>
                  <a:schemeClr val="tx1"/>
                </a:solidFill>
              </a:rPr>
              <a:t> terminals on B/C are identical, including connecting flanges and O.C. standoff spacers.</a:t>
            </a:r>
          </a:p>
          <a:p>
            <a:r>
              <a:rPr lang="en-US" sz="1800" dirty="0">
                <a:solidFill>
                  <a:schemeClr val="tx1"/>
                </a:solidFill>
              </a:rPr>
              <a:t>Some effort was required to package the terminals and not have the </a:t>
            </a:r>
            <a:r>
              <a:rPr lang="en-US" sz="1800" dirty="0" err="1">
                <a:solidFill>
                  <a:schemeClr val="tx1"/>
                </a:solidFill>
              </a:rPr>
              <a:t>striplines</a:t>
            </a:r>
            <a:r>
              <a:rPr lang="en-US" sz="1800" dirty="0">
                <a:solidFill>
                  <a:schemeClr val="tx1"/>
                </a:solidFill>
              </a:rPr>
              <a:t> turn inwards due to interaction with </a:t>
            </a:r>
            <a:r>
              <a:rPr lang="en-US" sz="1800" dirty="0" err="1">
                <a:solidFill>
                  <a:schemeClr val="tx1"/>
                </a:solidFill>
              </a:rPr>
              <a:t>pions</a:t>
            </a:r>
            <a:r>
              <a:rPr lang="en-US" sz="1800" dirty="0">
                <a:solidFill>
                  <a:schemeClr val="tx1"/>
                </a:solidFill>
              </a:rPr>
              <a:t> (separately studied &amp; confirmed by John Back @ Oxford).</a:t>
            </a:r>
          </a:p>
          <a:p>
            <a:r>
              <a:rPr lang="en-US" sz="1800" dirty="0">
                <a:solidFill>
                  <a:schemeClr val="tx1"/>
                </a:solidFill>
              </a:rPr>
              <a:t>We retain same number of terminals per </a:t>
            </a:r>
            <a:r>
              <a:rPr lang="en-US" sz="1800" dirty="0" err="1">
                <a:solidFill>
                  <a:schemeClr val="tx1"/>
                </a:solidFill>
              </a:rPr>
              <a:t>stripline</a:t>
            </a:r>
            <a:r>
              <a:rPr lang="en-US" sz="1800" dirty="0">
                <a:solidFill>
                  <a:schemeClr val="tx1"/>
                </a:solidFill>
              </a:rPr>
              <a:t> with same geometry as A.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5549529" y="3288207"/>
            <a:ext cx="3200772" cy="2940576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460967" y="3288206"/>
            <a:ext cx="2778335" cy="294057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1AE21E-5483-4A34-8EC6-E05A708DE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724" y="3288206"/>
            <a:ext cx="1585579" cy="293332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3567B9E-4DD9-4260-8265-0606BB0F6D00}"/>
              </a:ext>
            </a:extLst>
          </p:cNvPr>
          <p:cNvSpPr/>
          <p:nvPr/>
        </p:nvSpPr>
        <p:spPr>
          <a:xfrm>
            <a:off x="3630418" y="3288206"/>
            <a:ext cx="1585579" cy="2940577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2">
            <a:extLst>
              <a:ext uri="{FF2B5EF4-FFF2-40B4-BE49-F238E27FC236}">
                <a16:creationId xmlns:a16="http://schemas.microsoft.com/office/drawing/2014/main" id="{9385F99D-47A8-4F10-B2F8-203D8FE60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37A67997-EBBB-406E-B2A2-BDE6E2245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1776107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E9C52EF-D07D-4FB5-BEE5-8FD906F51BF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49" y="4013397"/>
            <a:ext cx="2681535" cy="218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12ABDB-6E4C-47EB-8144-BA9152051F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350" y="4013397"/>
            <a:ext cx="2286150" cy="2183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5EB078-DBD5-41A7-96F4-797C73E30F2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247" y="3901682"/>
            <a:ext cx="1995053" cy="23094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B / C Lift Clamps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1BF23-4963-4934-B806-A51AD93B0099}"/>
              </a:ext>
            </a:extLst>
          </p:cNvPr>
          <p:cNvSpPr/>
          <p:nvPr/>
        </p:nvSpPr>
        <p:spPr>
          <a:xfrm>
            <a:off x="454024" y="3909602"/>
            <a:ext cx="2838987" cy="230941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74655C-1CDE-4EA3-84A7-BF7BE06ECFF7}"/>
              </a:ext>
            </a:extLst>
          </p:cNvPr>
          <p:cNvSpPr/>
          <p:nvPr/>
        </p:nvSpPr>
        <p:spPr>
          <a:xfrm>
            <a:off x="3781350" y="3901682"/>
            <a:ext cx="2485559" cy="231733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9CCD6-4192-4DE5-B24D-D8EEF8F75B62}"/>
              </a:ext>
            </a:extLst>
          </p:cNvPr>
          <p:cNvSpPr/>
          <p:nvPr/>
        </p:nvSpPr>
        <p:spPr>
          <a:xfrm>
            <a:off x="6717736" y="3909602"/>
            <a:ext cx="2056853" cy="230941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0327AE-9ADF-4D41-A7A8-94687ED77C5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54" y="1070297"/>
            <a:ext cx="4826715" cy="264025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5FB97B8-9E6F-4217-9414-1BB97D8ADF06}"/>
              </a:ext>
            </a:extLst>
          </p:cNvPr>
          <p:cNvSpPr/>
          <p:nvPr/>
        </p:nvSpPr>
        <p:spPr>
          <a:xfrm>
            <a:off x="2116138" y="1001878"/>
            <a:ext cx="5034278" cy="264025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ate Placeholder 2">
            <a:extLst>
              <a:ext uri="{FF2B5EF4-FFF2-40B4-BE49-F238E27FC236}">
                <a16:creationId xmlns:a16="http://schemas.microsoft.com/office/drawing/2014/main" id="{C1131591-A505-4D0E-9F06-67EDFE6339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6197EBA2-F10E-40FF-8366-FC23C8A08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2970839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B77A734-1B69-4A46-873D-8F4364A3CDC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886" y="986414"/>
            <a:ext cx="2779415" cy="240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816ED5-274D-468A-B73E-F9E490D0DC3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886" y="3614975"/>
            <a:ext cx="2779415" cy="2573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366BD4-5099-4333-8889-7E3AB5811BA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532" y="3614976"/>
            <a:ext cx="3558540" cy="25731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Horn B / C Lift Clamps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1BF23-4963-4934-B806-A51AD93B0099}"/>
              </a:ext>
            </a:extLst>
          </p:cNvPr>
          <p:cNvSpPr/>
          <p:nvPr/>
        </p:nvSpPr>
        <p:spPr>
          <a:xfrm>
            <a:off x="1268836" y="3614976"/>
            <a:ext cx="3571235" cy="258857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74655C-1CDE-4EA3-84A7-BF7BE06ECFF7}"/>
              </a:ext>
            </a:extLst>
          </p:cNvPr>
          <p:cNvSpPr/>
          <p:nvPr/>
        </p:nvSpPr>
        <p:spPr>
          <a:xfrm>
            <a:off x="5048191" y="976471"/>
            <a:ext cx="2779415" cy="242925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9CCD6-4192-4DE5-B24D-D8EEF8F75B62}"/>
              </a:ext>
            </a:extLst>
          </p:cNvPr>
          <p:cNvSpPr/>
          <p:nvPr/>
        </p:nvSpPr>
        <p:spPr>
          <a:xfrm>
            <a:off x="5060886" y="3614976"/>
            <a:ext cx="2779415" cy="258857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72FBF3-C7F3-455F-AD51-47D6C4A5F73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835" y="984279"/>
            <a:ext cx="3571237" cy="242925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D693082-E511-47CE-8E50-219FE0D72FDA}"/>
              </a:ext>
            </a:extLst>
          </p:cNvPr>
          <p:cNvSpPr/>
          <p:nvPr/>
        </p:nvSpPr>
        <p:spPr>
          <a:xfrm>
            <a:off x="1281531" y="981666"/>
            <a:ext cx="3571235" cy="243187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80C1E2E1-8EEB-4C82-A81A-F19C065221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911279A9-0E74-49D7-8573-70010AA7B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3360305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564D-1385-439C-A29C-80920A66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7A991-1904-406A-B52E-D4644C1D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8AC8EF8-537B-44F0-B363-50C1784799C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574075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Designs completed are scaled up from Horn A or borrowed in part from </a:t>
            </a:r>
            <a:r>
              <a:rPr lang="en-US" sz="2000" dirty="0" err="1">
                <a:solidFill>
                  <a:schemeClr val="tx1"/>
                </a:solidFill>
              </a:rPr>
              <a:t>NuMI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Spider Support system temperatures &amp; deflection is well understood. 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Basic yield strength &amp; deflection calculations are backed up by FEA for all critical elements, often reducing the theoretical value.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S.F. for all elements still surpasses S.F. 1.7 /  AISC 2017 equivalent.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Per FESHM code, lifting lugs are permanent part of workpiece and do not need to meet documentation requirements of BTH fixtures (though are structurally sufficient).</a:t>
            </a:r>
          </a:p>
          <a:p>
            <a:r>
              <a:rPr lang="en-US" sz="2000" dirty="0">
                <a:solidFill>
                  <a:schemeClr val="tx1"/>
                </a:solidFill>
              </a:rPr>
              <a:t>Propagation of spider supports was necessary for Horn B.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Keep conductor cylindricity within .005”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Move conductor .020”+ to account for welded straightness tolerance.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Horn C does not have apparent advantage of spider support installations.</a:t>
            </a:r>
            <a:r>
              <a:rPr lang="en-US" sz="2000" dirty="0">
                <a:solidFill>
                  <a:schemeClr val="tx1"/>
                </a:solidFill>
              </a:rPr>
              <a:t>	</a:t>
            </a:r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1C45141A-EBF6-4FF2-A72E-95C7E17735E4}"/>
              </a:ext>
            </a:extLst>
          </p:cNvPr>
          <p:cNvSpPr txBox="1">
            <a:spLocks/>
          </p:cNvSpPr>
          <p:nvPr/>
        </p:nvSpPr>
        <p:spPr>
          <a:xfrm>
            <a:off x="454025" y="5903693"/>
            <a:ext cx="8293100" cy="477322"/>
          </a:xfrm>
          <a:prstGeom prst="rect">
            <a:avLst/>
          </a:prstGeom>
        </p:spPr>
        <p:txBody>
          <a:bodyPr lIns="0" rIns="0"/>
          <a:lstStyle>
            <a:lvl1pPr marL="256032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 kern="120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 kern="120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>
                <a:solidFill>
                  <a:schemeClr val="tx1"/>
                </a:solidFill>
              </a:rPr>
              <a:t>							 </a:t>
            </a:r>
            <a:r>
              <a:rPr lang="en-US" sz="2400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5536CBB-BFC4-4436-88EA-44C2E1630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621E6410-6EF6-4E9F-B9D6-6F7AD234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1445154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8A66FD35-5E6A-4918-B747-FF8FCB6A209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172" y="1746337"/>
            <a:ext cx="4477693" cy="2192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5030E4-4253-44B0-A53B-634BA27C5A3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6"/>
          <a:stretch/>
        </p:blipFill>
        <p:spPr bwMode="auto">
          <a:xfrm>
            <a:off x="4264182" y="4175270"/>
            <a:ext cx="4486120" cy="200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00AD85-CEC0-40A5-825C-D0EF6531353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3" y="3756833"/>
            <a:ext cx="3670680" cy="24719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Hanger Main Beams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C27224E-B1A5-4B3D-9B88-42F728CB6F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990534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Hangers for B / C require large section modulus to support horn weight across span without bending.</a:t>
            </a:r>
          </a:p>
          <a:p>
            <a:r>
              <a:rPr lang="en-US" sz="1800" dirty="0">
                <a:solidFill>
                  <a:schemeClr val="tx1"/>
                </a:solidFill>
              </a:rPr>
              <a:t>“Middle ground” picked for pivot.</a:t>
            </a:r>
          </a:p>
          <a:p>
            <a:r>
              <a:rPr lang="en-US" sz="1800" dirty="0">
                <a:solidFill>
                  <a:schemeClr val="tx1"/>
                </a:solidFill>
              </a:rPr>
              <a:t>Horn too wide for location on side.</a:t>
            </a:r>
          </a:p>
          <a:p>
            <a:r>
              <a:rPr lang="en-US" sz="1800" dirty="0">
                <a:solidFill>
                  <a:schemeClr val="tx1"/>
                </a:solidFill>
              </a:rPr>
              <a:t>Horn too tall for putting on top.</a:t>
            </a:r>
          </a:p>
          <a:p>
            <a:r>
              <a:rPr lang="en-US" sz="1800" dirty="0">
                <a:solidFill>
                  <a:schemeClr val="tx1"/>
                </a:solidFill>
              </a:rPr>
              <a:t>Deflection Verified.</a:t>
            </a:r>
          </a:p>
          <a:p>
            <a:pPr lvl="1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4289927" y="4168336"/>
            <a:ext cx="4460374" cy="2060448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460968" y="3744394"/>
            <a:ext cx="3675835" cy="248439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D1F507-D5C8-4D20-BCEF-52AE29AD0E84}"/>
              </a:ext>
            </a:extLst>
          </p:cNvPr>
          <p:cNvSpPr/>
          <p:nvPr/>
        </p:nvSpPr>
        <p:spPr>
          <a:xfrm>
            <a:off x="4289927" y="1784174"/>
            <a:ext cx="4460373" cy="219256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Date Placeholder 2">
            <a:extLst>
              <a:ext uri="{FF2B5EF4-FFF2-40B4-BE49-F238E27FC236}">
                <a16:creationId xmlns:a16="http://schemas.microsoft.com/office/drawing/2014/main" id="{53DA4FBB-29D7-41AF-8B8C-7FEF5AF3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2A84A747-6286-4152-9F1D-6FA6C5323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1201774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1403446-D327-45CE-8882-9CC080B476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6" y="3762744"/>
            <a:ext cx="3056255" cy="2467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904423-99E2-488C-A87F-C123FEC8E80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867" y="3756093"/>
            <a:ext cx="5061306" cy="2472691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69AC90-072F-4466-9F6F-2C501B7B460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" y="1270948"/>
            <a:ext cx="2562423" cy="2355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1B9C25-B8C8-47DE-933B-88A5C8464F8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027" y="1208088"/>
            <a:ext cx="2670127" cy="2406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751D86-5721-4400-AEC9-916A8CC6163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64" y="1259793"/>
            <a:ext cx="2670127" cy="24068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Hanger Main Beams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3688995" y="3756093"/>
            <a:ext cx="5061306" cy="247269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460968" y="3756093"/>
            <a:ext cx="3049313" cy="2472691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D1F507-D5C8-4D20-BCEF-52AE29AD0E84}"/>
              </a:ext>
            </a:extLst>
          </p:cNvPr>
          <p:cNvSpPr/>
          <p:nvPr/>
        </p:nvSpPr>
        <p:spPr>
          <a:xfrm>
            <a:off x="3247027" y="1192342"/>
            <a:ext cx="2670127" cy="240686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A52DF9-9244-408B-B112-073C4F010A92}"/>
              </a:ext>
            </a:extLst>
          </p:cNvPr>
          <p:cNvSpPr/>
          <p:nvPr/>
        </p:nvSpPr>
        <p:spPr>
          <a:xfrm>
            <a:off x="459908" y="1201478"/>
            <a:ext cx="2629409" cy="240686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2CC51B-02F4-4C49-838F-8C1F28FB5EDB}"/>
              </a:ext>
            </a:extLst>
          </p:cNvPr>
          <p:cNvSpPr/>
          <p:nvPr/>
        </p:nvSpPr>
        <p:spPr>
          <a:xfrm>
            <a:off x="6074864" y="1208088"/>
            <a:ext cx="2693533" cy="240686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E326BC4E-683A-4570-8ED8-BBB906CE5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501D26D2-BD9C-497C-9162-51DCCE143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2205285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009667D-4E57-4A65-8AE6-569558F90CD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28" y="3530851"/>
            <a:ext cx="4605072" cy="2697933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577CEA47-2747-4A85-9953-94A11EBEDE3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28" y="572902"/>
            <a:ext cx="4605072" cy="28560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Hanger Main Beams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C27224E-B1A5-4B3D-9B88-42F728CB6F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3580646" cy="4990534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Drawbar cooling through attachment cups is crucial to avoiding creep on aluminum load path.</a:t>
            </a:r>
          </a:p>
          <a:p>
            <a:r>
              <a:rPr lang="en-US" sz="1800" dirty="0">
                <a:solidFill>
                  <a:schemeClr val="tx1"/>
                </a:solidFill>
              </a:rPr>
              <a:t>No cooling gets too hot (106C+) on 6013 block.</a:t>
            </a:r>
          </a:p>
          <a:p>
            <a:r>
              <a:rPr lang="en-US" sz="1800" dirty="0">
                <a:solidFill>
                  <a:schemeClr val="tx1"/>
                </a:solidFill>
              </a:rPr>
              <a:t>Drawbar cooling modeled as heat flux away from cup contact surfaces and has significant impact.</a:t>
            </a:r>
          </a:p>
          <a:p>
            <a:r>
              <a:rPr lang="en-US" sz="1800" dirty="0">
                <a:solidFill>
                  <a:schemeClr val="tx1"/>
                </a:solidFill>
              </a:rPr>
              <a:t>Only hot spots are encapsulated SS. utility spikes with no water cooling.</a:t>
            </a:r>
          </a:p>
          <a:p>
            <a:r>
              <a:rPr lang="en-US" sz="1800" dirty="0">
                <a:solidFill>
                  <a:schemeClr val="tx1"/>
                </a:solidFill>
              </a:rPr>
              <a:t>No issue with SS + ceramic TC’s.</a:t>
            </a:r>
          </a:p>
          <a:p>
            <a:pPr lvl="1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4145229" y="3530851"/>
            <a:ext cx="4605072" cy="2697933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D1F507-D5C8-4D20-BCEF-52AE29AD0E84}"/>
              </a:ext>
            </a:extLst>
          </p:cNvPr>
          <p:cNvSpPr/>
          <p:nvPr/>
        </p:nvSpPr>
        <p:spPr>
          <a:xfrm>
            <a:off x="4145229" y="575568"/>
            <a:ext cx="4605072" cy="285343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E3C7222E-07AB-4DDB-A79B-4192C2C2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DD271B77-740E-4A1F-BC61-B7A7D5C6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633253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87C55A6E-B934-4282-AECC-26D2A88FB79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73" y="2127564"/>
            <a:ext cx="6844653" cy="4101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Hanger Main Beams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C27224E-B1A5-4B3D-9B88-42F728CB6F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789723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U.S. Hanger thermal expansion, all structural loads suppressed.</a:t>
            </a:r>
          </a:p>
          <a:p>
            <a:r>
              <a:rPr lang="en-US" sz="1800" dirty="0">
                <a:solidFill>
                  <a:schemeClr val="tx1"/>
                </a:solidFill>
              </a:rPr>
              <a:t>0.014” Less than alignment tolerance. All tracked by HLS / Hadron monitor.</a:t>
            </a:r>
          </a:p>
          <a:p>
            <a:pPr lvl="1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251244-C283-46E0-94F4-B8755B6CDC76}"/>
              </a:ext>
            </a:extLst>
          </p:cNvPr>
          <p:cNvSpPr/>
          <p:nvPr/>
        </p:nvSpPr>
        <p:spPr>
          <a:xfrm>
            <a:off x="1149673" y="2127564"/>
            <a:ext cx="6844653" cy="410121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CA630D92-6118-46B5-92B4-C35B8C26A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16524D97-1B3C-4084-9011-1A7B696F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1833071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513936A7-7193-4EED-9780-18C42EA7ABC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35" y="1939705"/>
            <a:ext cx="6964529" cy="42890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Hanger Main Beams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C27224E-B1A5-4B3D-9B88-42F728CB6F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990534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D.S. Hanger thermal expansion, all structural loads suppressed. .011” &lt; .014”</a:t>
            </a:r>
          </a:p>
          <a:p>
            <a:pPr lvl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1089734" y="1939705"/>
            <a:ext cx="6964529" cy="4284112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BE2229F3-24A7-4111-BF60-31179BD75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483ECCC2-E2CD-4716-A193-2DF1DD72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3482865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70266E23-FF02-4AA6-BCBD-2F5AE53D10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65" y="2204079"/>
            <a:ext cx="6698269" cy="40378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Hanger Main Beams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C27224E-B1A5-4B3D-9B88-42F728CB6F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794962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Maximum thermal + structural displacement, U.S. hanger.</a:t>
            </a:r>
          </a:p>
          <a:p>
            <a:r>
              <a:rPr lang="en-US" sz="1800" dirty="0">
                <a:solidFill>
                  <a:schemeClr val="tx1"/>
                </a:solidFill>
              </a:rPr>
              <a:t>Driven by utility line loads on utility plates.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95D8FF-6725-486D-9F23-8225F3B67507}"/>
              </a:ext>
            </a:extLst>
          </p:cNvPr>
          <p:cNvSpPr/>
          <p:nvPr/>
        </p:nvSpPr>
        <p:spPr>
          <a:xfrm>
            <a:off x="1222864" y="2204078"/>
            <a:ext cx="6698269" cy="4037845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AB8D7008-0BEE-4FAA-A4A8-BA30BCFC3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9488" y="6488430"/>
            <a:ext cx="1136650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12/3/21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0AFA2654-6936-4807-A4CA-92C4EDACD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6138" y="6488430"/>
            <a:ext cx="5616575" cy="187325"/>
          </a:xfrm>
        </p:spPr>
        <p:txBody>
          <a:bodyPr/>
          <a:lstStyle/>
          <a:p>
            <a:pPr>
              <a:defRPr/>
            </a:pPr>
            <a:r>
              <a:rPr lang="en-US" dirty="0"/>
              <a:t>Cory Crowley | Horn B &amp; C Ancillary Component Design</a:t>
            </a:r>
          </a:p>
        </p:txBody>
      </p:sp>
    </p:spTree>
    <p:extLst>
      <p:ext uri="{BB962C8B-B14F-4D97-AF65-F5344CB8AC3E}">
        <p14:creationId xmlns:p14="http://schemas.microsoft.com/office/powerpoint/2010/main" val="408140827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37409</TotalTime>
  <Words>2129</Words>
  <Application>Microsoft Office PowerPoint</Application>
  <PresentationFormat>On-screen Show (4:3)</PresentationFormat>
  <Paragraphs>360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Helvetica</vt:lpstr>
      <vt:lpstr>Lucida Grande</vt:lpstr>
      <vt:lpstr>Times New Roman</vt:lpstr>
      <vt:lpstr>LBNF Template_051215</vt:lpstr>
      <vt:lpstr>LBNF Content-Footer Theme</vt:lpstr>
      <vt:lpstr>Neutrino Beamline Horns B &amp; C Preliminary Design Review</vt:lpstr>
      <vt:lpstr>Outline </vt:lpstr>
      <vt:lpstr>Stripline Terminals</vt:lpstr>
      <vt:lpstr>Hanger Main Beams</vt:lpstr>
      <vt:lpstr>Hanger Main Beams</vt:lpstr>
      <vt:lpstr>Hanger Main Beams</vt:lpstr>
      <vt:lpstr>Hanger Main Beams</vt:lpstr>
      <vt:lpstr>Hanger Main Beams</vt:lpstr>
      <vt:lpstr>Hanger Main Beams</vt:lpstr>
      <vt:lpstr>Hanger Main Beams</vt:lpstr>
      <vt:lpstr>Hanger Plate Loading</vt:lpstr>
      <vt:lpstr>Hanger Plate Loading</vt:lpstr>
      <vt:lpstr>Hanger Main Beam FEA</vt:lpstr>
      <vt:lpstr>Crosshairs</vt:lpstr>
      <vt:lpstr>Crosshairs</vt:lpstr>
      <vt:lpstr>Crosshairs</vt:lpstr>
      <vt:lpstr>Crosshair Details: FEA</vt:lpstr>
      <vt:lpstr>Crosshair Support Bracket FEA</vt:lpstr>
      <vt:lpstr>Water Manifolds / Ejector System</vt:lpstr>
      <vt:lpstr>Water Manifolds / Ejector System</vt:lpstr>
      <vt:lpstr>Water Manifolds / Ejector System</vt:lpstr>
      <vt:lpstr>Water Manifolds / Ejector System</vt:lpstr>
      <vt:lpstr>Water Manifolds / Ejector System</vt:lpstr>
      <vt:lpstr>Water Manifolds / Ejector System</vt:lpstr>
      <vt:lpstr>Water Manifolds / Ejector System</vt:lpstr>
      <vt:lpstr>Water Tank Unique Components</vt:lpstr>
      <vt:lpstr>Horn B Spider Supports</vt:lpstr>
      <vt:lpstr>Horn C Spider Supports</vt:lpstr>
      <vt:lpstr>Horn B / C Lift Clamps</vt:lpstr>
      <vt:lpstr>Horn B / C Lift Clamps</vt:lpstr>
      <vt:lpstr>Horn B / C Lift Clamps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Cory F. Crowley</cp:lastModifiedBy>
  <cp:revision>674</cp:revision>
  <cp:lastPrinted>2015-05-22T11:54:13Z</cp:lastPrinted>
  <dcterms:created xsi:type="dcterms:W3CDTF">2015-04-30T14:29:22Z</dcterms:created>
  <dcterms:modified xsi:type="dcterms:W3CDTF">2021-12-01T21:43:30Z</dcterms:modified>
</cp:coreProperties>
</file>