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2"/>
  </p:notesMasterIdLst>
  <p:handoutMasterIdLst>
    <p:handoutMasterId r:id="rId33"/>
  </p:handoutMasterIdLst>
  <p:sldIdLst>
    <p:sldId id="263" r:id="rId3"/>
    <p:sldId id="264" r:id="rId4"/>
    <p:sldId id="277" r:id="rId5"/>
    <p:sldId id="286" r:id="rId6"/>
    <p:sldId id="289" r:id="rId7"/>
    <p:sldId id="363" r:id="rId8"/>
    <p:sldId id="287" r:id="rId9"/>
    <p:sldId id="288" r:id="rId10"/>
    <p:sldId id="291" r:id="rId11"/>
    <p:sldId id="280" r:id="rId12"/>
    <p:sldId id="292" r:id="rId13"/>
    <p:sldId id="278" r:id="rId14"/>
    <p:sldId id="279" r:id="rId15"/>
    <p:sldId id="267" r:id="rId16"/>
    <p:sldId id="265" r:id="rId17"/>
    <p:sldId id="268" r:id="rId18"/>
    <p:sldId id="269" r:id="rId19"/>
    <p:sldId id="270" r:id="rId20"/>
    <p:sldId id="272" r:id="rId21"/>
    <p:sldId id="273" r:id="rId22"/>
    <p:sldId id="274" r:id="rId23"/>
    <p:sldId id="362" r:id="rId24"/>
    <p:sldId id="281" r:id="rId25"/>
    <p:sldId id="282" r:id="rId26"/>
    <p:sldId id="285" r:id="rId27"/>
    <p:sldId id="283" r:id="rId28"/>
    <p:sldId id="293" r:id="rId29"/>
    <p:sldId id="294" r:id="rId30"/>
    <p:sldId id="271" r:id="rId31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767"/>
    <a:srgbClr val="808080"/>
    <a:srgbClr val="FFFF99"/>
    <a:srgbClr val="F79646"/>
    <a:srgbClr val="4F81BD"/>
    <a:srgbClr val="C0504D"/>
    <a:srgbClr val="004C97"/>
    <a:srgbClr val="00B5E2"/>
    <a:srgbClr val="63666A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5" autoAdjust="0"/>
    <p:restoredTop sz="94843" autoAdjust="0"/>
  </p:normalViewPr>
  <p:slideViewPr>
    <p:cSldViewPr snapToGrid="0" snapToObjects="1">
      <p:cViewPr>
        <p:scale>
          <a:sx n="80" d="100"/>
          <a:sy n="80" d="100"/>
        </p:scale>
        <p:origin x="1632" y="86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12.3.21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Meredith Lee | LBNF Horns B&amp;C Fabrication Plans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12.3.21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Meredith Lee| LBNF Horns B&amp;C Fabrication Plans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unescience.org/cgi-bin/private/ShowDocument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fnal.gov/project/TargetSystems/MI-8/_layouts/15/start.aspx#/SitePages/Routines.aspx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64343" y="1381504"/>
            <a:ext cx="8218488" cy="145165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Neutrino Beamline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Horns B and C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Preliminary Design Review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61168" y="4670423"/>
            <a:ext cx="8221663" cy="79378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Meredith Lee</a:t>
            </a:r>
          </a:p>
          <a:p>
            <a:r>
              <a:rPr lang="en-US" dirty="0">
                <a:latin typeface="Helvetica" charset="0"/>
              </a:rPr>
              <a:t>3 December 2021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E82728-9F5E-49DE-A354-8C40A65F00D7}"/>
              </a:ext>
            </a:extLst>
          </p:cNvPr>
          <p:cNvSpPr txBox="1">
            <a:spLocks/>
          </p:cNvSpPr>
          <p:nvPr/>
        </p:nvSpPr>
        <p:spPr bwMode="auto">
          <a:xfrm>
            <a:off x="461168" y="3489122"/>
            <a:ext cx="8221663" cy="52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Helvetica" charset="0"/>
              </a:rPr>
              <a:t>Horns B &amp; C Fabrication Plans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2E96A-B69A-42F4-8AF9-8C3A2F23A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 Progress and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5EA8B-3972-4288-8F17-8DBA1319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95B41-7F8A-42A2-8881-38187C04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5F3D3-291F-4BAC-8CF6-961E264A0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D4080-74BB-46E6-85D2-04565C57BEA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Sample sets will be used for final welds prior to horn welds</a:t>
            </a:r>
          </a:p>
          <a:p>
            <a:r>
              <a:rPr lang="en-US" dirty="0"/>
              <a:t>Two sets of samples for each diameter</a:t>
            </a:r>
          </a:p>
          <a:p>
            <a:pPr lvl="1"/>
            <a:r>
              <a:rPr lang="en-US" dirty="0"/>
              <a:t>Each sample half contains step in and step out</a:t>
            </a:r>
          </a:p>
          <a:p>
            <a:pPr lvl="1"/>
            <a:r>
              <a:rPr lang="en-US" dirty="0"/>
              <a:t>Allows each sample set to be used for two welds</a:t>
            </a:r>
          </a:p>
          <a:p>
            <a:pPr lvl="1"/>
            <a:r>
              <a:rPr lang="en-US" dirty="0"/>
              <a:t>Four total sample welds</a:t>
            </a:r>
          </a:p>
          <a:p>
            <a:endParaRPr lang="en-US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67B2586-D17E-4D07-8A4A-9B36ACB4A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" t="53498" r="5506" b="7291"/>
          <a:stretch/>
        </p:blipFill>
        <p:spPr>
          <a:xfrm>
            <a:off x="87328" y="3724446"/>
            <a:ext cx="8943550" cy="170549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D5F1B8-262D-4F33-B1BD-3650CF48963E}"/>
              </a:ext>
            </a:extLst>
          </p:cNvPr>
          <p:cNvCxnSpPr>
            <a:cxnSpLocks/>
          </p:cNvCxnSpPr>
          <p:nvPr/>
        </p:nvCxnSpPr>
        <p:spPr>
          <a:xfrm flipV="1">
            <a:off x="2524727" y="5525361"/>
            <a:ext cx="897203" cy="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D1636C2-983F-4CB0-B990-4A3C06AAB214}"/>
              </a:ext>
            </a:extLst>
          </p:cNvPr>
          <p:cNvSpPr txBox="1"/>
          <p:nvPr/>
        </p:nvSpPr>
        <p:spPr>
          <a:xfrm>
            <a:off x="316911" y="5374614"/>
            <a:ext cx="1766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1. Complete first weld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8BA7F0-B562-41DE-8665-3E5469C37D92}"/>
              </a:ext>
            </a:extLst>
          </p:cNvPr>
          <p:cNvSpPr txBox="1"/>
          <p:nvPr/>
        </p:nvSpPr>
        <p:spPr>
          <a:xfrm>
            <a:off x="4084012" y="5382751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2. Cut out weld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DE0010-4802-488B-B407-BBB1973C6085}"/>
              </a:ext>
            </a:extLst>
          </p:cNvPr>
          <p:cNvSpPr txBox="1"/>
          <p:nvPr/>
        </p:nvSpPr>
        <p:spPr>
          <a:xfrm>
            <a:off x="7108434" y="5371472"/>
            <a:ext cx="1782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3. Weld ends together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3C7BBA-1079-46D0-A03B-4178D1820A75}"/>
              </a:ext>
            </a:extLst>
          </p:cNvPr>
          <p:cNvCxnSpPr>
            <a:cxnSpLocks/>
          </p:cNvCxnSpPr>
          <p:nvPr/>
        </p:nvCxnSpPr>
        <p:spPr>
          <a:xfrm flipV="1">
            <a:off x="5908927" y="5525363"/>
            <a:ext cx="897203" cy="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522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04D4-9D5A-47A8-9F58-14E7C1CF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Welding Machine Expansion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BE310-C6FB-4D92-8E58-D98E43B3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C82A3-FCAE-40E5-BD43-01F65C98A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93D61-1DC8-4F75-838E-B7BF8D55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DE2D86-37A1-47A9-9624-4F7AE4C72E2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Floor rails need to be extended to allow tailstock to accommodate Horn B length</a:t>
            </a:r>
          </a:p>
          <a:p>
            <a:r>
              <a:rPr lang="en-US" dirty="0"/>
              <a:t>New section will be fabricated and attached to existing rail</a:t>
            </a:r>
          </a:p>
          <a:p>
            <a:r>
              <a:rPr lang="en-US" dirty="0"/>
              <a:t>Upper rail will not need extension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B0E246-658A-4C30-A532-2E3AF7510387}"/>
              </a:ext>
            </a:extLst>
          </p:cNvPr>
          <p:cNvGrpSpPr/>
          <p:nvPr/>
        </p:nvGrpSpPr>
        <p:grpSpPr>
          <a:xfrm>
            <a:off x="2356702" y="3169648"/>
            <a:ext cx="3799002" cy="2849252"/>
            <a:chOff x="2356702" y="3235636"/>
            <a:chExt cx="3799002" cy="2849252"/>
          </a:xfrm>
        </p:grpSpPr>
        <p:pic>
          <p:nvPicPr>
            <p:cNvPr id="8" name="Picture 7" descr="A picture containing indoor, worktable&#10;&#10;Description automatically generated">
              <a:extLst>
                <a:ext uri="{FF2B5EF4-FFF2-40B4-BE49-F238E27FC236}">
                  <a16:creationId xmlns:a16="http://schemas.microsoft.com/office/drawing/2014/main" id="{1FC51380-49AD-4323-896E-02AF80B0C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6702" y="3235636"/>
              <a:ext cx="3799002" cy="2849252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937B812-6F37-447E-8D23-21D0050D6E52}"/>
                </a:ext>
              </a:extLst>
            </p:cNvPr>
            <p:cNvCxnSpPr>
              <a:cxnSpLocks/>
            </p:cNvCxnSpPr>
            <p:nvPr/>
          </p:nvCxnSpPr>
          <p:spPr>
            <a:xfrm>
              <a:off x="4165568" y="5835192"/>
              <a:ext cx="1745038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2A3F391-21E3-43EE-A00A-BC587B72B7E1}"/>
              </a:ext>
            </a:extLst>
          </p:cNvPr>
          <p:cNvSpPr txBox="1"/>
          <p:nvPr/>
        </p:nvSpPr>
        <p:spPr>
          <a:xfrm>
            <a:off x="3193700" y="6034247"/>
            <a:ext cx="2125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Welding machine rail extension</a:t>
            </a:r>
          </a:p>
        </p:txBody>
      </p:sp>
    </p:spTree>
    <p:extLst>
      <p:ext uri="{BB962C8B-B14F-4D97-AF65-F5344CB8AC3E}">
        <p14:creationId xmlns:p14="http://schemas.microsoft.com/office/powerpoint/2010/main" val="404196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BF74E-1A82-4A3F-87A7-FF62B8BB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Conductor Nickel Plating Fixture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A3532-A2D1-4B0B-827C-46358A82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EAEFA-79F6-4251-A4B0-E34B4A45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9EDCC-B4EC-4B53-8059-44859C9B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CCF54F-2F84-4A71-9075-01E56FB3BC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199" y="1238250"/>
            <a:ext cx="8410575" cy="4846638"/>
          </a:xfrm>
        </p:spPr>
        <p:txBody>
          <a:bodyPr/>
          <a:lstStyle/>
          <a:p>
            <a:r>
              <a:rPr lang="en-US" dirty="0"/>
              <a:t>Nickel plating fixture for Horns B &amp; C constrained by process tank size</a:t>
            </a:r>
          </a:p>
          <a:p>
            <a:pPr lvl="1"/>
            <a:r>
              <a:rPr lang="en-US" dirty="0"/>
              <a:t>Cannot exceed length of Horn B</a:t>
            </a:r>
          </a:p>
          <a:p>
            <a:pPr lvl="1"/>
            <a:r>
              <a:rPr lang="en-US" dirty="0"/>
              <a:t>Cannot exceed 58” width</a:t>
            </a:r>
          </a:p>
          <a:p>
            <a:r>
              <a:rPr lang="en-US" dirty="0"/>
              <a:t>Structure will use 6061-T6 Al</a:t>
            </a:r>
          </a:p>
          <a:p>
            <a:pPr lvl="1"/>
            <a:r>
              <a:rPr lang="en-US" dirty="0"/>
              <a:t>316 SS hardware</a:t>
            </a:r>
          </a:p>
          <a:p>
            <a:r>
              <a:rPr lang="en-US" dirty="0"/>
              <a:t>Fixture design to occur following Horns B&amp;C Final Design Review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0FB825-68A9-4CA0-8936-74E3E82F97A0}"/>
              </a:ext>
            </a:extLst>
          </p:cNvPr>
          <p:cNvSpPr txBox="1"/>
          <p:nvPr/>
        </p:nvSpPr>
        <p:spPr>
          <a:xfrm>
            <a:off x="3129617" y="6053968"/>
            <a:ext cx="2884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Horn B Nickel Plating Fixture Concept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1D45C3-993C-4597-AB3B-CCE0024874C8}"/>
              </a:ext>
            </a:extLst>
          </p:cNvPr>
          <p:cNvGrpSpPr/>
          <p:nvPr/>
        </p:nvGrpSpPr>
        <p:grpSpPr>
          <a:xfrm>
            <a:off x="1068388" y="4244523"/>
            <a:ext cx="7138422" cy="1834829"/>
            <a:chOff x="393700" y="3308322"/>
            <a:chExt cx="8561764" cy="280864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5AFB178-4625-49FC-A3F1-E5615D290D04}"/>
                </a:ext>
              </a:extLst>
            </p:cNvPr>
            <p:cNvGrpSpPr/>
            <p:nvPr/>
          </p:nvGrpSpPr>
          <p:grpSpPr>
            <a:xfrm>
              <a:off x="393700" y="3520052"/>
              <a:ext cx="8561764" cy="2596911"/>
              <a:chOff x="322868" y="3346516"/>
              <a:chExt cx="8561764" cy="2596911"/>
            </a:xfrm>
          </p:grpSpPr>
          <p:pic>
            <p:nvPicPr>
              <p:cNvPr id="8" name="Picture 7" descr="A picture containing microphone&#10;&#10;Description automatically generated">
                <a:extLst>
                  <a:ext uri="{FF2B5EF4-FFF2-40B4-BE49-F238E27FC236}">
                    <a16:creationId xmlns:a16="http://schemas.microsoft.com/office/drawing/2014/main" id="{DADC5F38-AE6C-408E-B630-7E83416E26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093" t="6847" r="3275"/>
              <a:stretch/>
            </p:blipFill>
            <p:spPr>
              <a:xfrm>
                <a:off x="322868" y="3346516"/>
                <a:ext cx="8561764" cy="2596911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F070097-F641-48C8-B66A-632059EFF82E}"/>
                  </a:ext>
                </a:extLst>
              </p:cNvPr>
              <p:cNvSpPr/>
              <p:nvPr/>
            </p:nvSpPr>
            <p:spPr>
              <a:xfrm>
                <a:off x="1096210" y="3429000"/>
                <a:ext cx="7410795" cy="2286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5550A-527C-4820-8ADA-188EEBF44EBA}"/>
                  </a:ext>
                </a:extLst>
              </p:cNvPr>
              <p:cNvSpPr/>
              <p:nvPr/>
            </p:nvSpPr>
            <p:spPr>
              <a:xfrm>
                <a:off x="945382" y="3429000"/>
                <a:ext cx="150828" cy="244389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8EF55F-488C-4A94-9F08-A1C3BB55F88B}"/>
                  </a:ext>
                </a:extLst>
              </p:cNvPr>
              <p:cNvSpPr/>
              <p:nvPr/>
            </p:nvSpPr>
            <p:spPr>
              <a:xfrm>
                <a:off x="8507004" y="3429000"/>
                <a:ext cx="150828" cy="244389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54BF7C7-820B-45B9-A1E8-7000A0645290}"/>
                  </a:ext>
                </a:extLst>
              </p:cNvPr>
              <p:cNvSpPr/>
              <p:nvPr/>
            </p:nvSpPr>
            <p:spPr>
              <a:xfrm>
                <a:off x="1096210" y="5635791"/>
                <a:ext cx="7410795" cy="2286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14BDB0-46F8-4428-8403-085996A194B1}"/>
                  </a:ext>
                </a:extLst>
              </p:cNvPr>
              <p:cNvSpPr/>
              <p:nvPr/>
            </p:nvSpPr>
            <p:spPr>
              <a:xfrm>
                <a:off x="4448551" y="3671620"/>
                <a:ext cx="65987" cy="80611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32A01EF-9FF5-4EAC-A823-E94A14022FA1}"/>
                  </a:ext>
                </a:extLst>
              </p:cNvPr>
              <p:cNvSpPr/>
              <p:nvPr/>
            </p:nvSpPr>
            <p:spPr>
              <a:xfrm>
                <a:off x="4448551" y="4813638"/>
                <a:ext cx="65987" cy="80611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AF4C643-98D1-4041-A17F-D9E67A25682D}"/>
                </a:ext>
              </a:extLst>
            </p:cNvPr>
            <p:cNvSpPr/>
            <p:nvPr/>
          </p:nvSpPr>
          <p:spPr>
            <a:xfrm>
              <a:off x="1016214" y="3308322"/>
              <a:ext cx="150828" cy="274811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4D14947-B10A-4267-868E-5E33704753F5}"/>
                </a:ext>
              </a:extLst>
            </p:cNvPr>
            <p:cNvSpPr/>
            <p:nvPr/>
          </p:nvSpPr>
          <p:spPr>
            <a:xfrm>
              <a:off x="8577837" y="3308322"/>
              <a:ext cx="150828" cy="274811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60612F3-F947-44A8-BA2B-AA3CF1E156C4}"/>
              </a:ext>
            </a:extLst>
          </p:cNvPr>
          <p:cNvSpPr txBox="1"/>
          <p:nvPr/>
        </p:nvSpPr>
        <p:spPr>
          <a:xfrm>
            <a:off x="8206810" y="4572100"/>
            <a:ext cx="728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Swivel shackle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59F4A75-694D-4837-835D-B07DFD6B31F3}"/>
              </a:ext>
            </a:extLst>
          </p:cNvPr>
          <p:cNvCxnSpPr>
            <a:cxnSpLocks/>
          </p:cNvCxnSpPr>
          <p:nvPr/>
        </p:nvCxnSpPr>
        <p:spPr>
          <a:xfrm flipH="1" flipV="1">
            <a:off x="8061114" y="4334287"/>
            <a:ext cx="354339" cy="2668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345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evice, caliper&#10;&#10;Description automatically generated">
            <a:extLst>
              <a:ext uri="{FF2B5EF4-FFF2-40B4-BE49-F238E27FC236}">
                <a16:creationId xmlns:a16="http://schemas.microsoft.com/office/drawing/2014/main" id="{3967E68D-8889-44DB-BE65-0C68C0FB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595" y="3794216"/>
            <a:ext cx="4584781" cy="2528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E72E1-14BC-4503-B5C8-D26535023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Conductor Anodizing Fixture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31595-245F-4407-9CFA-E659A2D64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A9F84-EE3A-4341-BEB9-4FFD6027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D360-2FE4-4BB8-AB7F-245F5692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B778A3E-6053-4910-97A2-434695AF0220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457200" y="1238250"/>
                <a:ext cx="5359138" cy="1372975"/>
              </a:xfrm>
            </p:spPr>
            <p:txBody>
              <a:bodyPr/>
              <a:lstStyle/>
              <a:p>
                <a:r>
                  <a:rPr lang="en-US" dirty="0"/>
                  <a:t>Anodizing fixture nearly identical to </a:t>
                </a:r>
                <a:r>
                  <a:rPr lang="en-US" dirty="0" err="1"/>
                  <a:t>NuMI</a:t>
                </a:r>
                <a:r>
                  <a:rPr lang="en-US" dirty="0"/>
                  <a:t> design</a:t>
                </a:r>
              </a:p>
              <a:p>
                <a:pPr lvl="1"/>
                <a:r>
                  <a:rPr lang="en-US" dirty="0"/>
                  <a:t>Design for Horns B &amp; C will be scaled version of Horn A design</a:t>
                </a:r>
              </a:p>
              <a:p>
                <a:r>
                  <a:rPr lang="en-US" dirty="0"/>
                  <a:t>Clamps and support channels to hold and lift conductor</a:t>
                </a:r>
              </a:p>
              <a:p>
                <a:r>
                  <a:rPr lang="en-US" dirty="0"/>
                  <a:t>Cathode tube assembly inside conductor</a:t>
                </a:r>
              </a:p>
              <a:p>
                <a:r>
                  <a:rPr lang="en-US" dirty="0"/>
                  <a:t>Processed in chemical baths at 5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angle</a:t>
                </a:r>
              </a:p>
              <a:p>
                <a:r>
                  <a:rPr lang="en-US" dirty="0"/>
                  <a:t>Process tank size is 5’ x 5’ x 16’</a:t>
                </a:r>
              </a:p>
              <a:p>
                <a:pPr lvl="1"/>
                <a:r>
                  <a:rPr lang="en-US" dirty="0"/>
                  <a:t>Vendor will fabricate tank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B778A3E-6053-4910-97A2-434695AF0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457200" y="1238250"/>
                <a:ext cx="5359138" cy="1372975"/>
              </a:xfrm>
              <a:blipFill>
                <a:blip r:embed="rId3"/>
                <a:stretch>
                  <a:fillRect l="-2958" t="-2667" r="-2730" b="-21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B02A232-EC02-4155-A7A3-5BB2F412F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338" y="594231"/>
            <a:ext cx="3240164" cy="26610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272DB8-00DF-4231-A532-90AE19C983D0}"/>
              </a:ext>
            </a:extLst>
          </p:cNvPr>
          <p:cNvSpPr txBox="1"/>
          <p:nvPr/>
        </p:nvSpPr>
        <p:spPr>
          <a:xfrm>
            <a:off x="6520270" y="3320945"/>
            <a:ext cx="1990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Horn A Anodizing Fixture</a:t>
            </a:r>
          </a:p>
        </p:txBody>
      </p:sp>
    </p:spTree>
    <p:extLst>
      <p:ext uri="{BB962C8B-B14F-4D97-AF65-F5344CB8AC3E}">
        <p14:creationId xmlns:p14="http://schemas.microsoft.com/office/powerpoint/2010/main" val="439389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9A61-ACBD-4F1F-82DD-1E9E3B0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Assembly in Flipping Fixture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F1B4B-D0F7-47ED-99BA-D0485B57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309CB-4E60-478A-A181-45919CC6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4D098-55BE-4AF0-8F64-00C6781B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8819A-5BE4-40D3-8628-C63959F553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4936750" cy="4846638"/>
          </a:xfrm>
        </p:spPr>
        <p:txBody>
          <a:bodyPr/>
          <a:lstStyle/>
          <a:p>
            <a:r>
              <a:rPr lang="en-US" dirty="0">
                <a:solidFill>
                  <a:srgbClr val="676767"/>
                </a:solidFill>
              </a:rPr>
              <a:t>Assemble collars, flanges and shafts on the outer conductor</a:t>
            </a:r>
          </a:p>
          <a:p>
            <a:r>
              <a:rPr lang="en-US" dirty="0">
                <a:solidFill>
                  <a:srgbClr val="676767"/>
                </a:solidFill>
              </a:rPr>
              <a:t>Bolt counterweight to upstream end of outer conductor </a:t>
            </a:r>
          </a:p>
          <a:p>
            <a:pPr lvl="1"/>
            <a:r>
              <a:rPr lang="en-US" dirty="0">
                <a:solidFill>
                  <a:srgbClr val="676767"/>
                </a:solidFill>
              </a:rPr>
              <a:t>Use plastic washers</a:t>
            </a:r>
          </a:p>
          <a:p>
            <a:r>
              <a:rPr lang="en-US" dirty="0">
                <a:solidFill>
                  <a:srgbClr val="676767"/>
                </a:solidFill>
              </a:rPr>
              <a:t>Set stand height to Horn C position for Horn B initially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E31B0D-4777-47BB-80A3-AE512C94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457" y="924849"/>
            <a:ext cx="3102593" cy="30193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8117BC-95AE-4DA1-B01D-D975FBAB920F}"/>
              </a:ext>
            </a:extLst>
          </p:cNvPr>
          <p:cNvGrpSpPr/>
          <p:nvPr/>
        </p:nvGrpSpPr>
        <p:grpSpPr>
          <a:xfrm>
            <a:off x="1848561" y="4439878"/>
            <a:ext cx="5616575" cy="1881382"/>
            <a:chOff x="1654225" y="4032090"/>
            <a:chExt cx="6151728" cy="22350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A5B0A9-2815-4159-8444-2EE9C6769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4225" y="4032090"/>
              <a:ext cx="4572000" cy="2050406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4C8A880-CA14-4687-B31C-83D302994A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88059" y="5521891"/>
              <a:ext cx="725863" cy="3981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4418DA-5BBD-4549-ABC8-09C53ABB778E}"/>
                </a:ext>
              </a:extLst>
            </p:cNvPr>
            <p:cNvSpPr txBox="1"/>
            <p:nvPr/>
          </p:nvSpPr>
          <p:spPr>
            <a:xfrm>
              <a:off x="6226225" y="5897830"/>
              <a:ext cx="1579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Counterweight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93E20E-BCCC-47F0-AEAA-B5BFC1CAF292}"/>
              </a:ext>
            </a:extLst>
          </p:cNvPr>
          <p:cNvCxnSpPr>
            <a:cxnSpLocks/>
          </p:cNvCxnSpPr>
          <p:nvPr/>
        </p:nvCxnSpPr>
        <p:spPr>
          <a:xfrm flipV="1">
            <a:off x="2925575" y="5693925"/>
            <a:ext cx="364380" cy="316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89FCDF-3643-4584-84E5-236F36F406F1}"/>
              </a:ext>
            </a:extLst>
          </p:cNvPr>
          <p:cNvCxnSpPr>
            <a:cxnSpLocks/>
          </p:cNvCxnSpPr>
          <p:nvPr/>
        </p:nvCxnSpPr>
        <p:spPr>
          <a:xfrm flipV="1">
            <a:off x="2925575" y="5852149"/>
            <a:ext cx="1189225" cy="1769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261B72E-3204-492D-920D-22E490C689C6}"/>
              </a:ext>
            </a:extLst>
          </p:cNvPr>
          <p:cNvSpPr txBox="1"/>
          <p:nvPr/>
        </p:nvSpPr>
        <p:spPr>
          <a:xfrm>
            <a:off x="2185961" y="5867315"/>
            <a:ext cx="81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2FB014-501D-428A-8ED6-4A17B7C1E145}"/>
              </a:ext>
            </a:extLst>
          </p:cNvPr>
          <p:cNvCxnSpPr>
            <a:cxnSpLocks/>
          </p:cNvCxnSpPr>
          <p:nvPr/>
        </p:nvCxnSpPr>
        <p:spPr>
          <a:xfrm>
            <a:off x="2592098" y="4821983"/>
            <a:ext cx="647002" cy="490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01E7706-79E3-4395-ABC5-7BB747D009A4}"/>
              </a:ext>
            </a:extLst>
          </p:cNvPr>
          <p:cNvSpPr txBox="1"/>
          <p:nvPr/>
        </p:nvSpPr>
        <p:spPr>
          <a:xfrm>
            <a:off x="2116138" y="4527444"/>
            <a:ext cx="66902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Shaft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393D4B-2B35-40DA-BDB5-E5251A699E57}"/>
              </a:ext>
            </a:extLst>
          </p:cNvPr>
          <p:cNvCxnSpPr>
            <a:cxnSpLocks/>
          </p:cNvCxnSpPr>
          <p:nvPr/>
        </p:nvCxnSpPr>
        <p:spPr>
          <a:xfrm flipH="1">
            <a:off x="3670967" y="4712110"/>
            <a:ext cx="264732" cy="501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0117807-EC36-400E-B45D-23633AEB2AE3}"/>
              </a:ext>
            </a:extLst>
          </p:cNvPr>
          <p:cNvSpPr txBox="1"/>
          <p:nvPr/>
        </p:nvSpPr>
        <p:spPr>
          <a:xfrm>
            <a:off x="3670967" y="4394484"/>
            <a:ext cx="837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Flange</a:t>
            </a:r>
          </a:p>
        </p:txBody>
      </p:sp>
    </p:spTree>
    <p:extLst>
      <p:ext uri="{BB962C8B-B14F-4D97-AF65-F5344CB8AC3E}">
        <p14:creationId xmlns:p14="http://schemas.microsoft.com/office/powerpoint/2010/main" val="184053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9A61-ACBD-4F1F-82DD-1E9E3B0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Assembly in Flipping Fixture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F1B4B-D0F7-47ED-99BA-D0485B57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309CB-4E60-478A-A181-45919CC6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4D098-55BE-4AF0-8F64-00C6781B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8819A-5BE4-40D3-8628-C63959F553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1692519"/>
          </a:xfrm>
        </p:spPr>
        <p:txBody>
          <a:bodyPr/>
          <a:lstStyle/>
          <a:p>
            <a:r>
              <a:rPr lang="en-US" dirty="0">
                <a:solidFill>
                  <a:srgbClr val="676767"/>
                </a:solidFill>
              </a:rPr>
              <a:t>Lift outer conductor and position in stands</a:t>
            </a:r>
          </a:p>
          <a:p>
            <a:pPr lvl="1"/>
            <a:r>
              <a:rPr lang="en-US" dirty="0">
                <a:solidFill>
                  <a:srgbClr val="676767"/>
                </a:solidFill>
              </a:rPr>
              <a:t>Attach shafts to pillow block bearings</a:t>
            </a:r>
          </a:p>
          <a:p>
            <a:r>
              <a:rPr lang="en-US" dirty="0">
                <a:solidFill>
                  <a:srgbClr val="676767"/>
                </a:solidFill>
              </a:rPr>
              <a:t>Rotate horn to vertical position with counterweight end closest to floor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2D1BE-552C-4BE1-BD4C-D1DC91DE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12" y="3515256"/>
            <a:ext cx="3670036" cy="27481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7AD567-2CD0-428F-BD01-A650DCCB5259}"/>
              </a:ext>
            </a:extLst>
          </p:cNvPr>
          <p:cNvGrpSpPr/>
          <p:nvPr/>
        </p:nvGrpSpPr>
        <p:grpSpPr>
          <a:xfrm>
            <a:off x="4996021" y="2933187"/>
            <a:ext cx="2960201" cy="3330227"/>
            <a:chOff x="4996021" y="2933187"/>
            <a:chExt cx="2960201" cy="33302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FC0957-DDD9-468A-A0C8-7D344A7DC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6021" y="2933187"/>
              <a:ext cx="2960201" cy="3330227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47255E2-CBCA-4859-94BB-148A5117F976}"/>
                </a:ext>
              </a:extLst>
            </p:cNvPr>
            <p:cNvGrpSpPr/>
            <p:nvPr/>
          </p:nvGrpSpPr>
          <p:grpSpPr>
            <a:xfrm>
              <a:off x="6981140" y="3059668"/>
              <a:ext cx="975082" cy="2952878"/>
              <a:chOff x="6981140" y="3059668"/>
              <a:chExt cx="975082" cy="295287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438059-12D3-4E38-A904-4C6E3A4C43DD}"/>
                  </a:ext>
                </a:extLst>
              </p:cNvPr>
              <p:cNvSpPr txBox="1"/>
              <p:nvPr/>
            </p:nvSpPr>
            <p:spPr>
              <a:xfrm>
                <a:off x="7252183" y="5643214"/>
                <a:ext cx="7040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highlight>
                      <a:srgbClr val="FFFF99"/>
                    </a:highlight>
                  </a:rPr>
                  <a:t>7.3 in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D2C32E-F5BA-4486-875D-93634A6BD955}"/>
                  </a:ext>
                </a:extLst>
              </p:cNvPr>
              <p:cNvSpPr txBox="1"/>
              <p:nvPr/>
            </p:nvSpPr>
            <p:spPr>
              <a:xfrm>
                <a:off x="6981140" y="3059668"/>
                <a:ext cx="7938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highlight>
                      <a:srgbClr val="FFFF99"/>
                    </a:highlight>
                  </a:rPr>
                  <a:t>15.3 ft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9643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9A61-ACBD-4F1F-82DD-1E9E3B0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Assembly in Flipping Fixture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F1B4B-D0F7-47ED-99BA-D0485B57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309CB-4E60-478A-A181-45919CC6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4D098-55BE-4AF0-8F64-00C6781B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8819A-5BE4-40D3-8628-C63959F553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569268"/>
          </a:xfrm>
        </p:spPr>
        <p:txBody>
          <a:bodyPr/>
          <a:lstStyle/>
          <a:p>
            <a:r>
              <a:rPr lang="en-US" dirty="0">
                <a:solidFill>
                  <a:srgbClr val="676767"/>
                </a:solidFill>
              </a:rPr>
              <a:t>Lower inner conductor and fasten to the outer conductor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D0BEAA-4258-4F39-884C-17D5C3389418}"/>
              </a:ext>
            </a:extLst>
          </p:cNvPr>
          <p:cNvGrpSpPr/>
          <p:nvPr/>
        </p:nvGrpSpPr>
        <p:grpSpPr>
          <a:xfrm>
            <a:off x="2034184" y="2012220"/>
            <a:ext cx="2424540" cy="4271507"/>
            <a:chOff x="2034184" y="2012220"/>
            <a:chExt cx="2424540" cy="42715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32B7AC-F608-4FA7-9DED-CF0D0789D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4184" y="2012220"/>
              <a:ext cx="2424540" cy="42715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03FB07-6659-4D88-982F-7C9A38176F35}"/>
                </a:ext>
              </a:extLst>
            </p:cNvPr>
            <p:cNvSpPr txBox="1"/>
            <p:nvPr/>
          </p:nvSpPr>
          <p:spPr>
            <a:xfrm>
              <a:off x="3664917" y="2437499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99"/>
                  </a:highlight>
                </a:rPr>
                <a:t>30.9 ft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BB00DB-6CA0-48D7-AD18-749C75079AFE}"/>
              </a:ext>
            </a:extLst>
          </p:cNvPr>
          <p:cNvGrpSpPr/>
          <p:nvPr/>
        </p:nvGrpSpPr>
        <p:grpSpPr>
          <a:xfrm>
            <a:off x="4609850" y="3318988"/>
            <a:ext cx="2761912" cy="2964739"/>
            <a:chOff x="4609850" y="3318988"/>
            <a:chExt cx="2761912" cy="29647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E823E7-9797-4A7F-8BB8-5C29793D4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9850" y="3318988"/>
              <a:ext cx="2761912" cy="29647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216FF7-0561-4D71-89B4-49561D72544B}"/>
                </a:ext>
              </a:extLst>
            </p:cNvPr>
            <p:cNvSpPr txBox="1"/>
            <p:nvPr/>
          </p:nvSpPr>
          <p:spPr>
            <a:xfrm>
              <a:off x="6325281" y="3593976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99"/>
                  </a:highlight>
                </a:rPr>
                <a:t>16.2 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4363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9A61-ACBD-4F1F-82DD-1E9E3B0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Assembly in Flipping Fixture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F1B4B-D0F7-47ED-99BA-D0485B57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309CB-4E60-478A-A181-45919CC6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4D098-55BE-4AF0-8F64-00C6781B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8819A-5BE4-40D3-8628-C63959F553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4583723" cy="4846638"/>
          </a:xfrm>
        </p:spPr>
        <p:txBody>
          <a:bodyPr/>
          <a:lstStyle/>
          <a:p>
            <a:r>
              <a:rPr lang="en-US" dirty="0">
                <a:solidFill>
                  <a:srgbClr val="676767"/>
                </a:solidFill>
              </a:rPr>
              <a:t>Raise stands to Horn B pin position</a:t>
            </a:r>
          </a:p>
          <a:p>
            <a:r>
              <a:rPr lang="en-US" dirty="0">
                <a:solidFill>
                  <a:srgbClr val="676767"/>
                </a:solidFill>
              </a:rPr>
              <a:t>Support the counterweight using a hydraulic cart and remove</a:t>
            </a:r>
          </a:p>
          <a:p>
            <a:r>
              <a:rPr lang="en-US" dirty="0">
                <a:solidFill>
                  <a:srgbClr val="676767"/>
                </a:solidFill>
              </a:rPr>
              <a:t>Place connecting flange and ceramic ring together on hydraulic cart and bolt to the horn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484794-F4EB-440C-8692-964531CED48E}"/>
              </a:ext>
            </a:extLst>
          </p:cNvPr>
          <p:cNvGrpSpPr/>
          <p:nvPr/>
        </p:nvGrpSpPr>
        <p:grpSpPr>
          <a:xfrm>
            <a:off x="5090474" y="1635978"/>
            <a:ext cx="3697714" cy="4218352"/>
            <a:chOff x="5090474" y="1635978"/>
            <a:chExt cx="3697714" cy="42183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B8D2BF-5AA2-4CC6-9779-346E1BB05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0474" y="1635978"/>
              <a:ext cx="3697714" cy="42183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C37EA2-53AA-4328-AC33-D454066B848B}"/>
                </a:ext>
              </a:extLst>
            </p:cNvPr>
            <p:cNvSpPr txBox="1"/>
            <p:nvPr/>
          </p:nvSpPr>
          <p:spPr>
            <a:xfrm>
              <a:off x="7927838" y="5222022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99"/>
                  </a:highlight>
                </a:rPr>
                <a:t>2.4 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742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9A61-ACBD-4F1F-82DD-1E9E3B0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Assembly in Flipping Fixture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F1B4B-D0F7-47ED-99BA-D0485B57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309CB-4E60-478A-A181-45919CC6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4D098-55BE-4AF0-8F64-00C6781B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8819A-5BE4-40D3-8628-C63959F553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5099538" cy="4846638"/>
          </a:xfrm>
        </p:spPr>
        <p:txBody>
          <a:bodyPr/>
          <a:lstStyle/>
          <a:p>
            <a:r>
              <a:rPr lang="en-US" dirty="0">
                <a:solidFill>
                  <a:srgbClr val="676767"/>
                </a:solidFill>
              </a:rPr>
              <a:t>Rotate horn to horizontal position and remove from fixture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78E1D-FD9D-452A-AE34-A114BAA3F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75" y="2214765"/>
            <a:ext cx="4178300" cy="340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85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9A61-ACBD-4F1F-82DD-1E9E3B0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C Assembly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F1B4B-D0F7-47ED-99BA-D0485B57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309CB-4E60-478A-A181-45919CC6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4D098-55BE-4AF0-8F64-00C6781B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8819A-5BE4-40D3-8628-C63959F553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</p:spPr>
        <p:txBody>
          <a:bodyPr/>
          <a:lstStyle/>
          <a:p>
            <a:r>
              <a:rPr lang="en-US" dirty="0">
                <a:solidFill>
                  <a:srgbClr val="676767"/>
                </a:solidFill>
              </a:rPr>
              <a:t>Assemble collar, flange and shafts on the outer conductor</a:t>
            </a:r>
          </a:p>
          <a:p>
            <a:r>
              <a:rPr lang="en-US" dirty="0">
                <a:solidFill>
                  <a:srgbClr val="676767"/>
                </a:solidFill>
              </a:rPr>
              <a:t>Bolt counterweight to upstream end outer conductor </a:t>
            </a:r>
          </a:p>
          <a:p>
            <a:r>
              <a:rPr lang="en-US" dirty="0">
                <a:solidFill>
                  <a:srgbClr val="676767"/>
                </a:solidFill>
              </a:rPr>
              <a:t>Use plastic washers</a:t>
            </a:r>
          </a:p>
          <a:p>
            <a:r>
              <a:rPr lang="en-US" dirty="0">
                <a:solidFill>
                  <a:srgbClr val="676767"/>
                </a:solidFill>
              </a:rPr>
              <a:t>Set stand height to Horn C position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6B5A6-E4C0-4F1E-BD4C-4708B8075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574" y="3878678"/>
            <a:ext cx="3870981" cy="231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018440-FCE6-4B37-A9DE-8606E90F1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890" y="3173582"/>
            <a:ext cx="3102593" cy="301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0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84F8-0A10-4BF1-A361-A6015B9D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69317D-3413-4600-82C3-AF04DA35C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E5E43-88A3-422F-A399-BF18BB0E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FDA73-5A13-4D5D-B890-8B8CFB98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58D43-F0EF-4451-BEEE-7FA4E63A4FF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Weld Progress and Plans</a:t>
            </a:r>
          </a:p>
          <a:p>
            <a:r>
              <a:rPr lang="en-US" dirty="0"/>
              <a:t>Welding Machine Expansion</a:t>
            </a:r>
          </a:p>
          <a:p>
            <a:r>
              <a:rPr lang="en-US" dirty="0"/>
              <a:t>Inner Conductor Nickel Plating Fixture</a:t>
            </a:r>
          </a:p>
          <a:p>
            <a:r>
              <a:rPr lang="en-US" dirty="0"/>
              <a:t>Outer Conductor Anodizing Fixture</a:t>
            </a:r>
          </a:p>
          <a:p>
            <a:r>
              <a:rPr lang="en-US" dirty="0"/>
              <a:t>Horn Flipping Fixture Configurations</a:t>
            </a:r>
          </a:p>
          <a:p>
            <a:r>
              <a:rPr lang="en-US" dirty="0"/>
              <a:t>TSIB Layout and Lift Plan</a:t>
            </a:r>
          </a:p>
          <a:p>
            <a:r>
              <a:rPr lang="en-US" dirty="0"/>
              <a:t>Fabrication Procedures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046645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DAD6-6406-4570-A372-F051EE39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C Assembly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16352-8DD9-4B80-B1D6-2DBAEC47B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0EDEC-50DC-4AE0-9A06-0504E0D8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C723C-9C91-47F9-9CA0-2DC13341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6A70B-CB81-4C85-92A5-F623FA6797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1891812"/>
          </a:xfrm>
        </p:spPr>
        <p:txBody>
          <a:bodyPr/>
          <a:lstStyle/>
          <a:p>
            <a:r>
              <a:rPr lang="en-US" dirty="0"/>
              <a:t>Lift outer conductor and position in stands</a:t>
            </a:r>
          </a:p>
          <a:p>
            <a:pPr lvl="1"/>
            <a:r>
              <a:rPr lang="en-US" dirty="0"/>
              <a:t>Attach shafts to pillow block bearings</a:t>
            </a:r>
          </a:p>
          <a:p>
            <a:r>
              <a:rPr lang="en-US" dirty="0"/>
              <a:t>Rotate horn to vertical position with counterweight end closest to floor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2BBFA-4205-4413-A32F-7CC3D1DD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89" y="3261498"/>
            <a:ext cx="3274761" cy="3025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0228C9-DE7F-4624-BDF7-52F860CD4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987" y="3261498"/>
            <a:ext cx="3156690" cy="3025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D3A53-16E5-45E4-AC95-C2C684ACE5D1}"/>
              </a:ext>
            </a:extLst>
          </p:cNvPr>
          <p:cNvSpPr txBox="1"/>
          <p:nvPr/>
        </p:nvSpPr>
        <p:spPr>
          <a:xfrm>
            <a:off x="6579805" y="572559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99"/>
                </a:highlight>
              </a:rPr>
              <a:t>3.6 ft</a:t>
            </a:r>
          </a:p>
        </p:txBody>
      </p:sp>
    </p:spTree>
    <p:extLst>
      <p:ext uri="{BB962C8B-B14F-4D97-AF65-F5344CB8AC3E}">
        <p14:creationId xmlns:p14="http://schemas.microsoft.com/office/powerpoint/2010/main" val="809851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DAD6-6406-4570-A372-F051EE39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C Assembly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16352-8DD9-4B80-B1D6-2DBAEC47B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0EDEC-50DC-4AE0-9A06-0504E0D8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Meredith Lee | LBNF Horns B&amp;C Fabrication Plans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C723C-9C91-47F9-9CA0-2DC13341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6A70B-CB81-4C85-92A5-F623FA6797D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Lower inner conductor and fasten to the outer conductor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0471BE-CC1A-4666-BC5E-BD6DCBF04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328" y="2728155"/>
            <a:ext cx="3437129" cy="3558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A455F-9D13-4F1C-9729-2781FF062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21" y="2141161"/>
            <a:ext cx="3437129" cy="41454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A667F5-F978-4390-A5C7-6BACA4A275B1}"/>
              </a:ext>
            </a:extLst>
          </p:cNvPr>
          <p:cNvSpPr txBox="1"/>
          <p:nvPr/>
        </p:nvSpPr>
        <p:spPr>
          <a:xfrm>
            <a:off x="3436472" y="261358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99"/>
                </a:highlight>
              </a:rPr>
              <a:t>22.1 ft</a:t>
            </a:r>
          </a:p>
        </p:txBody>
      </p:sp>
    </p:spTree>
    <p:extLst>
      <p:ext uri="{BB962C8B-B14F-4D97-AF65-F5344CB8AC3E}">
        <p14:creationId xmlns:p14="http://schemas.microsoft.com/office/powerpoint/2010/main" val="1925110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2D83F-5893-4D6A-B5D2-D2DC5C23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C Assembly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CF129A-DA78-460C-98FC-892BA950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12.3.21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C08D61-E856-405F-AB26-4D657999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Meredith Lee | LBNF Horns B&amp;C Fabrication Plans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8D0C9-968D-4C24-9177-CCFBDCF4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BAA6F1-5731-41A1-9EC8-3372EA3B52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4633274" cy="4846638"/>
          </a:xfrm>
        </p:spPr>
        <p:txBody>
          <a:bodyPr/>
          <a:lstStyle/>
          <a:p>
            <a:r>
              <a:rPr lang="en-US" dirty="0"/>
              <a:t>Remove counterweight, using hydraulic cart to support</a:t>
            </a:r>
          </a:p>
          <a:p>
            <a:r>
              <a:rPr lang="en-US" dirty="0"/>
              <a:t>Place connecting flange and ceramic ring together on hydraulic cart and bolt to the horn</a:t>
            </a:r>
          </a:p>
          <a:p>
            <a:r>
              <a:rPr lang="en-US" dirty="0"/>
              <a:t>Rotate horn to horizontal position and remove from fixture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3A4D-CA70-4245-890B-067CB824C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7" r="8751"/>
          <a:stretch/>
        </p:blipFill>
        <p:spPr>
          <a:xfrm>
            <a:off x="5027109" y="1152525"/>
            <a:ext cx="3971629" cy="443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9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0FDA3-B2B8-4355-B187-3194DED6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TSIB Layout and Lift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65CE9-8EF4-4E9E-9265-AF2327AEA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E9963-7525-466F-BA35-BFCBEC91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C0262-1016-4013-B4DB-1D7C26C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FBEA6-E444-4214-AB0A-47FCD48E80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052317"/>
            <a:ext cx="6773159" cy="496282"/>
          </a:xfrm>
        </p:spPr>
        <p:txBody>
          <a:bodyPr/>
          <a:lstStyle/>
          <a:p>
            <a:r>
              <a:rPr lang="en-US" dirty="0"/>
              <a:t>Lowering of inner conductor into outer conductor confirmed to fit within hook height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59291-CB8C-4BD5-A2D1-755372B3E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80" y="1900369"/>
            <a:ext cx="7917239" cy="43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91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23555-895D-469A-BD6D-A52ED034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Procedures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58E89-93A5-4FDB-851A-262C2F9E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EE54E-AD51-4B5B-873F-BA1DAEC8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AE081-C3B6-4DF8-92B1-74FD79D6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8F2E25-FCC9-4B49-BA63-D53570771F4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3767" y="1045320"/>
            <a:ext cx="8293100" cy="4846638"/>
          </a:xfrm>
        </p:spPr>
        <p:txBody>
          <a:bodyPr/>
          <a:lstStyle/>
          <a:p>
            <a:r>
              <a:rPr lang="en-US" sz="1600" dirty="0"/>
              <a:t>All procedures and specifications shown at Horn A reviews apply to Horns B and C</a:t>
            </a:r>
          </a:p>
          <a:p>
            <a:r>
              <a:rPr lang="en-US" sz="1600" dirty="0"/>
              <a:t>Aluminum Welding Specification</a:t>
            </a:r>
          </a:p>
          <a:p>
            <a:r>
              <a:rPr lang="en-US" sz="1600" dirty="0"/>
              <a:t>Electrical Isolator Assembly</a:t>
            </a:r>
          </a:p>
          <a:p>
            <a:r>
              <a:rPr lang="en-US" sz="1600" dirty="0"/>
              <a:t>Electroless Nickel Plating Specification</a:t>
            </a:r>
          </a:p>
          <a:p>
            <a:r>
              <a:rPr lang="en-US" sz="1600" dirty="0"/>
              <a:t>Friction Stir Welding Requirements for Conductor </a:t>
            </a:r>
            <a:r>
              <a:rPr lang="en-US" sz="1600" dirty="0" err="1"/>
              <a:t>Buswork</a:t>
            </a:r>
            <a:endParaRPr lang="en-US" sz="1600" dirty="0"/>
          </a:p>
          <a:p>
            <a:r>
              <a:rPr lang="en-US" sz="1600" dirty="0"/>
              <a:t>HI-POT Voltage Testing Procedure for LBNF Focusing Horns</a:t>
            </a:r>
          </a:p>
          <a:p>
            <a:r>
              <a:rPr lang="en-US" sz="1600" dirty="0"/>
              <a:t>Instrumentation Line Assembly Procedure</a:t>
            </a:r>
          </a:p>
          <a:p>
            <a:r>
              <a:rPr lang="en-US" sz="1600" dirty="0"/>
              <a:t>Horn A Spider Supports Installation Procedure</a:t>
            </a:r>
          </a:p>
          <a:p>
            <a:r>
              <a:rPr lang="en-US" sz="1600" dirty="0"/>
              <a:t>LBNF Horn Assembly in Flipping Fixture</a:t>
            </a:r>
          </a:p>
          <a:p>
            <a:r>
              <a:rPr lang="en-US" sz="1600" dirty="0"/>
              <a:t>LBNF Horn Inner Conductor Welding</a:t>
            </a:r>
          </a:p>
          <a:p>
            <a:r>
              <a:rPr lang="en-US" sz="1600" dirty="0"/>
              <a:t>LBNF Horns Traveler</a:t>
            </a:r>
          </a:p>
          <a:p>
            <a:r>
              <a:rPr lang="en-US" sz="1600" dirty="0"/>
              <a:t>Silver Brush-Plating Procedure for Focusing Horns</a:t>
            </a:r>
          </a:p>
          <a:p>
            <a:r>
              <a:rPr lang="en-US" sz="1600" dirty="0"/>
              <a:t>Vendor Specification for LBNF Silver Plating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314CF-A4BD-4A29-9EB2-F203E2C8BB10}"/>
              </a:ext>
            </a:extLst>
          </p:cNvPr>
          <p:cNvSpPr txBox="1"/>
          <p:nvPr/>
        </p:nvSpPr>
        <p:spPr>
          <a:xfrm>
            <a:off x="5528821" y="4314026"/>
            <a:ext cx="3221479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All procedures available at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DUNE-doc-21618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34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941F46-9341-497E-8B7D-AA623313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304" y="773112"/>
            <a:ext cx="3342739" cy="44223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BD3346-D938-4B4A-B71E-5D1A30541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Procedures - Traveler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6680AA-50D8-49BD-A6C3-9F0D0117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CEEE9-586E-456E-A6B0-D9C75E32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D30A1-DAA3-4EB7-8DFE-DDF01E0D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6567B-A08F-43E3-9CFC-65A5764716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4536831" cy="4846638"/>
          </a:xfrm>
        </p:spPr>
        <p:txBody>
          <a:bodyPr/>
          <a:lstStyle/>
          <a:p>
            <a:r>
              <a:rPr lang="en-US" dirty="0"/>
              <a:t>Document containing all QA checks and signoffs for every assembly and fabrication step</a:t>
            </a:r>
          </a:p>
          <a:p>
            <a:r>
              <a:rPr lang="en-US" dirty="0"/>
              <a:t>Categorized by specific parts, assemblies and processes</a:t>
            </a:r>
          </a:p>
          <a:p>
            <a:r>
              <a:rPr lang="en-US" dirty="0"/>
              <a:t>References in-depth procedures</a:t>
            </a:r>
          </a:p>
          <a:p>
            <a:r>
              <a:rPr lang="en-US" dirty="0"/>
              <a:t>One traveler assigned and populated for each horn built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07F5C-238A-4BC8-BB17-B9E4E6141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55"/>
          <a:stretch/>
        </p:blipFill>
        <p:spPr>
          <a:xfrm>
            <a:off x="6416436" y="3023569"/>
            <a:ext cx="2480153" cy="32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51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D641-9AB1-46C5-B255-3767A629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EF5A7-AF51-4FE0-9461-8D9B9638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C34C2-1618-49A1-88C2-BB0CE50D2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4E553-465B-4190-9E0B-EDD943A26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5A2AB6-32B1-4BC0-9C84-7C257DEB711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Fabrication planning occurred at same time as horn design to ensure feasibility</a:t>
            </a:r>
          </a:p>
          <a:p>
            <a:r>
              <a:rPr lang="en-US" dirty="0"/>
              <a:t>Welding plan will follow proven process to date</a:t>
            </a:r>
          </a:p>
          <a:p>
            <a:pPr lvl="1"/>
            <a:r>
              <a:rPr lang="en-US" dirty="0"/>
              <a:t>Greater dependence on multi-ring sample due to high cost of individual sample parts</a:t>
            </a:r>
          </a:p>
          <a:p>
            <a:r>
              <a:rPr lang="en-US" dirty="0"/>
              <a:t>Anodizing and nickel plating fixtures heavily influenced by </a:t>
            </a:r>
            <a:r>
              <a:rPr lang="en-US" dirty="0" err="1"/>
              <a:t>NuMI</a:t>
            </a:r>
            <a:r>
              <a:rPr lang="en-US" dirty="0"/>
              <a:t> design</a:t>
            </a:r>
          </a:p>
          <a:p>
            <a:pPr lvl="1"/>
            <a:r>
              <a:rPr lang="en-US" dirty="0"/>
              <a:t>Nickel plating fixture design requires slight differences in order to not exceed tank size</a:t>
            </a:r>
          </a:p>
          <a:p>
            <a:r>
              <a:rPr lang="en-US" dirty="0"/>
              <a:t>All stages of flipping fixture assembly confirmed to fit in TSIB</a:t>
            </a:r>
          </a:p>
          <a:p>
            <a:r>
              <a:rPr lang="en-US" dirty="0"/>
              <a:t>Fabrication procedures available for all critical assemblies and processes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51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5F47-EB6D-4326-A2D9-BD0A0D80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433" y="2859732"/>
            <a:ext cx="2333134" cy="569268"/>
          </a:xfrm>
        </p:spPr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254556-F75C-4D6E-90A8-402EDAEC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9E69F-B565-4756-8629-CCC85346E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83D10-18DE-4348-96E3-04E6F6B9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83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FB04-2841-4D3B-964A-363344CC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Anodizing Fixture in Tank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D1CA0-6445-4990-8B1E-54DB4A47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8445F-5574-44B9-A8CE-265BE636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5F252-8909-4AE5-8F25-9DF12BE0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BD9046-2B38-4870-B9A9-0607210BD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1687267"/>
            <a:ext cx="8750300" cy="34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70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9A61-ACBD-4F1F-82DD-1E9E3B0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Assembly in Flipping Fixture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F1B4B-D0F7-47ED-99BA-D0485B57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309CB-4E60-478A-A181-45919CC6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4D098-55BE-4AF0-8F64-00C6781B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8819A-5BE4-40D3-8628-C63959F553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581292" cy="4846638"/>
          </a:xfrm>
        </p:spPr>
        <p:txBody>
          <a:bodyPr/>
          <a:lstStyle/>
          <a:p>
            <a:r>
              <a:rPr lang="en-US" dirty="0">
                <a:solidFill>
                  <a:srgbClr val="676767"/>
                </a:solidFill>
              </a:rPr>
              <a:t>Four ground steel plates form 178”x115”x0.75” (14.8’x9.6’) base plate</a:t>
            </a:r>
          </a:p>
          <a:p>
            <a:pPr lvl="1"/>
            <a:r>
              <a:rPr lang="en-US" dirty="0">
                <a:solidFill>
                  <a:srgbClr val="676767"/>
                </a:solidFill>
              </a:rPr>
              <a:t>Holes to anchor plate to the floor</a:t>
            </a:r>
          </a:p>
          <a:p>
            <a:pPr lvl="1"/>
            <a:r>
              <a:rPr lang="en-US" dirty="0">
                <a:solidFill>
                  <a:srgbClr val="676767"/>
                </a:solidFill>
              </a:rPr>
              <a:t>Holes to anchor stands to plate</a:t>
            </a:r>
          </a:p>
          <a:p>
            <a:r>
              <a:rPr lang="en-US" dirty="0">
                <a:solidFill>
                  <a:srgbClr val="676767"/>
                </a:solidFill>
              </a:rPr>
              <a:t>Left stand is fixed</a:t>
            </a:r>
          </a:p>
          <a:p>
            <a:r>
              <a:rPr lang="en-US" dirty="0">
                <a:solidFill>
                  <a:srgbClr val="676767"/>
                </a:solidFill>
              </a:rPr>
              <a:t>Right stand has 1 position for Horn A and 1 position for B and C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85724B-D727-416E-853C-53BA531FD671}"/>
              </a:ext>
            </a:extLst>
          </p:cNvPr>
          <p:cNvGrpSpPr/>
          <p:nvPr/>
        </p:nvGrpSpPr>
        <p:grpSpPr>
          <a:xfrm>
            <a:off x="2338878" y="3846136"/>
            <a:ext cx="4024215" cy="2475124"/>
            <a:chOff x="2338878" y="3443051"/>
            <a:chExt cx="4319373" cy="28782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9F3B39-1969-4B03-9764-7FCA4FFE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8878" y="3443051"/>
              <a:ext cx="4319373" cy="287820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683CD4-F635-47DF-86F7-C08A0F7DE5A4}"/>
                </a:ext>
              </a:extLst>
            </p:cNvPr>
            <p:cNvSpPr/>
            <p:nvPr/>
          </p:nvSpPr>
          <p:spPr>
            <a:xfrm>
              <a:off x="3302493" y="3661569"/>
              <a:ext cx="639192" cy="24233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6B53C4F-1D52-45D5-8EAE-827CEC75F91C}"/>
                </a:ext>
              </a:extLst>
            </p:cNvPr>
            <p:cNvSpPr/>
            <p:nvPr/>
          </p:nvSpPr>
          <p:spPr>
            <a:xfrm>
              <a:off x="4508921" y="3661569"/>
              <a:ext cx="639192" cy="24233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6B0BAF-F3A0-46E6-952B-D029FD825E67}"/>
                </a:ext>
              </a:extLst>
            </p:cNvPr>
            <p:cNvSpPr/>
            <p:nvPr/>
          </p:nvSpPr>
          <p:spPr>
            <a:xfrm>
              <a:off x="3214456" y="3595457"/>
              <a:ext cx="815266" cy="248943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90C74C-73A2-4E5F-B9BD-BAD06EBA143B}"/>
                </a:ext>
              </a:extLst>
            </p:cNvPr>
            <p:cNvSpPr/>
            <p:nvPr/>
          </p:nvSpPr>
          <p:spPr>
            <a:xfrm>
              <a:off x="5237806" y="3661568"/>
              <a:ext cx="585558" cy="2423319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BF282F-114D-42B8-B996-4B4FEB5898CA}"/>
                </a:ext>
              </a:extLst>
            </p:cNvPr>
            <p:cNvSpPr txBox="1"/>
            <p:nvPr/>
          </p:nvSpPr>
          <p:spPr>
            <a:xfrm>
              <a:off x="3499897" y="4655507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57CDFA-0771-4543-BAA9-3C8684A806D6}"/>
                </a:ext>
              </a:extLst>
            </p:cNvPr>
            <p:cNvSpPr txBox="1"/>
            <p:nvPr/>
          </p:nvSpPr>
          <p:spPr>
            <a:xfrm>
              <a:off x="4689698" y="4650237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F8BF45-9E11-41BB-95B4-987B71EE66D8}"/>
                </a:ext>
              </a:extLst>
            </p:cNvPr>
            <p:cNvSpPr txBox="1"/>
            <p:nvPr/>
          </p:nvSpPr>
          <p:spPr>
            <a:xfrm>
              <a:off x="3414906" y="5076545"/>
              <a:ext cx="487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B,C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995491-1444-42BE-AAC1-1E19C175F761}"/>
                </a:ext>
              </a:extLst>
            </p:cNvPr>
            <p:cNvSpPr txBox="1"/>
            <p:nvPr/>
          </p:nvSpPr>
          <p:spPr>
            <a:xfrm>
              <a:off x="5286736" y="5091053"/>
              <a:ext cx="487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B,C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811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CD567-A535-4E7E-BABA-89F6FFAB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 Progress and Plans – Overview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ACA2C-392A-4499-930C-1AAF8153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ED56A-8917-4B2D-8CB4-E6815812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35A55-B457-4E43-BA5D-0E5496F1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747B4-97F0-4034-B5C2-EADB7856AB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1" y="1238250"/>
            <a:ext cx="5334000" cy="4846638"/>
          </a:xfrm>
        </p:spPr>
        <p:txBody>
          <a:bodyPr/>
          <a:lstStyle/>
          <a:p>
            <a:r>
              <a:rPr lang="en-US" dirty="0"/>
              <a:t>Jetline CNC circumferential welding machine</a:t>
            </a:r>
          </a:p>
          <a:p>
            <a:r>
              <a:rPr lang="en-US" dirty="0"/>
              <a:t>Used to weld </a:t>
            </a:r>
            <a:r>
              <a:rPr lang="en-US" dirty="0" err="1"/>
              <a:t>NuMI</a:t>
            </a:r>
            <a:r>
              <a:rPr lang="en-US" dirty="0"/>
              <a:t> horn inner conductors</a:t>
            </a:r>
          </a:p>
          <a:p>
            <a:r>
              <a:rPr lang="en-US" dirty="0"/>
              <a:t>Welding inner conductor sample parts since August 2021 </a:t>
            </a:r>
          </a:p>
          <a:p>
            <a:pPr lvl="1"/>
            <a:r>
              <a:rPr lang="en-US" dirty="0"/>
              <a:t>Refine weld routines prior to welding LBNF horn inner conductors </a:t>
            </a:r>
          </a:p>
          <a:p>
            <a:pPr lvl="1"/>
            <a:r>
              <a:rPr lang="en-US" dirty="0"/>
              <a:t>Achieve clean welds with 100% penetration </a:t>
            </a:r>
          </a:p>
          <a:p>
            <a:pPr lvl="1"/>
            <a:r>
              <a:rPr lang="en-US" dirty="0"/>
              <a:t>X-ray and certify to NAS 1514 Class 1</a:t>
            </a:r>
          </a:p>
        </p:txBody>
      </p:sp>
      <p:pic>
        <p:nvPicPr>
          <p:cNvPr id="7" name="Picture 6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D527D4A5-9A7B-4D12-A0E1-2C9DB0BCD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483" y="793090"/>
            <a:ext cx="3202141" cy="2080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2C5E4C-3C47-46D3-8073-52428874F9C2}"/>
              </a:ext>
            </a:extLst>
          </p:cNvPr>
          <p:cNvSpPr txBox="1"/>
          <p:nvPr/>
        </p:nvSpPr>
        <p:spPr>
          <a:xfrm>
            <a:off x="5791201" y="2941585"/>
            <a:ext cx="3214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NuMI</a:t>
            </a:r>
            <a:r>
              <a:rPr lang="en-US" sz="1400" i="1" dirty="0"/>
              <a:t> horn 2 inner conductor on welding machine</a:t>
            </a:r>
          </a:p>
        </p:txBody>
      </p:sp>
      <p:pic>
        <p:nvPicPr>
          <p:cNvPr id="11" name="Picture 10" descr="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3FED21BA-074A-449E-A221-C36A015FC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98" y="3539402"/>
            <a:ext cx="3214423" cy="20908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2A9E88-A2DF-48B7-B44B-4C53DED166C9}"/>
              </a:ext>
            </a:extLst>
          </p:cNvPr>
          <p:cNvSpPr txBox="1"/>
          <p:nvPr/>
        </p:nvSpPr>
        <p:spPr>
          <a:xfrm>
            <a:off x="5791197" y="5635969"/>
            <a:ext cx="32144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Welding Team: Meredith Lee, Kris Anderson, Austin Fletcher, Jaime Sanchez, and Cory Crowley</a:t>
            </a:r>
          </a:p>
        </p:txBody>
      </p:sp>
    </p:spTree>
    <p:extLst>
      <p:ext uri="{BB962C8B-B14F-4D97-AF65-F5344CB8AC3E}">
        <p14:creationId xmlns:p14="http://schemas.microsoft.com/office/powerpoint/2010/main" val="63330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E53BA-243D-4427-A0BA-332ADE1C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 Progress and Plans – Results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33722-4EBE-4CFA-8491-FED89F8E7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B0534-780F-4FB5-8D7B-D5A5B093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ED853-E12C-4A6D-9617-83B1AE7F2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095F22-A57F-4E3C-8660-BB176DFCA8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4114800" cy="4846638"/>
          </a:xfrm>
        </p:spPr>
        <p:txBody>
          <a:bodyPr/>
          <a:lstStyle/>
          <a:p>
            <a:r>
              <a:rPr lang="en-US" dirty="0"/>
              <a:t>Finalized routine parameters for Horn A welds</a:t>
            </a:r>
          </a:p>
          <a:p>
            <a:r>
              <a:rPr lang="en-US" dirty="0"/>
              <a:t>Clean, 100% penetration welds with crown</a:t>
            </a:r>
          </a:p>
          <a:p>
            <a:r>
              <a:rPr lang="en-US" dirty="0"/>
              <a:t>Final samples X-rayed and certified to NAS 1514 Class 1</a:t>
            </a:r>
          </a:p>
        </p:txBody>
      </p:sp>
      <p:pic>
        <p:nvPicPr>
          <p:cNvPr id="9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B786587E-C8DF-43A1-AE50-E22F01CC0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96" t="23353" r="32360" b="21707"/>
          <a:stretch/>
        </p:blipFill>
        <p:spPr>
          <a:xfrm rot="5400000">
            <a:off x="6094161" y="755041"/>
            <a:ext cx="2225259" cy="2384981"/>
          </a:xfrm>
          <a:prstGeom prst="rect">
            <a:avLst/>
          </a:prstGeom>
        </p:spPr>
      </p:pic>
      <p:pic>
        <p:nvPicPr>
          <p:cNvPr id="10" name="Picture 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D1B78DF-3478-4D9B-92EF-EC4B1A1BF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92" r="25437" b="19222"/>
          <a:stretch/>
        </p:blipFill>
        <p:spPr>
          <a:xfrm rot="5400000">
            <a:off x="5876061" y="3107121"/>
            <a:ext cx="2306000" cy="3320684"/>
          </a:xfrm>
          <a:prstGeom prst="rect">
            <a:avLst/>
          </a:prstGeom>
        </p:spPr>
      </p:pic>
      <p:pic>
        <p:nvPicPr>
          <p:cNvPr id="12" name="Picture 11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94E45B3E-173D-4CA5-8892-14EC8705F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68" r="17791"/>
          <a:stretch/>
        </p:blipFill>
        <p:spPr>
          <a:xfrm rot="5400000">
            <a:off x="1220078" y="3128385"/>
            <a:ext cx="2321686" cy="32938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B7D053-A1D1-44FF-ACD4-91D93C28CF87}"/>
              </a:ext>
            </a:extLst>
          </p:cNvPr>
          <p:cNvSpPr txBox="1"/>
          <p:nvPr/>
        </p:nvSpPr>
        <p:spPr>
          <a:xfrm>
            <a:off x="5565326" y="5920463"/>
            <a:ext cx="3184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Horn A 3.780” Diameter Sample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50A7BC-DDD0-4349-89F3-95F60070D13B}"/>
              </a:ext>
            </a:extLst>
          </p:cNvPr>
          <p:cNvSpPr txBox="1"/>
          <p:nvPr/>
        </p:nvSpPr>
        <p:spPr>
          <a:xfrm>
            <a:off x="523651" y="5920463"/>
            <a:ext cx="371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Horn A 3.780” Diameter Sample X-ray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783C8-CE85-498D-A6DF-1CD3D21E9A7C}"/>
              </a:ext>
            </a:extLst>
          </p:cNvPr>
          <p:cNvSpPr txBox="1"/>
          <p:nvPr/>
        </p:nvSpPr>
        <p:spPr>
          <a:xfrm>
            <a:off x="5565326" y="3123212"/>
            <a:ext cx="3184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Horn A 3.380” Diameter Sample</a:t>
            </a:r>
          </a:p>
        </p:txBody>
      </p:sp>
    </p:spTree>
    <p:extLst>
      <p:ext uri="{BB962C8B-B14F-4D97-AF65-F5344CB8AC3E}">
        <p14:creationId xmlns:p14="http://schemas.microsoft.com/office/powerpoint/2010/main" val="470014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3F12-6BF1-4A98-B6B2-8F5F41C0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 Progress and Plans – QA Documentation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1A6693-4D61-4F3B-A2B0-0C66CC8E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4E0ED-F71C-4C4E-AA18-6840DE3B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47FE6-9708-4FC1-A500-0D0FD618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B37B0-1A5C-46C4-A4CD-93492FD97DC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1" y="1238250"/>
            <a:ext cx="5035177" cy="4846638"/>
          </a:xfrm>
        </p:spPr>
        <p:txBody>
          <a:bodyPr/>
          <a:lstStyle/>
          <a:p>
            <a:r>
              <a:rPr lang="en-US" dirty="0" err="1"/>
              <a:t>Xiris</a:t>
            </a:r>
            <a:r>
              <a:rPr lang="en-US" dirty="0"/>
              <a:t> monochrome weld camera installed to capture videos</a:t>
            </a:r>
          </a:p>
          <a:p>
            <a:r>
              <a:rPr lang="en-US" dirty="0"/>
              <a:t>Positioned to allow monitoring of weld puddle, tungsten, and wire</a:t>
            </a:r>
          </a:p>
          <a:p>
            <a:r>
              <a:rPr lang="en-US" dirty="0"/>
              <a:t>Videos conducive to troubleshooting and routine modifications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211021-LBNF_HA_3380-6_Trim">
            <a:hlinkClick r:id="" action="ppaction://media"/>
            <a:extLst>
              <a:ext uri="{FF2B5EF4-FFF2-40B4-BE49-F238E27FC236}">
                <a16:creationId xmlns:a16="http://schemas.microsoft.com/office/drawing/2014/main" id="{AD9B5AB1-655F-4AC0-95FE-C7DFB4675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3170" y="3429000"/>
            <a:ext cx="3387130" cy="2709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FEE6B-274A-4336-8118-B747CD410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589" y="1081746"/>
            <a:ext cx="2448711" cy="165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8A7B22-AABB-430E-A1D6-42D68ACE4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360" y="2367503"/>
            <a:ext cx="6360441" cy="3252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9A2C5-7BE1-48EB-8C6F-F6F07CAA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 Progress and Plans – QA Documentation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4A25E8-A91F-48B9-B3A6-18AF39AB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193B4-EFD0-4E10-AA55-253B0DE6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E1811-1694-46E2-A4F1-A38C3002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7EDE23-A37F-4B32-BAE3-748E04CFA3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1" y="1238250"/>
            <a:ext cx="4784102" cy="4846638"/>
          </a:xfrm>
        </p:spPr>
        <p:txBody>
          <a:bodyPr/>
          <a:lstStyle/>
          <a:p>
            <a:r>
              <a:rPr lang="en-US" dirty="0"/>
              <a:t>Dedicated </a:t>
            </a:r>
            <a:r>
              <a:rPr lang="en-US" dirty="0">
                <a:hlinkClick r:id="rId3"/>
              </a:rPr>
              <a:t>SharePoint page </a:t>
            </a:r>
            <a:r>
              <a:rPr lang="en-US" dirty="0"/>
              <a:t>contains information for each sample run:</a:t>
            </a:r>
          </a:p>
          <a:p>
            <a:pPr lvl="1"/>
            <a:r>
              <a:rPr lang="en-US" dirty="0"/>
              <a:t>Routine used</a:t>
            </a:r>
          </a:p>
          <a:p>
            <a:pPr lvl="1"/>
            <a:r>
              <a:rPr lang="en-US" dirty="0"/>
              <a:t>Run date</a:t>
            </a:r>
          </a:p>
          <a:p>
            <a:pPr lvl="1"/>
            <a:r>
              <a:rPr lang="en-US" dirty="0"/>
              <a:t>Comments</a:t>
            </a:r>
          </a:p>
          <a:p>
            <a:pPr lvl="1"/>
            <a:r>
              <a:rPr lang="en-US" dirty="0"/>
              <a:t>Plots</a:t>
            </a:r>
          </a:p>
          <a:p>
            <a:pPr lvl="1"/>
            <a:r>
              <a:rPr lang="en-US" dirty="0"/>
              <a:t>Image(s)</a:t>
            </a:r>
          </a:p>
          <a:p>
            <a:pPr lvl="1"/>
            <a:r>
              <a:rPr lang="en-US" dirty="0"/>
              <a:t>Video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49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E53BA-243D-4427-A0BA-332ADE1C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 Progress and Plans – Other Capabilities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33722-4EBE-4CFA-8491-FED89F8E7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B0534-780F-4FB5-8D7B-D5A5B093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ED853-E12C-4A6D-9617-83B1AE7F2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095F22-A57F-4E3C-8660-BB176DFCA8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4572000" cy="4846638"/>
          </a:xfrm>
        </p:spPr>
        <p:txBody>
          <a:bodyPr/>
          <a:lstStyle/>
          <a:p>
            <a:r>
              <a:rPr lang="en-US" dirty="0"/>
              <a:t>Routines for missed </a:t>
            </a:r>
            <a:r>
              <a:rPr lang="en-US" dirty="0" err="1"/>
              <a:t>underbead</a:t>
            </a:r>
            <a:endParaRPr lang="en-US" dirty="0"/>
          </a:p>
          <a:p>
            <a:r>
              <a:rPr lang="en-US" dirty="0"/>
              <a:t>Cosmetic overpass routines using mag arc oscillator</a:t>
            </a:r>
          </a:p>
          <a:p>
            <a:r>
              <a:rPr lang="en-US" dirty="0"/>
              <a:t>Straightening routines to correct runout</a:t>
            </a:r>
          </a:p>
        </p:txBody>
      </p:sp>
      <p:pic>
        <p:nvPicPr>
          <p:cNvPr id="8" name="Picture 7" descr="A picture containing indoor, blender&#10;&#10;Description automatically generated">
            <a:extLst>
              <a:ext uri="{FF2B5EF4-FFF2-40B4-BE49-F238E27FC236}">
                <a16:creationId xmlns:a16="http://schemas.microsoft.com/office/drawing/2014/main" id="{A00328F8-8084-4071-915A-2506A2651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70" r="20825"/>
          <a:stretch/>
        </p:blipFill>
        <p:spPr>
          <a:xfrm rot="5400000">
            <a:off x="6364216" y="3217704"/>
            <a:ext cx="2334681" cy="275727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DFD83AD3-6504-42E6-AA78-A380A9182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644" y="3504499"/>
            <a:ext cx="4338193" cy="2767029"/>
          </a:xfrm>
          <a:prstGeom prst="rect">
            <a:avLst/>
          </a:prstGeom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CB18A697-CBE5-479A-9920-BF17AD906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0474" y="863664"/>
            <a:ext cx="2608802" cy="2087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13E47F-23FA-46D5-B3C5-5F96E24D82EB}"/>
              </a:ext>
            </a:extLst>
          </p:cNvPr>
          <p:cNvSpPr txBox="1"/>
          <p:nvPr/>
        </p:nvSpPr>
        <p:spPr>
          <a:xfrm>
            <a:off x="5624418" y="2979820"/>
            <a:ext cx="3543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DC Cosmetic Overpass Routine – </a:t>
            </a:r>
            <a:r>
              <a:rPr lang="en-US" sz="1400" i="1" dirty="0" err="1"/>
              <a:t>NuMI</a:t>
            </a:r>
            <a:r>
              <a:rPr lang="en-US" sz="1400" i="1" dirty="0"/>
              <a:t> sample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50DE2F-6AF7-4DE8-8848-7749E2697944}"/>
              </a:ext>
            </a:extLst>
          </p:cNvPr>
          <p:cNvSpPr txBox="1"/>
          <p:nvPr/>
        </p:nvSpPr>
        <p:spPr>
          <a:xfrm>
            <a:off x="6199924" y="5806938"/>
            <a:ext cx="294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DC Cosmetic Overpass – </a:t>
            </a:r>
            <a:r>
              <a:rPr lang="en-US" sz="1400" i="1" dirty="0" err="1"/>
              <a:t>NuMI</a:t>
            </a:r>
            <a:r>
              <a:rPr lang="en-US" sz="1400" i="1" dirty="0"/>
              <a:t> sample</a:t>
            </a:r>
          </a:p>
        </p:txBody>
      </p:sp>
    </p:spTree>
    <p:extLst>
      <p:ext uri="{BB962C8B-B14F-4D97-AF65-F5344CB8AC3E}">
        <p14:creationId xmlns:p14="http://schemas.microsoft.com/office/powerpoint/2010/main" val="273861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E53BA-243D-4427-A0BA-332ADE1C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 Progress and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33722-4EBE-4CFA-8491-FED89F8E7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B0534-780F-4FB5-8D7B-D5A5B093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ED853-E12C-4A6D-9617-83B1AE7F2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095F22-A57F-4E3C-8660-BB176DFCA8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72021" cy="1306987"/>
          </a:xfrm>
        </p:spPr>
        <p:txBody>
          <a:bodyPr/>
          <a:lstStyle/>
          <a:p>
            <a:r>
              <a:rPr lang="en-US" dirty="0"/>
              <a:t>Horn B and Horn C inner conductors both consist of 2 welds</a:t>
            </a:r>
          </a:p>
          <a:p>
            <a:r>
              <a:rPr lang="en-US" dirty="0"/>
              <a:t>Requires weld samples for 3 different diameters</a:t>
            </a:r>
          </a:p>
          <a:p>
            <a:pPr lvl="1"/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2C82D500-658C-4435-9356-8349596F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4462"/>
            <a:ext cx="5222449" cy="309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4CB054CA-3AF3-497B-AA77-B7E86E8A4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49" y="2906324"/>
            <a:ext cx="3733015" cy="314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C1870-C420-4FE0-A6DC-EE19E8888CFF}"/>
              </a:ext>
            </a:extLst>
          </p:cNvPr>
          <p:cNvSpPr txBox="1"/>
          <p:nvPr/>
        </p:nvSpPr>
        <p:spPr>
          <a:xfrm>
            <a:off x="1053579" y="6006672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Horn B Weld Diameters and Locations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02FA5A-E1C4-4BC4-91CD-3EDD613866EE}"/>
              </a:ext>
            </a:extLst>
          </p:cNvPr>
          <p:cNvSpPr txBox="1"/>
          <p:nvPr/>
        </p:nvSpPr>
        <p:spPr>
          <a:xfrm>
            <a:off x="5819690" y="6006672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Horn C Weld Diameters and Locations</a:t>
            </a:r>
          </a:p>
        </p:txBody>
      </p:sp>
    </p:spTree>
    <p:extLst>
      <p:ext uri="{BB962C8B-B14F-4D97-AF65-F5344CB8AC3E}">
        <p14:creationId xmlns:p14="http://schemas.microsoft.com/office/powerpoint/2010/main" val="3367915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B3844A01-279B-4786-9924-F1459AB72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" t="13658" r="3996" b="51908"/>
          <a:stretch/>
        </p:blipFill>
        <p:spPr>
          <a:xfrm>
            <a:off x="344079" y="3972351"/>
            <a:ext cx="8686800" cy="14188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3E53BA-243D-4427-A0BA-332ADE1C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 Progress and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33722-4EBE-4CFA-8491-FED89F8E7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12.3.21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B0534-780F-4FB5-8D7B-D5A5B093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Meredith Lee | LBNF Horns B&amp;C Fabrication Plans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ED853-E12C-4A6D-9617-83B1AE7F2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095F22-A57F-4E3C-8660-BB176DFCA8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72021" cy="1306987"/>
          </a:xfrm>
        </p:spPr>
        <p:txBody>
          <a:bodyPr/>
          <a:lstStyle/>
          <a:p>
            <a:r>
              <a:rPr lang="en-US" dirty="0"/>
              <a:t>Program testing and troubleshooting will use a multi-ring sample</a:t>
            </a:r>
          </a:p>
          <a:p>
            <a:pPr lvl="1"/>
            <a:r>
              <a:rPr lang="en-US" dirty="0"/>
              <a:t>Either forged or machined from Al round stock</a:t>
            </a:r>
          </a:p>
          <a:p>
            <a:r>
              <a:rPr lang="en-US" dirty="0"/>
              <a:t>Multi-ring sample for each weld diameter</a:t>
            </a:r>
          </a:p>
          <a:p>
            <a:pPr lvl="1"/>
            <a:r>
              <a:rPr lang="en-US" dirty="0"/>
              <a:t>Rings spaced closely together: initial routine tests and modifications</a:t>
            </a:r>
          </a:p>
          <a:p>
            <a:pPr lvl="1"/>
            <a:r>
              <a:rPr lang="en-US" dirty="0"/>
              <a:t>Rings spaced moderately apart: near final-stage routine version</a:t>
            </a:r>
          </a:p>
          <a:p>
            <a:pPr lvl="1"/>
            <a:r>
              <a:rPr lang="en-US" dirty="0"/>
              <a:t>Rings spaced far apart: final routine version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79EDA843-A258-4AB2-BF3D-24C81BC1C3D9}"/>
              </a:ext>
            </a:extLst>
          </p:cNvPr>
          <p:cNvSpPr/>
          <p:nvPr/>
        </p:nvSpPr>
        <p:spPr>
          <a:xfrm rot="16200000">
            <a:off x="1208411" y="4711900"/>
            <a:ext cx="331821" cy="148363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B55B7EDD-2806-4DEE-A0A8-13B41ECF8AA8}"/>
              </a:ext>
            </a:extLst>
          </p:cNvPr>
          <p:cNvSpPr/>
          <p:nvPr/>
        </p:nvSpPr>
        <p:spPr>
          <a:xfrm rot="16200000">
            <a:off x="3647393" y="4276607"/>
            <a:ext cx="331824" cy="235422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AE19EDD7-213D-450A-BC3B-21DAEE0F2DC0}"/>
              </a:ext>
            </a:extLst>
          </p:cNvPr>
          <p:cNvSpPr/>
          <p:nvPr/>
        </p:nvSpPr>
        <p:spPr>
          <a:xfrm rot="16200000">
            <a:off x="6588395" y="4600594"/>
            <a:ext cx="331823" cy="17062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9DCCEB-CE98-4177-BB4C-86B5C17AE50D}"/>
              </a:ext>
            </a:extLst>
          </p:cNvPr>
          <p:cNvSpPr txBox="1"/>
          <p:nvPr/>
        </p:nvSpPr>
        <p:spPr>
          <a:xfrm>
            <a:off x="292232" y="5694976"/>
            <a:ext cx="2164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Initial routine version test welds</a:t>
            </a:r>
          </a:p>
          <a:p>
            <a:pPr algn="ctr"/>
            <a:r>
              <a:rPr lang="en-US" sz="1200" i="1" dirty="0"/>
              <a:t>Routine troubleshooting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F8B964-3E7C-4CE6-9B37-13D7483D0735}"/>
              </a:ext>
            </a:extLst>
          </p:cNvPr>
          <p:cNvSpPr txBox="1"/>
          <p:nvPr/>
        </p:nvSpPr>
        <p:spPr>
          <a:xfrm>
            <a:off x="2842628" y="5697733"/>
            <a:ext cx="194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Near final version test welds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3887F-184D-4BED-AAC1-BE5E7FF1832E}"/>
              </a:ext>
            </a:extLst>
          </p:cNvPr>
          <p:cNvSpPr txBox="1"/>
          <p:nvPr/>
        </p:nvSpPr>
        <p:spPr>
          <a:xfrm>
            <a:off x="6075279" y="5697733"/>
            <a:ext cx="1358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Final version welds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F94158-2187-4C84-A8FA-0C687867E7F1}"/>
              </a:ext>
            </a:extLst>
          </p:cNvPr>
          <p:cNvCxnSpPr/>
          <p:nvPr/>
        </p:nvCxnSpPr>
        <p:spPr>
          <a:xfrm flipV="1">
            <a:off x="2243579" y="5619630"/>
            <a:ext cx="39261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67BCE95-0C12-41DF-88BE-AD3CB20CCFEF}"/>
              </a:ext>
            </a:extLst>
          </p:cNvPr>
          <p:cNvCxnSpPr/>
          <p:nvPr/>
        </p:nvCxnSpPr>
        <p:spPr>
          <a:xfrm flipV="1">
            <a:off x="5249491" y="5619631"/>
            <a:ext cx="39261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447199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15536</TotalTime>
  <Words>1479</Words>
  <Application>Microsoft Office PowerPoint</Application>
  <PresentationFormat>On-screen Show (4:3)</PresentationFormat>
  <Paragraphs>265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 Math</vt:lpstr>
      <vt:lpstr>Helvetica</vt:lpstr>
      <vt:lpstr>Lucida Grande</vt:lpstr>
      <vt:lpstr>LBNF Template_051215</vt:lpstr>
      <vt:lpstr>LBNF Content-Footer Theme</vt:lpstr>
      <vt:lpstr>Neutrino Beamline Horns B and C Preliminary Design Review</vt:lpstr>
      <vt:lpstr>Agenda</vt:lpstr>
      <vt:lpstr>Weld Progress and Plans – Overview </vt:lpstr>
      <vt:lpstr>Weld Progress and Plans – Results </vt:lpstr>
      <vt:lpstr>Weld Progress and Plans – QA Documentation</vt:lpstr>
      <vt:lpstr>Weld Progress and Plans – QA Documentation</vt:lpstr>
      <vt:lpstr>Weld Progress and Plans – Other Capabilities</vt:lpstr>
      <vt:lpstr>Weld Progress and Plans</vt:lpstr>
      <vt:lpstr>Weld Progress and Plans</vt:lpstr>
      <vt:lpstr>Weld Progress and Plans</vt:lpstr>
      <vt:lpstr>Welding Machine Expansion</vt:lpstr>
      <vt:lpstr>Inner Conductor Nickel Plating Fixture</vt:lpstr>
      <vt:lpstr>Outer Conductor Anodizing Fixture</vt:lpstr>
      <vt:lpstr>Horn B Assembly in Flipping Fixture</vt:lpstr>
      <vt:lpstr>Horn B Assembly in Flipping Fixture</vt:lpstr>
      <vt:lpstr>Horn B Assembly in Flipping Fixture</vt:lpstr>
      <vt:lpstr>Horn B Assembly in Flipping Fixture</vt:lpstr>
      <vt:lpstr>Horn B Assembly in Flipping Fixture</vt:lpstr>
      <vt:lpstr>Horn C Assembly</vt:lpstr>
      <vt:lpstr>Horn C Assembly</vt:lpstr>
      <vt:lpstr>Horn C Assembly</vt:lpstr>
      <vt:lpstr>Horn C Assembly</vt:lpstr>
      <vt:lpstr>TSIB Layout and Lift Plan</vt:lpstr>
      <vt:lpstr>Fabrication Procedures</vt:lpstr>
      <vt:lpstr>Fabrication Procedures - Traveler</vt:lpstr>
      <vt:lpstr>Summary</vt:lpstr>
      <vt:lpstr>Additional Slides</vt:lpstr>
      <vt:lpstr>Anodizing Fixture in Tank</vt:lpstr>
      <vt:lpstr>Horn B Assembly in Flipping Fixture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Meredith Lee</cp:lastModifiedBy>
  <cp:revision>478</cp:revision>
  <cp:lastPrinted>2015-05-22T11:54:13Z</cp:lastPrinted>
  <dcterms:created xsi:type="dcterms:W3CDTF">2015-04-30T14:29:22Z</dcterms:created>
  <dcterms:modified xsi:type="dcterms:W3CDTF">2021-12-02T19:35:47Z</dcterms:modified>
</cp:coreProperties>
</file>