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63" r:id="rId3"/>
    <p:sldId id="1798" r:id="rId4"/>
    <p:sldId id="1823" r:id="rId5"/>
    <p:sldId id="1824" r:id="rId6"/>
    <p:sldId id="1817" r:id="rId7"/>
    <p:sldId id="1825" r:id="rId8"/>
    <p:sldId id="1822" r:id="rId9"/>
    <p:sldId id="1826" r:id="rId10"/>
    <p:sldId id="1828" r:id="rId11"/>
    <p:sldId id="1827" r:id="rId12"/>
    <p:sldId id="1838" r:id="rId13"/>
    <p:sldId id="1820" r:id="rId14"/>
    <p:sldId id="1830" r:id="rId15"/>
    <p:sldId id="1833" r:id="rId16"/>
    <p:sldId id="1832" r:id="rId17"/>
    <p:sldId id="1831" r:id="rId18"/>
    <p:sldId id="1803" r:id="rId19"/>
    <p:sldId id="1829" r:id="rId20"/>
    <p:sldId id="1835" r:id="rId21"/>
    <p:sldId id="1837" r:id="rId22"/>
    <p:sldId id="1836" r:id="rId23"/>
    <p:sldId id="339" r:id="rId2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unescience.org/cgi-bin/private/ShowDocument?docid=881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Horns B &amp; C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3 December 2021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Cost, Schedule, &amp; Risks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B Testing Schedule Overview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1" cy="2727387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Test schedule is comprehensive and allows dedicated activities for: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Initial connection / outfitting with new test stand.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Vibration measurement &amp; characterization on full scale prototype </a:t>
            </a:r>
            <a:r>
              <a:rPr lang="en-US" sz="1600" dirty="0" err="1">
                <a:solidFill>
                  <a:schemeClr val="tx1"/>
                </a:solidFill>
              </a:rPr>
              <a:t>stripline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Magnetic field measurement.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Post test inspection &amp; Q.A.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Decoupling time, followed by more Q.A. &amp; few hundred hours of any design updates before we start production </a:t>
            </a:r>
            <a:r>
              <a:rPr lang="en-US" sz="1600" dirty="0" err="1">
                <a:solidFill>
                  <a:schemeClr val="tx1"/>
                </a:solidFill>
              </a:rPr>
              <a:t>stripline</a:t>
            </a:r>
            <a:r>
              <a:rPr lang="en-US" sz="1600" dirty="0">
                <a:solidFill>
                  <a:schemeClr val="tx1"/>
                </a:solidFill>
              </a:rPr>
              <a:t> build.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Retest of full Horn B with potentially updated </a:t>
            </a:r>
            <a:r>
              <a:rPr lang="en-US" sz="1600" dirty="0" err="1">
                <a:solidFill>
                  <a:schemeClr val="tx1"/>
                </a:solidFill>
              </a:rPr>
              <a:t>stripline</a:t>
            </a:r>
            <a:r>
              <a:rPr lang="en-US" sz="1600" dirty="0">
                <a:solidFill>
                  <a:schemeClr val="tx1"/>
                </a:solidFill>
              </a:rPr>
              <a:t> design.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A90509-67A3-4AC3-AADC-A53042D4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3991B6-A29F-45FC-9513-C22FCE4C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4015751"/>
            <a:ext cx="8293098" cy="22571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739F4F-6508-46BC-96A3-68BCB93BD055}"/>
              </a:ext>
            </a:extLst>
          </p:cNvPr>
          <p:cNvSpPr/>
          <p:nvPr/>
        </p:nvSpPr>
        <p:spPr>
          <a:xfrm>
            <a:off x="457202" y="4015751"/>
            <a:ext cx="8293100" cy="225713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D0ADC86-12C2-43A0-A950-89355E15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343045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 Testing Schedule Overview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1" cy="756107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Test schedule follows same steps as Horn B, though does not include prototype </a:t>
            </a:r>
            <a:r>
              <a:rPr lang="en-US" sz="1800" dirty="0" err="1">
                <a:solidFill>
                  <a:schemeClr val="tx1"/>
                </a:solidFill>
              </a:rPr>
              <a:t>stripline</a:t>
            </a:r>
            <a:r>
              <a:rPr lang="en-US" sz="1800" dirty="0">
                <a:solidFill>
                  <a:schemeClr val="tx1"/>
                </a:solidFill>
              </a:rPr>
              <a:t> effort + potential redesign.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A90509-67A3-4AC3-AADC-A53042D4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71D73-5D79-4C9C-B32D-8D82D934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2028804"/>
            <a:ext cx="8293098" cy="10855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739F4F-6508-46BC-96A3-68BCB93BD055}"/>
              </a:ext>
            </a:extLst>
          </p:cNvPr>
          <p:cNvSpPr/>
          <p:nvPr/>
        </p:nvSpPr>
        <p:spPr>
          <a:xfrm>
            <a:off x="457202" y="2028805"/>
            <a:ext cx="8293100" cy="108558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DAC881-FC85-4EDE-B785-CC14844BA4EF}"/>
              </a:ext>
            </a:extLst>
          </p:cNvPr>
          <p:cNvSpPr txBox="1">
            <a:spLocks/>
          </p:cNvSpPr>
          <p:nvPr/>
        </p:nvSpPr>
        <p:spPr>
          <a:xfrm>
            <a:off x="457202" y="3365554"/>
            <a:ext cx="8293101" cy="756107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Test stand activities for production horns must integrate with spare horns. This logic is present, but schedule is in flux due to funding.</a:t>
            </a:r>
          </a:p>
          <a:p>
            <a:r>
              <a:rPr lang="en-US" sz="1800" dirty="0">
                <a:solidFill>
                  <a:schemeClr val="tx1"/>
                </a:solidFill>
              </a:rPr>
              <a:t>Will firm up by mid-December in preparation for Director’s / IPT reviews.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Thought has been put into testing production and spare horns by the time of beamline commissioning.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E44777DA-71E9-4D3F-BC56-B6692D8A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215791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C3BB05-F740-4B82-A19B-B62E6BDC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2165681"/>
            <a:ext cx="5616576" cy="4088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Horns Historical Schedule Performance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8293100" cy="91906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SPI = Earned Value / Planned Progress</a:t>
            </a:r>
          </a:p>
          <a:p>
            <a:r>
              <a:rPr lang="en-US" sz="1800" dirty="0">
                <a:solidFill>
                  <a:schemeClr val="tx1"/>
                </a:solidFill>
              </a:rPr>
              <a:t>1 is Ideal; &gt;1 shows schedule advancement, &lt;1 shows schedule delay.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71F0247-75D4-4AE4-81D6-B4998A9B1192}"/>
              </a:ext>
            </a:extLst>
          </p:cNvPr>
          <p:cNvSpPr txBox="1">
            <a:spLocks/>
          </p:cNvSpPr>
          <p:nvPr/>
        </p:nvSpPr>
        <p:spPr>
          <a:xfrm>
            <a:off x="457200" y="2062578"/>
            <a:ext cx="2575711" cy="4214680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Work occurring within 10% of scheduled duration.</a:t>
            </a:r>
          </a:p>
          <a:p>
            <a:r>
              <a:rPr lang="en-US" sz="1800" dirty="0">
                <a:solidFill>
                  <a:schemeClr val="tx1"/>
                </a:solidFill>
              </a:rPr>
              <a:t>Horn program is well supported by AD/TSD.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Short term difficulties with drafting &amp; fabrication resources are being addressed.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Strong basis for continued success if planned resource needs are met.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A90509-67A3-4AC3-AADC-A53042D4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7E3B3-4BC5-4AEF-A09F-6E45AED12A7E}"/>
              </a:ext>
            </a:extLst>
          </p:cNvPr>
          <p:cNvSpPr/>
          <p:nvPr/>
        </p:nvSpPr>
        <p:spPr>
          <a:xfrm>
            <a:off x="3133725" y="2165681"/>
            <a:ext cx="5616576" cy="410465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755C4246-03B3-4D0D-8909-2BAB6170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405006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All risks are captured in project risk register under beamline subgroup.</a:t>
            </a:r>
          </a:p>
          <a:p>
            <a:r>
              <a:rPr lang="en-US" sz="1800" dirty="0">
                <a:solidFill>
                  <a:schemeClr val="tx1"/>
                </a:solidFill>
              </a:rPr>
              <a:t>Details of impacted activities, mitigation costs, schedule delays, </a:t>
            </a:r>
            <a:r>
              <a:rPr lang="en-US" sz="1800" dirty="0" err="1">
                <a:solidFill>
                  <a:schemeClr val="tx1"/>
                </a:solidFill>
              </a:rPr>
              <a:t>etc</a:t>
            </a:r>
            <a:r>
              <a:rPr lang="en-US" sz="1800" dirty="0">
                <a:solidFill>
                  <a:schemeClr val="tx1"/>
                </a:solidFill>
              </a:rPr>
              <a:t>… are wrapped up into risk Monte Carlo analysis.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All horn risks are approved &amp; tracked by project office.</a:t>
            </a:r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5D8FF-6725-486D-9F23-8225F3B67507}"/>
              </a:ext>
            </a:extLst>
          </p:cNvPr>
          <p:cNvSpPr/>
          <p:nvPr/>
        </p:nvSpPr>
        <p:spPr>
          <a:xfrm>
            <a:off x="813212" y="2788467"/>
            <a:ext cx="3688629" cy="34403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51244-C283-46E0-94F4-B8755B6CDC76}"/>
              </a:ext>
            </a:extLst>
          </p:cNvPr>
          <p:cNvSpPr/>
          <p:nvPr/>
        </p:nvSpPr>
        <p:spPr>
          <a:xfrm>
            <a:off x="4642161" y="2788467"/>
            <a:ext cx="3804723" cy="34403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5A0BA-30D0-4333-BEA1-B36761EC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2852970"/>
            <a:ext cx="3382521" cy="3322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993C88-2399-42ED-AA38-19F4829B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56" y="2852970"/>
            <a:ext cx="3351656" cy="3336234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BAD3045-63FA-45BA-997F-5F262B15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F6B7C29-BD84-4C1F-9E97-EE36F765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152595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5D8FF-6725-486D-9F23-8225F3B67507}"/>
              </a:ext>
            </a:extLst>
          </p:cNvPr>
          <p:cNvSpPr/>
          <p:nvPr/>
        </p:nvSpPr>
        <p:spPr>
          <a:xfrm>
            <a:off x="454025" y="1765141"/>
            <a:ext cx="3973813" cy="376624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51244-C283-46E0-94F4-B8755B6CDC76}"/>
              </a:ext>
            </a:extLst>
          </p:cNvPr>
          <p:cNvSpPr/>
          <p:nvPr/>
        </p:nvSpPr>
        <p:spPr>
          <a:xfrm>
            <a:off x="4568825" y="1765141"/>
            <a:ext cx="4114799" cy="376624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C0CE7-6D8A-4898-8941-D3762AF0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7" y="1862033"/>
            <a:ext cx="3846688" cy="3627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C775C3-525A-4B39-8D00-06830D13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68" y="1862033"/>
            <a:ext cx="3667063" cy="3627572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9B19F544-70BF-45EF-90E7-1F4F4D2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2AFD569-80A0-497E-B8B2-922A1263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57327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5D8FF-6725-486D-9F23-8225F3B67507}"/>
              </a:ext>
            </a:extLst>
          </p:cNvPr>
          <p:cNvSpPr/>
          <p:nvPr/>
        </p:nvSpPr>
        <p:spPr>
          <a:xfrm>
            <a:off x="457200" y="2643612"/>
            <a:ext cx="3973813" cy="358517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51244-C283-46E0-94F4-B8755B6CDC76}"/>
              </a:ext>
            </a:extLst>
          </p:cNvPr>
          <p:cNvSpPr/>
          <p:nvPr/>
        </p:nvSpPr>
        <p:spPr>
          <a:xfrm>
            <a:off x="4572000" y="1738265"/>
            <a:ext cx="4114799" cy="44905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63EDE-469C-44E3-9C06-6193FE0C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6" y="2714110"/>
            <a:ext cx="3612335" cy="3462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ED676D-7B1A-48C7-BAEF-93D12B7A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40" y="1808178"/>
            <a:ext cx="3973813" cy="4368217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FA4FF2D-AD7F-48DB-A123-1C012AA2B2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4023254" cy="135297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Ceramic rings have one vendor and is critical supplier for fabrication success.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Horn A testing impacts everything.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B67A30E-7FA7-4B73-BAE4-F3C898D0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9481E9D-A38F-42E2-89B1-58C0E597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314028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One opportunity: Horn B prototype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serves as production horn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(or spare).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Dummy load testing will prove out design for both Horn B &amp; C.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Must rigidly affix conductor to test frame, possibly add weighted ring to adapter flange for replicating mechanical impedance.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Detailed design awaits additional engineering support.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22ACD-1148-4D4E-A3D1-119E003B15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39079"/>
            <a:ext cx="2467068" cy="239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51730-01F9-4B7D-8D7C-1AB0838913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2" y="3739080"/>
            <a:ext cx="5717388" cy="248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A686C6-1DF2-4B2F-B450-A46721DFAF4A}"/>
              </a:ext>
            </a:extLst>
          </p:cNvPr>
          <p:cNvSpPr/>
          <p:nvPr/>
        </p:nvSpPr>
        <p:spPr>
          <a:xfrm>
            <a:off x="457200" y="3739080"/>
            <a:ext cx="2467069" cy="248970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8F931-8C4A-41E0-99F6-778B366813FE}"/>
              </a:ext>
            </a:extLst>
          </p:cNvPr>
          <p:cNvSpPr/>
          <p:nvPr/>
        </p:nvSpPr>
        <p:spPr>
          <a:xfrm>
            <a:off x="3032913" y="3739080"/>
            <a:ext cx="5717388" cy="248414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1BBA84B4-E529-495C-A400-BF8CB656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B6792DF-64BD-4B46-8428-079FA9D9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383488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Design risks are actively updated.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Most concerning ones have been retired: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 vendor for inner conductor nickel plating.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 vendor for outer conductor anodizing.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Unacceptable magnetic field uniformity at horn drain ports.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Stripline</a:t>
            </a:r>
            <a:r>
              <a:rPr lang="en-US" sz="1800" dirty="0">
                <a:solidFill>
                  <a:schemeClr val="tx1"/>
                </a:solidFill>
              </a:rPr>
              <a:t> / ceramics redesign due to corona inception.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 vendor for friction stir welded </a:t>
            </a:r>
            <a:r>
              <a:rPr lang="en-US" sz="1800" dirty="0" err="1">
                <a:solidFill>
                  <a:schemeClr val="tx1"/>
                </a:solidFill>
              </a:rPr>
              <a:t>striplines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Schedule, resource, &amp; accident type risks remain: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Production timelines.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Component damage.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Major interface issues during testing.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COVID / Supply Chain.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F3E667D-9BEB-42B0-B3C4-D76BAB4B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5E1F9E7-3193-4F0D-BEB0-E140DF34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68506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Advancements in Risk + Cost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No domestic vendor has been identified with the *existing* capabilities to nickel plate or anodize horn B or C.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Limiting factor is horn diameter. Long tanks exist, but not ones 5’ x 5’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Existing vendor offered quote for tank construction / facility reconfiguration.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Project is taking this quote forward as cost of building horns.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Second known vendor is an option. Non-committal without serious buyer backing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250K to setup processing line, open PO to handle work after that.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Not “clean” for procurement.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Costs are driven by tank count required (7) + thousands of gallons of chemicals.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FNAL/DOE identified this vendor base issue, and we have a parallel effort to attempt to address it.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9688A99-EE98-4BE5-A81C-36202C96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361D468-F029-41C1-BBD8-B18096B6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273695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Nickel Plating SBIR (Phase 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70889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Small Business Innovation Research grant awarded (Phase I) for novel approach to electrolytically deposit nickel on an aluminum substrate.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F4AD7-77C6-46A9-99AA-9BB3377F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02" y="2074246"/>
            <a:ext cx="1121510" cy="19484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00CC8-33DE-4598-950F-65A55BC4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5757"/>
            <a:ext cx="1184856" cy="1966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6230C1-AC7B-44AD-8EDD-095FE293C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444"/>
          <a:stretch/>
        </p:blipFill>
        <p:spPr>
          <a:xfrm>
            <a:off x="2279114" y="2055757"/>
            <a:ext cx="2659229" cy="19484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BAC5DE-01A7-4CED-8C2F-584C343F1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899" y="4524450"/>
            <a:ext cx="3245476" cy="9272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1E65E4-DD8E-49C6-960B-119349735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2074246"/>
            <a:ext cx="1435100" cy="19254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C94158-F23F-4AB6-9EBE-75A51CFA6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621" y="4524450"/>
            <a:ext cx="3151354" cy="927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59CFF4-C7BC-49B1-A2AE-9B41E3B9B4B8}"/>
              </a:ext>
            </a:extLst>
          </p:cNvPr>
          <p:cNvSpPr/>
          <p:nvPr/>
        </p:nvSpPr>
        <p:spPr>
          <a:xfrm>
            <a:off x="454025" y="2058188"/>
            <a:ext cx="1206801" cy="194148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B81C1A-BCD8-4204-8412-83F67746DF5D}"/>
              </a:ext>
            </a:extLst>
          </p:cNvPr>
          <p:cNvSpPr/>
          <p:nvPr/>
        </p:nvSpPr>
        <p:spPr>
          <a:xfrm>
            <a:off x="2281349" y="2055757"/>
            <a:ext cx="2656994" cy="19439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0E8EF-9268-4517-9A07-F666C3534629}"/>
              </a:ext>
            </a:extLst>
          </p:cNvPr>
          <p:cNvSpPr/>
          <p:nvPr/>
        </p:nvSpPr>
        <p:spPr>
          <a:xfrm>
            <a:off x="5575401" y="2055757"/>
            <a:ext cx="1103721" cy="196689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A0C62-F5BF-4535-8DE9-439E67A8ADFB}"/>
              </a:ext>
            </a:extLst>
          </p:cNvPr>
          <p:cNvSpPr/>
          <p:nvPr/>
        </p:nvSpPr>
        <p:spPr>
          <a:xfrm>
            <a:off x="7315199" y="2055756"/>
            <a:ext cx="1435101" cy="196689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63A8E-EDB5-4E84-B71B-0AF5DE0D75E7}"/>
              </a:ext>
            </a:extLst>
          </p:cNvPr>
          <p:cNvSpPr/>
          <p:nvPr/>
        </p:nvSpPr>
        <p:spPr>
          <a:xfrm>
            <a:off x="1093621" y="4524450"/>
            <a:ext cx="3151354" cy="94987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DACF7-C0FD-4C80-AF74-FB97EBC952FE}"/>
              </a:ext>
            </a:extLst>
          </p:cNvPr>
          <p:cNvSpPr/>
          <p:nvPr/>
        </p:nvSpPr>
        <p:spPr>
          <a:xfrm>
            <a:off x="4881395" y="4532258"/>
            <a:ext cx="3245476" cy="9408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4544705-12D7-494E-9722-1A543AB43A3E}"/>
              </a:ext>
            </a:extLst>
          </p:cNvPr>
          <p:cNvSpPr/>
          <p:nvPr/>
        </p:nvSpPr>
        <p:spPr>
          <a:xfrm>
            <a:off x="1751208" y="2849274"/>
            <a:ext cx="455312" cy="39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54FF26C-91E3-40AF-AF78-71D925F86D2C}"/>
              </a:ext>
            </a:extLst>
          </p:cNvPr>
          <p:cNvSpPr/>
          <p:nvPr/>
        </p:nvSpPr>
        <p:spPr>
          <a:xfrm>
            <a:off x="5035411" y="2849274"/>
            <a:ext cx="455312" cy="39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10DC453-D0D9-402F-B40E-5D4AD0F9F167}"/>
              </a:ext>
            </a:extLst>
          </p:cNvPr>
          <p:cNvSpPr/>
          <p:nvPr/>
        </p:nvSpPr>
        <p:spPr>
          <a:xfrm>
            <a:off x="6778399" y="2849569"/>
            <a:ext cx="455312" cy="39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8B8EBB7-B8FB-42A8-9E25-CCC314D68759}"/>
              </a:ext>
            </a:extLst>
          </p:cNvPr>
          <p:cNvSpPr/>
          <p:nvPr/>
        </p:nvSpPr>
        <p:spPr>
          <a:xfrm rot="5400000">
            <a:off x="8231488" y="4159744"/>
            <a:ext cx="455312" cy="39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374A3C5-9617-43B8-9AFF-20A4FE663DDA}"/>
              </a:ext>
            </a:extLst>
          </p:cNvPr>
          <p:cNvSpPr/>
          <p:nvPr/>
        </p:nvSpPr>
        <p:spPr>
          <a:xfrm rot="10800000">
            <a:off x="8203008" y="4788913"/>
            <a:ext cx="455312" cy="39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F9B2647-832B-44D1-84E9-9A05254F46CB}"/>
              </a:ext>
            </a:extLst>
          </p:cNvPr>
          <p:cNvSpPr/>
          <p:nvPr/>
        </p:nvSpPr>
        <p:spPr>
          <a:xfrm rot="10800000">
            <a:off x="4334103" y="4800213"/>
            <a:ext cx="455312" cy="39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CDB67698-BFB9-4C65-9E8E-70C57F1F52F6}"/>
              </a:ext>
            </a:extLst>
          </p:cNvPr>
          <p:cNvSpPr txBox="1">
            <a:spLocks/>
          </p:cNvSpPr>
          <p:nvPr/>
        </p:nvSpPr>
        <p:spPr>
          <a:xfrm>
            <a:off x="457200" y="5568498"/>
            <a:ext cx="8293100" cy="70889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Phase I successful in demonstrating electrochemistry &amp; processing steps.</a:t>
            </a:r>
          </a:p>
          <a:p>
            <a:pPr lvl="1"/>
            <a:endParaRPr lang="en-US" dirty="0"/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F5E68A0A-FC42-424E-BDCD-098AD34A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08C508DA-ED6A-40A5-B94A-86526367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269220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Horn B / C Cost Summary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Major Quotes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Cost Documentation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CPI</a:t>
            </a:r>
          </a:p>
          <a:p>
            <a:r>
              <a:rPr lang="en-US" dirty="0">
                <a:solidFill>
                  <a:schemeClr val="tx1"/>
                </a:solidFill>
              </a:rPr>
              <a:t>Schedule Overview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Production Horns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Integration with Crosshairs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SPI</a:t>
            </a:r>
          </a:p>
          <a:p>
            <a:r>
              <a:rPr lang="en-US" dirty="0">
                <a:solidFill>
                  <a:schemeClr val="tx1"/>
                </a:solidFill>
              </a:rPr>
              <a:t>Risks</a:t>
            </a:r>
          </a:p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Nickel Plating SBIR (Phase II)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772884"/>
          </a:xfrm>
        </p:spPr>
        <p:txBody>
          <a:bodyPr/>
          <a:lstStyle/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Phase II awarded to further refine process &amp; demonstrate alpha-scale plating ability.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10884-E9B0-4262-B6C7-9848D957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841999"/>
            <a:ext cx="1337543" cy="2241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F1A4D-204F-4DA3-BA10-A371E622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33" y="2845892"/>
            <a:ext cx="2374382" cy="2233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2E990B-9B82-478D-9B5B-4F502B6DF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11134"/>
            <a:ext cx="3952515" cy="7264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A67C95-46C6-4488-B92B-E258129C8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011134"/>
            <a:ext cx="4178301" cy="30726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BCF6E19-E6AF-4096-90CC-308DC4B1602E}"/>
              </a:ext>
            </a:extLst>
          </p:cNvPr>
          <p:cNvSpPr/>
          <p:nvPr/>
        </p:nvSpPr>
        <p:spPr>
          <a:xfrm>
            <a:off x="463071" y="2025322"/>
            <a:ext cx="3946643" cy="7265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8D969-1B19-4BDC-9446-93466143F925}"/>
              </a:ext>
            </a:extLst>
          </p:cNvPr>
          <p:cNvSpPr/>
          <p:nvPr/>
        </p:nvSpPr>
        <p:spPr>
          <a:xfrm>
            <a:off x="4572000" y="2002458"/>
            <a:ext cx="4178301" cy="30726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49C81D-A722-41A0-85D9-ECAAD1F07824}"/>
              </a:ext>
            </a:extLst>
          </p:cNvPr>
          <p:cNvSpPr/>
          <p:nvPr/>
        </p:nvSpPr>
        <p:spPr>
          <a:xfrm>
            <a:off x="2035333" y="2831703"/>
            <a:ext cx="2374381" cy="223396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FB556-EC1B-4D3D-ABC1-59BD261E5CB8}"/>
              </a:ext>
            </a:extLst>
          </p:cNvPr>
          <p:cNvSpPr/>
          <p:nvPr/>
        </p:nvSpPr>
        <p:spPr>
          <a:xfrm>
            <a:off x="463073" y="2847047"/>
            <a:ext cx="1328496" cy="22186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C30B0DA6-A63E-4034-B602-182920B35371}"/>
              </a:ext>
            </a:extLst>
          </p:cNvPr>
          <p:cNvSpPr txBox="1">
            <a:spLocks/>
          </p:cNvSpPr>
          <p:nvPr/>
        </p:nvSpPr>
        <p:spPr>
          <a:xfrm>
            <a:off x="454025" y="5183525"/>
            <a:ext cx="8293100" cy="1126739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Radiation &amp; corrosion tests have no discernable difference compared to EN. Hardness similar &amp; wear resistance similar. Erosion is an issue.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Identified internal tensile stresses due to deposition rate.</a:t>
            </a:r>
          </a:p>
          <a:p>
            <a:pPr lvl="1"/>
            <a:endParaRPr lang="en-US" dirty="0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919BB7C4-11CB-4AC4-B928-3D95B652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158B28A-9357-40D7-B6BA-D084D3AA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352591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Nickel Plating SBIR (Phase IIB)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Phase IIB awarded 2021 cycle (rare for HEP).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Get a full-scale horn conductor electrolytically plated and prove it’s equivalent to EN.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Solve residual tensile stress issue.</a:t>
            </a:r>
          </a:p>
          <a:p>
            <a:pPr lvl="1"/>
            <a:endParaRPr lang="en-US" dirty="0"/>
          </a:p>
        </p:txBody>
      </p:sp>
      <p:pic>
        <p:nvPicPr>
          <p:cNvPr id="28" name="Picture 27" descr="A picture containing indoor, steel&#10;&#10;Description automatically generated">
            <a:extLst>
              <a:ext uri="{FF2B5EF4-FFF2-40B4-BE49-F238E27FC236}">
                <a16:creationId xmlns:a16="http://schemas.microsoft.com/office/drawing/2014/main" id="{FE97D8FF-FB9A-43C9-917D-BF97AA7B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64" y="2509882"/>
            <a:ext cx="4958536" cy="371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F445E7-4193-4EF5-8A22-32E9E6BE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06994"/>
            <a:ext cx="1811924" cy="3721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A770D-1393-4B88-89E1-3456B258D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181" y="2506994"/>
            <a:ext cx="1331380" cy="371890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93A742-6BD7-40BB-BB2D-E87685CC0E85}"/>
              </a:ext>
            </a:extLst>
          </p:cNvPr>
          <p:cNvSpPr/>
          <p:nvPr/>
        </p:nvSpPr>
        <p:spPr>
          <a:xfrm>
            <a:off x="457201" y="2509883"/>
            <a:ext cx="1804778" cy="371890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5B189-92D8-4EC5-9255-BAEB292830C3}"/>
              </a:ext>
            </a:extLst>
          </p:cNvPr>
          <p:cNvSpPr/>
          <p:nvPr/>
        </p:nvSpPr>
        <p:spPr>
          <a:xfrm>
            <a:off x="2354036" y="2506994"/>
            <a:ext cx="1338525" cy="372179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8E7CF8-CAD9-4657-A2EB-147C1FA4A29D}"/>
              </a:ext>
            </a:extLst>
          </p:cNvPr>
          <p:cNvSpPr/>
          <p:nvPr/>
        </p:nvSpPr>
        <p:spPr>
          <a:xfrm>
            <a:off x="3791763" y="2506994"/>
            <a:ext cx="4965681" cy="371890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78E2759-E2BF-46BC-9504-990DBF90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B248565-7FF6-4BA2-B23A-B0A7B657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</p:spTree>
    <p:extLst>
      <p:ext uri="{BB962C8B-B14F-4D97-AF65-F5344CB8AC3E}">
        <p14:creationId xmlns:p14="http://schemas.microsoft.com/office/powerpoint/2010/main" val="2397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8AC8EF8-537B-44F0-B363-50C178479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18714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 B &amp; C costs are well understood to extent possible.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Prototyping costs meeting expectations for Horn A.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Labor chargebacks have historically met planned expenditures.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Existing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 horn vendor base has been fabricating nearly identical Horn A components with near 100% success.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Some NRE will carry over to B &amp; C (fixturing, bulk buys,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LBNF Schedule is delayed, and efforts are ongoing to shorten duration.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Risks are captured &amp; managed.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Horn B construction will be peak of assembly difficulties; Horn C benefits from lessons learned on A &amp; B.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Off-project efforts captured in SBIR are ongoing in attempt to reduce cost + risk.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					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B6996DA-B716-4374-965B-4050E4B1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C45141A-EBF6-4FF2-A72E-95C7E17735E4}"/>
              </a:ext>
            </a:extLst>
          </p:cNvPr>
          <p:cNvSpPr txBox="1">
            <a:spLocks/>
          </p:cNvSpPr>
          <p:nvPr/>
        </p:nvSpPr>
        <p:spPr>
          <a:xfrm>
            <a:off x="454025" y="5740927"/>
            <a:ext cx="8293100" cy="477322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							 </a:t>
            </a:r>
            <a:r>
              <a:rPr lang="en-US" sz="2400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657646C-C52D-47E1-9C3B-CC21C17B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B2A2A9-AB8E-42ED-AEB5-6ED31F27C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22642"/>
              </p:ext>
            </p:extLst>
          </p:nvPr>
        </p:nvGraphicFramePr>
        <p:xfrm>
          <a:off x="457200" y="4424655"/>
          <a:ext cx="8293099" cy="1810690"/>
        </p:xfrm>
        <a:graphic>
          <a:graphicData uri="http://schemas.openxmlformats.org/drawingml/2006/table">
            <a:tbl>
              <a:tblPr/>
              <a:tblGrid>
                <a:gridCol w="1843972">
                  <a:extLst>
                    <a:ext uri="{9D8B030D-6E8A-4147-A177-3AD203B41FA5}">
                      <a16:colId xmlns:a16="http://schemas.microsoft.com/office/drawing/2014/main" val="136857836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2500656936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2572429114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2993590254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623736849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3141827492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1078565"/>
                    </a:ext>
                  </a:extLst>
                </a:gridCol>
                <a:gridCol w="640135">
                  <a:extLst>
                    <a:ext uri="{9D8B030D-6E8A-4147-A177-3AD203B41FA5}">
                      <a16:colId xmlns:a16="http://schemas.microsoft.com/office/drawing/2014/main" val="3063626757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447165355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563763454"/>
                    </a:ext>
                  </a:extLst>
                </a:gridCol>
              </a:tblGrid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of Value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73889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ETC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ETC Total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EAC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EAC Total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CONTG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CONTG Total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3742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Row Labels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Labor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Material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Labor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Material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Labor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Material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48890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131.01.03.03 Beamline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3,322,861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5,554,214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8,877,075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4,010,425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5,628,272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9,638,698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981,130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1,598,506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2,579,636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94769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131.01.03.03.03 Target Complex</a:t>
                      </a:r>
                    </a:p>
                  </a:txBody>
                  <a:tcPr marL="81775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3,322,861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5,554,214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8,877,075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4,010,425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5,628,272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9,638,698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981,130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1,598,506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2,579,636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98003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131.01.03.03.03.03 Horns</a:t>
                      </a:r>
                    </a:p>
                  </a:txBody>
                  <a:tcPr marL="163549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3,322,861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5,554,214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8,877,075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4,010,425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5,628,272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9,638,698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981,130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1,598,506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2,579,636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10401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131.01.03.03.03.03.04 Horn B</a:t>
                      </a:r>
                    </a:p>
                  </a:txBody>
                  <a:tcPr marL="245324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2,095,869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5,067,873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7,163,742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2,609,815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5,120,550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7,730,365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607,425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1,464,205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2,071,629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29852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131.01.03.03.03.03.06 Horn C</a:t>
                      </a:r>
                    </a:p>
                  </a:txBody>
                  <a:tcPr marL="245324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1,226,991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   486,341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1,713,332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1,400,610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   507,722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1,908,332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373,705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   134,301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$        508,006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12882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3,322,861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5,554,214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8,877,075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4,010,425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5,628,272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9,638,698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981,130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1,598,506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2,579,636 </a:t>
                      </a: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63918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8665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B &amp; C + (A) Cost Summary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8293100" cy="3291076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Horn B / C M&amp;S is estimated to cost 5.63M in FY21 dollars at completion.</a:t>
            </a:r>
          </a:p>
          <a:p>
            <a:r>
              <a:rPr lang="en-US" sz="1800" dirty="0">
                <a:solidFill>
                  <a:schemeClr val="tx1"/>
                </a:solidFill>
              </a:rPr>
              <a:t>4.01M in labor for Design / Fabrication / Assembly / Testing.</a:t>
            </a:r>
          </a:p>
          <a:p>
            <a:r>
              <a:rPr lang="en-US" sz="1800" dirty="0">
                <a:solidFill>
                  <a:schemeClr val="tx1"/>
                </a:solidFill>
              </a:rPr>
              <a:t>1.6M M&amp;S contingency + 981k in labor contingency. 2.58M advertised </a:t>
            </a:r>
            <a:r>
              <a:rPr lang="en-US" sz="1800" dirty="0" err="1">
                <a:solidFill>
                  <a:schemeClr val="tx1"/>
                </a:solidFill>
              </a:rPr>
              <a:t>Contg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</a:rPr>
              <a:t>B &amp; C represent 12.2M, including some bulk-buy procurements for Horn A.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Totals are being driven by size of horns and beamline requirements.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Large, precision conductors have non-linear cost curves. ~2X </a:t>
            </a:r>
            <a:r>
              <a:rPr lang="en-US" sz="1600" dirty="0" err="1">
                <a:solidFill>
                  <a:schemeClr val="tx1"/>
                </a:solidFill>
              </a:rPr>
              <a:t>NuMI</a:t>
            </a:r>
            <a:r>
              <a:rPr lang="en-US" sz="1600" dirty="0">
                <a:solidFill>
                  <a:schemeClr val="tx1"/>
                </a:solidFill>
              </a:rPr>
              <a:t> = ~5X cost.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Horn A estimates have, on average, been within 10% of budget and substantiate all horn part costs outside of conductors due to shared / scaled designs.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High NRE &amp; setup costs for B &amp; C is inherent. Spares will be cheaper by 100k - 250k.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4789338-8BEC-4BB7-8489-2BC037D1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27E1D-4449-4060-82E1-3285E9828A46}"/>
              </a:ext>
            </a:extLst>
          </p:cNvPr>
          <p:cNvSpPr/>
          <p:nvPr/>
        </p:nvSpPr>
        <p:spPr>
          <a:xfrm>
            <a:off x="457200" y="4436197"/>
            <a:ext cx="8293100" cy="163867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988974E-4E9B-4205-A39B-DEA2223D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286166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B &amp; C + (A) Cost Summary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66593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 B / C are planned to take 22,789 hours to design, procure, &amp; assemble. (Some of those hours are supporting Horn A procurements).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 have 5,447 hours of labor hour contingency.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Horn B Labor carries much of the design burden due to 95% of components (by piece part count) carrying over to Horn C.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Horn B also carries fabrication oversight burden since many procurements lumped together under that WBS element.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4789338-8BEC-4BB7-8489-2BC037D1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51B078-AA68-4141-8FFA-5918EBF691DE}"/>
              </a:ext>
            </a:extLst>
          </p:cNvPr>
          <p:cNvSpPr txBox="1">
            <a:spLocks/>
          </p:cNvSpPr>
          <p:nvPr/>
        </p:nvSpPr>
        <p:spPr>
          <a:xfrm>
            <a:off x="457200" y="5442499"/>
            <a:ext cx="8293100" cy="849659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Horn B / C Estimate at Completion (EAC): M&amp;S + labor = </a:t>
            </a:r>
            <a:r>
              <a:rPr lang="en-US" sz="2000" u="sng" dirty="0">
                <a:solidFill>
                  <a:srgbClr val="FF0000"/>
                </a:solidFill>
              </a:rPr>
              <a:t>9.64M</a:t>
            </a:r>
          </a:p>
          <a:p>
            <a:r>
              <a:rPr lang="en-US" sz="2000" dirty="0">
                <a:solidFill>
                  <a:schemeClr val="tx1"/>
                </a:solidFill>
              </a:rPr>
              <a:t>EAC does not include contingency.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360910-7310-4714-8207-EF376F3E9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07936"/>
              </p:ext>
            </p:extLst>
          </p:nvPr>
        </p:nvGraphicFramePr>
        <p:xfrm>
          <a:off x="457200" y="3957987"/>
          <a:ext cx="8293102" cy="1600200"/>
        </p:xfrm>
        <a:graphic>
          <a:graphicData uri="http://schemas.openxmlformats.org/drawingml/2006/table">
            <a:tbl>
              <a:tblPr/>
              <a:tblGrid>
                <a:gridCol w="2853062">
                  <a:extLst>
                    <a:ext uri="{9D8B030D-6E8A-4147-A177-3AD203B41FA5}">
                      <a16:colId xmlns:a16="http://schemas.microsoft.com/office/drawing/2014/main" val="261820539"/>
                    </a:ext>
                  </a:extLst>
                </a:gridCol>
                <a:gridCol w="901746">
                  <a:extLst>
                    <a:ext uri="{9D8B030D-6E8A-4147-A177-3AD203B41FA5}">
                      <a16:colId xmlns:a16="http://schemas.microsoft.com/office/drawing/2014/main" val="879288263"/>
                    </a:ext>
                  </a:extLst>
                </a:gridCol>
                <a:gridCol w="901746">
                  <a:extLst>
                    <a:ext uri="{9D8B030D-6E8A-4147-A177-3AD203B41FA5}">
                      <a16:colId xmlns:a16="http://schemas.microsoft.com/office/drawing/2014/main" val="445136201"/>
                    </a:ext>
                  </a:extLst>
                </a:gridCol>
                <a:gridCol w="901746">
                  <a:extLst>
                    <a:ext uri="{9D8B030D-6E8A-4147-A177-3AD203B41FA5}">
                      <a16:colId xmlns:a16="http://schemas.microsoft.com/office/drawing/2014/main" val="1031590850"/>
                    </a:ext>
                  </a:extLst>
                </a:gridCol>
                <a:gridCol w="901746">
                  <a:extLst>
                    <a:ext uri="{9D8B030D-6E8A-4147-A177-3AD203B41FA5}">
                      <a16:colId xmlns:a16="http://schemas.microsoft.com/office/drawing/2014/main" val="2134377806"/>
                    </a:ext>
                  </a:extLst>
                </a:gridCol>
                <a:gridCol w="827832">
                  <a:extLst>
                    <a:ext uri="{9D8B030D-6E8A-4147-A177-3AD203B41FA5}">
                      <a16:colId xmlns:a16="http://schemas.microsoft.com/office/drawing/2014/main" val="2154987695"/>
                    </a:ext>
                  </a:extLst>
                </a:gridCol>
                <a:gridCol w="1005224">
                  <a:extLst>
                    <a:ext uri="{9D8B030D-6E8A-4147-A177-3AD203B41FA5}">
                      <a16:colId xmlns:a16="http://schemas.microsoft.com/office/drawing/2014/main" val="1412798005"/>
                    </a:ext>
                  </a:extLst>
                </a:gridCol>
              </a:tblGrid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of Value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08537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ETC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EAC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CONTG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81035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Row Labels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Labor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Labor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Labor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88353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131.01.03.03 Beamline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53597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131.01.03.03.03 Target Complex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04785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131.01.03.03.03.03 Horns</a:t>
                      </a:r>
                    </a:p>
                  </a:txBody>
                  <a:tcPr marL="22860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75899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131.01.03.03.03.03.04 Horn B</a:t>
                      </a:r>
                    </a:p>
                  </a:txBody>
                  <a:tcPr marL="34290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11,985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11,985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15,070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15,070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3,449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3,449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4492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131.01.03.03.03.03.06 Horn C</a:t>
                      </a:r>
                    </a:p>
                  </a:txBody>
                  <a:tcPr marL="34290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6,585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6,585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7,719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7,719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1,999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1,999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85087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18,570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5,447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3851"/>
                  </a:ext>
                </a:extLst>
              </a:tr>
              <a:tr h="14865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70724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4423A6A-D785-4A22-89C7-C335218FFC75}"/>
              </a:ext>
            </a:extLst>
          </p:cNvPr>
          <p:cNvSpPr/>
          <p:nvPr/>
        </p:nvSpPr>
        <p:spPr>
          <a:xfrm>
            <a:off x="454025" y="3941350"/>
            <a:ext cx="8293100" cy="148654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891D5402-C06B-443C-A471-5EB72E76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976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Quotes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8293100" cy="515609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Vendor quotes in hand for many major procurements.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Costs below reflect latest budgetary vendor correspondence and pricing escalations gathered during prototype Horn A fabrication.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Thorough BOE documentation exists and reflects fulfilled or in-process orders from FY21.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Ceramics (O’Keefe, does not include ceramic ring):		 	~250K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Outer Conductor Forgings (Scot Forge):				 	~320K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Inner Conductor Forgings (Scot Forge): 					~404K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Machined Inner Conductors (TBD / Expert Opinion):			~722K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Outer Conductor Machining (TBD / Expert Opinion):			~310K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Nickel Plating (</a:t>
            </a:r>
            <a:r>
              <a:rPr lang="en-US" sz="1800" dirty="0" err="1">
                <a:solidFill>
                  <a:schemeClr val="tx1"/>
                </a:solidFill>
              </a:rPr>
              <a:t>Dav</a:t>
            </a:r>
            <a:r>
              <a:rPr lang="en-US" sz="1800" dirty="0">
                <a:solidFill>
                  <a:schemeClr val="tx1"/>
                </a:solidFill>
              </a:rPr>
              <a:t>-Tech / </a:t>
            </a:r>
            <a:r>
              <a:rPr lang="en-US" sz="1800" dirty="0" err="1">
                <a:solidFill>
                  <a:schemeClr val="tx1"/>
                </a:solidFill>
              </a:rPr>
              <a:t>Techmetals</a:t>
            </a:r>
            <a:r>
              <a:rPr lang="en-US" sz="1800" dirty="0">
                <a:solidFill>
                  <a:schemeClr val="tx1"/>
                </a:solidFill>
              </a:rPr>
              <a:t>):						~464K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Anodizing (</a:t>
            </a:r>
            <a:r>
              <a:rPr lang="en-US" sz="1800" dirty="0" err="1">
                <a:solidFill>
                  <a:schemeClr val="tx1"/>
                </a:solidFill>
              </a:rPr>
              <a:t>Dav</a:t>
            </a:r>
            <a:r>
              <a:rPr lang="en-US" sz="1800" dirty="0">
                <a:solidFill>
                  <a:schemeClr val="tx1"/>
                </a:solidFill>
              </a:rPr>
              <a:t>-Tech / </a:t>
            </a:r>
            <a:r>
              <a:rPr lang="en-US" sz="1800" dirty="0" err="1">
                <a:solidFill>
                  <a:schemeClr val="tx1"/>
                </a:solidFill>
              </a:rPr>
              <a:t>Techmetals</a:t>
            </a:r>
            <a:r>
              <a:rPr lang="en-US" sz="1800" dirty="0">
                <a:solidFill>
                  <a:schemeClr val="tx1"/>
                </a:solidFill>
              </a:rPr>
              <a:t>):					 	~131K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Stripline</a:t>
            </a:r>
            <a:r>
              <a:rPr lang="en-US" sz="1800" dirty="0">
                <a:solidFill>
                  <a:schemeClr val="tx1"/>
                </a:solidFill>
              </a:rPr>
              <a:t> Fabrication (Multiple Vendors):					 	~364K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0BDBA43-93F8-4867-AD8B-CEA1145B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7A7898E-BA8D-45EE-BFF9-2F2D2AA8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168337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517419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Costs are documented in Basis of Estimate for Horns.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Captured entirely in 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DUNE-doc-8810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Supporting data is embedded directly in activity tabs.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Justification for Labor and Material requirements can be reasonably substantiated by ongoing prototype Horn A fabrication.</a:t>
            </a:r>
          </a:p>
          <a:p>
            <a:r>
              <a:rPr lang="en-US" sz="2000" u="sng" dirty="0">
                <a:solidFill>
                  <a:schemeClr val="tx1"/>
                </a:solidFill>
              </a:rPr>
              <a:t>Horns continue to be one of the most extensively captured &amp; documented cost drivers for beamline.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Ongoing production costs for Horn A are directly reflected in estimates for Horns B &amp; C.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Last year has seen shift away from “Expert Opinion” to FY21 Purchase orders. Estimate uncertainties are dropping.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Machining costs for conductors remains largest internal cost risk due to inability to gather vendor interest in budgetary quotes.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Vendors burned out on budget work; need to build back our reputation. 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0BDBA43-93F8-4867-AD8B-CEA1145B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77344CD-CA28-4D33-9544-870979A1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65690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F0EAA4-6BD6-45B9-A7C6-EFB43D00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450" y="2302916"/>
            <a:ext cx="5042851" cy="3672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Horns Historical Cost Performance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88849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CPI = Earned Value / Actual Cost</a:t>
            </a:r>
          </a:p>
          <a:p>
            <a:r>
              <a:rPr lang="en-US" sz="1800" dirty="0">
                <a:solidFill>
                  <a:schemeClr val="tx1"/>
                </a:solidFill>
              </a:rPr>
              <a:t>1 is Ideal; &gt;1 shows cost savings, &lt;1 shows higher expenditures.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36C8056-6B0E-498E-8AA4-F049B8E0007F}"/>
              </a:ext>
            </a:extLst>
          </p:cNvPr>
          <p:cNvSpPr txBox="1">
            <a:spLocks/>
          </p:cNvSpPr>
          <p:nvPr/>
        </p:nvSpPr>
        <p:spPr>
          <a:xfrm>
            <a:off x="457200" y="2033616"/>
            <a:ext cx="3182293" cy="4204222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Engineering + drafting time had efficiencies until ~12/20 due to design carry-over on B &amp; C.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Major expenditures started 2/21, so larger cost basis.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Horn B &amp; C engineering / drafting + all costs to date on prototype Horn A fabrication have been very close to budget.</a:t>
            </a:r>
          </a:p>
          <a:p>
            <a:r>
              <a:rPr lang="en-US" sz="1800" dirty="0">
                <a:solidFill>
                  <a:schemeClr val="tx1"/>
                </a:solidFill>
              </a:rPr>
              <a:t>Horn A costs are justifying expenses on B &amp; C. 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1F845E4-2C42-4643-8C8D-8C098AC4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2E7A9-4ECC-46EE-8CB0-4149A325DAFD}"/>
              </a:ext>
            </a:extLst>
          </p:cNvPr>
          <p:cNvSpPr/>
          <p:nvPr/>
        </p:nvSpPr>
        <p:spPr>
          <a:xfrm>
            <a:off x="3707450" y="2284208"/>
            <a:ext cx="5042851" cy="369074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422EB19-A08E-40BC-BBEE-C21EDC76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368131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B &amp; C Schedule Overview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8229600" cy="2367624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DOE funding profile has pushed production of horns B &amp; C out roughly 2 years.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This was a direct result of the test stand being delayed due to bundled procurements for common fabrications with the production power supply and </a:t>
            </a:r>
            <a:r>
              <a:rPr lang="en-US" sz="1800" dirty="0" err="1">
                <a:solidFill>
                  <a:schemeClr val="tx1"/>
                </a:solidFill>
              </a:rPr>
              <a:t>stripline</a:t>
            </a:r>
            <a:r>
              <a:rPr lang="en-US" sz="1800" dirty="0">
                <a:solidFill>
                  <a:schemeClr val="tx1"/>
                </a:solidFill>
              </a:rPr>
              <a:t> in LBNF 20.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Those procurements are in process of being corrected, and production will then default to true funding limitations related to conductor fabrication.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A90509-67A3-4AC3-AADC-A53042D4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E9828D-2930-4EA8-B117-33B538768845}"/>
              </a:ext>
            </a:extLst>
          </p:cNvPr>
          <p:cNvSpPr txBox="1">
            <a:spLocks/>
          </p:cNvSpPr>
          <p:nvPr/>
        </p:nvSpPr>
        <p:spPr>
          <a:xfrm>
            <a:off x="454024" y="3512747"/>
            <a:ext cx="5023323" cy="2752252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>
                <a:solidFill>
                  <a:schemeClr val="tx1"/>
                </a:solidFill>
              </a:rPr>
              <a:t>All production happens together for cost savings.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Not clear LBNF project will be able to advance funding to handle the large procurements as currently bundled.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Must make decision on if worth it to break apart, or can accommodate expenditures on technically limited schedule, or simply leave somewhat delayed.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High level assessment of project risks drives decisions on priority.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72289D-6AF4-4DA6-AA94-913E7C73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46" y="3875943"/>
            <a:ext cx="3272953" cy="20631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90FBA9-9BCB-40F1-88FB-B004E52AD70E}"/>
              </a:ext>
            </a:extLst>
          </p:cNvPr>
          <p:cNvSpPr/>
          <p:nvPr/>
        </p:nvSpPr>
        <p:spPr>
          <a:xfrm>
            <a:off x="5477345" y="3875943"/>
            <a:ext cx="3272954" cy="215063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11A35D40-E570-49E1-B0FA-8DAEF4BD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75890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67E9AEA-3B80-48E8-A57A-7F418A03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267367"/>
            <a:ext cx="8296275" cy="261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089DD-53DD-4C7B-A60F-9D9102A3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1686504"/>
            <a:ext cx="8293100" cy="38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B / C / NBI / Crosshair Integration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A90509-67A3-4AC3-AADC-A53042D4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Cost, Schedule, &amp; Risk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0FEC492-A4B1-4396-9803-654A6C8A90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850" y="3276023"/>
            <a:ext cx="8293100" cy="84079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Crosshairs are only independent WBS element that are directly integrated into horns. Line item exists in schedule and that is sufficient to track.</a:t>
            </a:r>
          </a:p>
          <a:p>
            <a:r>
              <a:rPr lang="en-US" sz="1800" dirty="0">
                <a:solidFill>
                  <a:schemeClr val="tx1"/>
                </a:solidFill>
              </a:rPr>
              <a:t>Horns likely responsible for fabrication of Horn crosshair bracketry + labor spent on NBI for procuring actual crosshairs.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77FA3-ED15-4741-A9F3-89DE77E6019A}"/>
              </a:ext>
            </a:extLst>
          </p:cNvPr>
          <p:cNvSpPr/>
          <p:nvPr/>
        </p:nvSpPr>
        <p:spPr>
          <a:xfrm>
            <a:off x="450850" y="1244776"/>
            <a:ext cx="8293100" cy="27524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2EFC8-FA11-4467-85A7-CF58681CD84B}"/>
              </a:ext>
            </a:extLst>
          </p:cNvPr>
          <p:cNvSpPr/>
          <p:nvPr/>
        </p:nvSpPr>
        <p:spPr>
          <a:xfrm>
            <a:off x="457200" y="1690519"/>
            <a:ext cx="8293100" cy="4100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8263A177-A7CA-4CF5-B083-2EA3A7B1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12/3/21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193D5-4962-472D-8BFD-50C53F6B0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93864"/>
            <a:ext cx="8293100" cy="254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F0AF36-5E15-4D6E-B4AA-57C51495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17636"/>
            <a:ext cx="8293100" cy="3722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0B8F95-200A-4CB0-B503-2E3161107624}"/>
              </a:ext>
            </a:extLst>
          </p:cNvPr>
          <p:cNvSpPr/>
          <p:nvPr/>
        </p:nvSpPr>
        <p:spPr>
          <a:xfrm>
            <a:off x="457200" y="2269919"/>
            <a:ext cx="8293100" cy="27837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9BFC51-44C0-431A-A022-47FB8063DA03}"/>
              </a:ext>
            </a:extLst>
          </p:cNvPr>
          <p:cNvSpPr/>
          <p:nvPr/>
        </p:nvSpPr>
        <p:spPr>
          <a:xfrm>
            <a:off x="463550" y="2751293"/>
            <a:ext cx="8293100" cy="33860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8023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34324</TotalTime>
  <Words>2281</Words>
  <Application>Microsoft Office PowerPoint</Application>
  <PresentationFormat>On-screen Show (4:3)</PresentationFormat>
  <Paragraphs>340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Horns B &amp; C Preliminary Design Review</vt:lpstr>
      <vt:lpstr>Outline </vt:lpstr>
      <vt:lpstr>Horn B &amp; C + (A) Cost Summary </vt:lpstr>
      <vt:lpstr>Horn B &amp; C + (A) Cost Summary </vt:lpstr>
      <vt:lpstr>Major Quotes </vt:lpstr>
      <vt:lpstr>Cost Documentation</vt:lpstr>
      <vt:lpstr>Horns Historical Cost Performance </vt:lpstr>
      <vt:lpstr>Horn B &amp; C Schedule Overview </vt:lpstr>
      <vt:lpstr>Horn B / C / NBI / Crosshair Integration </vt:lpstr>
      <vt:lpstr>Horn B Testing Schedule Overview </vt:lpstr>
      <vt:lpstr>Horn C Testing Schedule Overview </vt:lpstr>
      <vt:lpstr>Horns Historical Schedule Performance </vt:lpstr>
      <vt:lpstr>System Risks</vt:lpstr>
      <vt:lpstr>System Risks</vt:lpstr>
      <vt:lpstr>System Risks</vt:lpstr>
      <vt:lpstr>System Opportunities</vt:lpstr>
      <vt:lpstr>System Risks</vt:lpstr>
      <vt:lpstr>Separate Advancements in Risk + Cost Reduction</vt:lpstr>
      <vt:lpstr>Nickel Plating SBIR (Phase I)</vt:lpstr>
      <vt:lpstr>Nickel Plating SBIR (Phase II)</vt:lpstr>
      <vt:lpstr>Nickel Plating SBIR (Phase IIB)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604</cp:revision>
  <cp:lastPrinted>2015-05-22T11:54:13Z</cp:lastPrinted>
  <dcterms:created xsi:type="dcterms:W3CDTF">2015-04-30T14:29:22Z</dcterms:created>
  <dcterms:modified xsi:type="dcterms:W3CDTF">2021-12-02T02:26:54Z</dcterms:modified>
</cp:coreProperties>
</file>