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69" r:id="rId2"/>
    <p:sldId id="314" r:id="rId3"/>
    <p:sldId id="381" r:id="rId4"/>
    <p:sldId id="382" r:id="rId5"/>
    <p:sldId id="258" r:id="rId6"/>
    <p:sldId id="316" r:id="rId7"/>
    <p:sldId id="315" r:id="rId8"/>
    <p:sldId id="365" r:id="rId9"/>
    <p:sldId id="370" r:id="rId10"/>
    <p:sldId id="364" r:id="rId11"/>
    <p:sldId id="371" r:id="rId12"/>
    <p:sldId id="372" r:id="rId13"/>
    <p:sldId id="373" r:id="rId14"/>
    <p:sldId id="303" r:id="rId15"/>
    <p:sldId id="320" r:id="rId16"/>
    <p:sldId id="353" r:id="rId17"/>
    <p:sldId id="358" r:id="rId18"/>
    <p:sldId id="354" r:id="rId19"/>
    <p:sldId id="357" r:id="rId20"/>
    <p:sldId id="259" r:id="rId21"/>
    <p:sldId id="341" r:id="rId22"/>
    <p:sldId id="374" r:id="rId23"/>
    <p:sldId id="324" r:id="rId24"/>
    <p:sldId id="383" r:id="rId25"/>
    <p:sldId id="384" r:id="rId26"/>
    <p:sldId id="322" r:id="rId27"/>
    <p:sldId id="260" r:id="rId28"/>
    <p:sldId id="285" r:id="rId29"/>
    <p:sldId id="265" r:id="rId30"/>
    <p:sldId id="270" r:id="rId31"/>
    <p:sldId id="299" r:id="rId32"/>
    <p:sldId id="318" r:id="rId33"/>
    <p:sldId id="331" r:id="rId34"/>
    <p:sldId id="387" r:id="rId35"/>
    <p:sldId id="388" r:id="rId36"/>
    <p:sldId id="386" r:id="rId37"/>
    <p:sldId id="385" r:id="rId38"/>
    <p:sldId id="333" r:id="rId39"/>
    <p:sldId id="379" r:id="rId40"/>
    <p:sldId id="327" r:id="rId41"/>
    <p:sldId id="336" r:id="rId42"/>
    <p:sldId id="335" r:id="rId43"/>
    <p:sldId id="330" r:id="rId44"/>
    <p:sldId id="33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09" autoAdjust="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e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E90E0-C35A-3E49-B8C7-23D86E8237D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6F6A-5469-9D41-B52E-E41C7E65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81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A998-9241-4633-B30D-918B16268B61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ECD05-A643-4460-92B4-87FD1CAEDD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0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39FC24F-F865-499A-BDED-1B65837C8C5E}" type="datetime1">
              <a:rPr lang="en-US" smtClean="0"/>
              <a:t>11/19/2021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60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CAC4297-DB1A-4B4C-A884-7AE9CFD1A883}" type="datetime1">
              <a:rPr lang="en-US" smtClean="0"/>
              <a:t>11/19/2021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0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2C59864-6A46-4A6B-B6AD-10CFDD932EC2}" type="datetime1">
              <a:rPr lang="en-US" smtClean="0"/>
              <a:t>11/19/2021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1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F65BC77-444F-418C-996C-C21EAC7A2E5B}" type="datetime1">
              <a:rPr lang="en-US" smtClean="0"/>
              <a:t>11/19/2021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9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EA92D6A-C89C-41D2-A14F-D43BF921F0B4}" type="datetime1">
              <a:rPr lang="en-US" smtClean="0"/>
              <a:t>11/19/2021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95536" y="4149080"/>
            <a:ext cx="87484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5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35CE538-8BD1-4524-BFFF-017FF86E9525}" type="datetime1">
              <a:rPr lang="en-US" smtClean="0"/>
              <a:t>11/19/2021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9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E3FF3BA-811F-4211-B2D0-E5F8934691BD}" type="datetime1">
              <a:rPr lang="en-US" smtClean="0"/>
              <a:t>11/19/2021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6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C990F10-9C12-4580-869C-0AC0BBF9A01F}" type="datetime1">
              <a:rPr lang="en-US" smtClean="0"/>
              <a:t>11/19/2021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96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879ED6-E3A0-4DB9-AADE-801985B52D03}" type="datetime1">
              <a:rPr lang="en-US" smtClean="0"/>
              <a:t>11/19/2021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8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03A4110-3A7A-4ED4-9E4E-BB9F0AAE8759}" type="datetime1">
              <a:rPr lang="en-US" smtClean="0"/>
              <a:t>11/19/2021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0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10BD4E6-CCD2-4A98-B25E-92A3ACAD1214}" type="datetime1">
              <a:rPr lang="en-US" smtClean="0"/>
              <a:t>11/19/2021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11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661" y="0"/>
            <a:ext cx="36768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W. Hofle              19 November 2021                  FNAL  Symposium for Valery Lebedev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B357-E4E9-4009-AC9D-3793556B2D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3763" indent="-531813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7200" algn="l" defTabSz="914400" rtl="0" eaLnBrk="1" latinLnBrk="0" hangingPunct="1">
        <a:spcBef>
          <a:spcPct val="20000"/>
        </a:spcBef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100" indent="-361950" algn="l" defTabSz="914400" rtl="0" eaLnBrk="1" latinLnBrk="0" hangingPunct="1">
        <a:spcBef>
          <a:spcPct val="20000"/>
        </a:spcBef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3619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360363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7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-27384"/>
            <a:ext cx="10069208" cy="68853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04" y="-13692"/>
            <a:ext cx="367680" cy="6858000"/>
          </a:xfrm>
        </p:spPr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17245" y="4435912"/>
            <a:ext cx="9759467" cy="206084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400" b="1" dirty="0" smtClean="0">
                <a:solidFill>
                  <a:srgbClr val="002060"/>
                </a:solidFill>
              </a:rPr>
              <a:t>Transverse Feedback in LHC </a:t>
            </a:r>
            <a:endParaRPr lang="en-GB" sz="3400" b="1" dirty="0">
              <a:solidFill>
                <a:srgbClr val="00206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95536" y="5984414"/>
            <a:ext cx="3528392" cy="540930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Wolfgang Hofle, CERN SY-RF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isetimes_and_damp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2"/>
            <a:ext cx="9144000" cy="6143625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145332" y="1743100"/>
            <a:ext cx="7620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5657" y="2348880"/>
            <a:ext cx="22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turns, 1/40 = 0.025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3886200"/>
            <a:ext cx="197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1.2x10</a:t>
            </a:r>
            <a:r>
              <a:rPr lang="en-US" baseline="30000" dirty="0" smtClean="0"/>
              <a:t>11</a:t>
            </a:r>
            <a:r>
              <a:rPr lang="en-US" dirty="0" smtClean="0"/>
              <a:t> per bunch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7890" y="6190378"/>
            <a:ext cx="280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Run 1: Instability calculation by </a:t>
            </a:r>
          </a:p>
          <a:p>
            <a:r>
              <a:rPr lang="en-US" sz="1600" dirty="0" smtClean="0"/>
              <a:t>N. </a:t>
            </a:r>
            <a:r>
              <a:rPr lang="en-US" sz="1600" dirty="0" err="1" smtClean="0"/>
              <a:t>Mounet</a:t>
            </a:r>
            <a:r>
              <a:rPr lang="en-US" sz="1600" dirty="0" smtClean="0"/>
              <a:t> (CERN BE-ABP)</a:t>
            </a:r>
            <a:endParaRPr lang="en-US" sz="16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94066" y="0"/>
            <a:ext cx="8848724" cy="781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latin typeface="+mj-lt"/>
                <a:ea typeface="Cambria Math" pitchFamily="18" charset="0"/>
                <a:cs typeface="Arial" pitchFamily="34" charset="0"/>
              </a:rPr>
              <a:t>Instability Growth </a:t>
            </a:r>
            <a:r>
              <a:rPr lang="en-US" sz="3600" dirty="0">
                <a:latin typeface="+mj-lt"/>
                <a:ea typeface="Cambria Math" pitchFamily="18" charset="0"/>
                <a:cs typeface="Arial" pitchFamily="34" charset="0"/>
              </a:rPr>
              <a:t>R</a:t>
            </a:r>
            <a:r>
              <a:rPr lang="en-US" sz="3600" dirty="0" smtClean="0">
                <a:latin typeface="+mj-lt"/>
                <a:ea typeface="Cambria Math" pitchFamily="18" charset="0"/>
                <a:cs typeface="Arial" pitchFamily="34" charset="0"/>
              </a:rPr>
              <a:t>ates versus Damping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4648200"/>
            <a:ext cx="1875220" cy="92333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ns spacing well</a:t>
            </a:r>
          </a:p>
          <a:p>
            <a:r>
              <a:rPr lang="en-US" dirty="0" smtClean="0"/>
              <a:t>under control </a:t>
            </a:r>
          </a:p>
          <a:p>
            <a:r>
              <a:rPr lang="en-US" dirty="0" smtClean="0"/>
              <a:t>with damper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076057" y="1772816"/>
            <a:ext cx="31683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>
                <a:latin typeface="+mj-lt"/>
                <a:ea typeface="Cambria Math" pitchFamily="18" charset="0"/>
                <a:cs typeface="Arial" pitchFamily="34" charset="0"/>
              </a:rPr>
              <a:t>50 ns bunch spacing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536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Drive Signal </a:t>
            </a:r>
            <a:r>
              <a:rPr lang="en-US" sz="3600" dirty="0"/>
              <a:t>G</a:t>
            </a:r>
            <a:r>
              <a:rPr lang="en-US" sz="3600" dirty="0" smtClean="0"/>
              <a:t>eneration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9" descr="G:\Departments\AB\Groups\RF\Photos\LHCPhoto\SR4_November09\DSC0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268762"/>
            <a:ext cx="3793097" cy="25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G:\Departments\AB\Groups\RF\Photos\LHCPhoto\SR4_November09\DSC0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2"/>
            <a:ext cx="3793097" cy="25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9846" y="4149080"/>
            <a:ext cx="46602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Under ground cavern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200 W driver amplifiers (25 MHz BW)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tetrode</a:t>
            </a:r>
            <a:r>
              <a:rPr lang="en-US" dirty="0" smtClean="0"/>
              <a:t> amplifier control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EMC</a:t>
            </a:r>
          </a:p>
          <a:p>
            <a:pPr marL="714375" lvl="1" indent="-257175">
              <a:buFont typeface="Arial"/>
              <a:buChar char="•"/>
            </a:pPr>
            <a:r>
              <a:rPr lang="en-US" dirty="0" smtClean="0"/>
              <a:t>carefully designed to minimize</a:t>
            </a:r>
          </a:p>
          <a:p>
            <a:pPr marL="449263" indent="265113">
              <a:buFont typeface="Arial"/>
              <a:buChar char="•"/>
            </a:pPr>
            <a:r>
              <a:rPr lang="en-US" dirty="0" err="1" smtClean="0"/>
              <a:t>perturbances</a:t>
            </a:r>
            <a:r>
              <a:rPr lang="en-US" dirty="0" smtClean="0"/>
              <a:t> by noise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major EMC issue during commissioning: </a:t>
            </a:r>
          </a:p>
          <a:p>
            <a:pPr lvl="1" indent="257175"/>
            <a:r>
              <a:rPr lang="en-US" dirty="0" smtClean="0"/>
              <a:t>8 kHz switching frequency of 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0096" y="4335557"/>
            <a:ext cx="3693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Electronics in surface building SR4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for easy access during commissioning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A/D conversion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signal processing and D/A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computer controls</a:t>
            </a:r>
          </a:p>
        </p:txBody>
      </p:sp>
    </p:spTree>
    <p:extLst>
      <p:ext uri="{BB962C8B-B14F-4D97-AF65-F5344CB8AC3E}">
        <p14:creationId xmlns:p14="http://schemas.microsoft.com/office/powerpoint/2010/main" val="4777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82809"/>
              </p:ext>
            </p:extLst>
          </p:nvPr>
        </p:nvGraphicFramePr>
        <p:xfrm>
          <a:off x="-1332656" y="764704"/>
          <a:ext cx="10247313" cy="852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Visio" r:id="rId3" imgW="10592315" imgH="8803988" progId="">
                  <p:embed/>
                </p:oleObj>
              </mc:Choice>
              <mc:Fallback>
                <p:oleObj name="Visio" r:id="rId3" imgW="10592315" imgH="88039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32656" y="764704"/>
                        <a:ext cx="10247313" cy="852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4080669" y="819944"/>
            <a:ext cx="2471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en-US" sz="1400" dirty="0" smtClean="0"/>
              <a:t>Beam </a:t>
            </a:r>
            <a:r>
              <a:rPr lang="en-US" sz="1400" dirty="0"/>
              <a:t>position VME module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444208" y="836712"/>
            <a:ext cx="27955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1400" dirty="0" smtClean="0"/>
              <a:t>Signal </a:t>
            </a:r>
            <a:r>
              <a:rPr lang="en-US" sz="1400" dirty="0"/>
              <a:t>processing VME </a:t>
            </a:r>
            <a:r>
              <a:rPr lang="en-US" sz="1400" dirty="0" smtClean="0"/>
              <a:t>module</a:t>
            </a:r>
            <a:endParaRPr lang="en-US" sz="1400" dirty="0"/>
          </a:p>
        </p:txBody>
      </p:sp>
      <p:sp>
        <p:nvSpPr>
          <p:cNvPr id="3080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848872" cy="40957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Overview of ADT Signal </a:t>
            </a:r>
            <a:r>
              <a:rPr lang="en-US" sz="3600" dirty="0"/>
              <a:t>P</a:t>
            </a:r>
            <a:r>
              <a:rPr lang="en-US" sz="3600" dirty="0" smtClean="0"/>
              <a:t>rocessing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 flipV="1">
            <a:off x="4122193" y="4460280"/>
            <a:ext cx="396043" cy="432048"/>
          </a:xfrm>
          <a:prstGeom prst="line">
            <a:avLst/>
          </a:prstGeom>
          <a:noFill/>
          <a:ln w="25400" cap="sq">
            <a:solidFill>
              <a:srgbClr val="800000"/>
            </a:solidFill>
            <a:round/>
            <a:headEnd type="none" w="sm" len="sm"/>
            <a:tailEnd type="arrow" w="lg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066409" y="4892328"/>
            <a:ext cx="3096344" cy="923330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0033"/>
                </a:solidFill>
              </a:rPr>
              <a:t>Intensity </a:t>
            </a:r>
            <a:r>
              <a:rPr lang="en-US" dirty="0" err="1" smtClean="0">
                <a:solidFill>
                  <a:srgbClr val="660033"/>
                </a:solidFill>
              </a:rPr>
              <a:t>nomalized</a:t>
            </a:r>
            <a:r>
              <a:rPr lang="en-US" dirty="0" smtClean="0">
                <a:solidFill>
                  <a:srgbClr val="660033"/>
                </a:solidFill>
              </a:rPr>
              <a:t> bunch position digitized </a:t>
            </a:r>
            <a:r>
              <a:rPr lang="en-US" dirty="0">
                <a:solidFill>
                  <a:srgbClr val="660033"/>
                </a:solidFill>
              </a:rPr>
              <a:t>and </a:t>
            </a:r>
            <a:r>
              <a:rPr lang="en-US" dirty="0" smtClean="0">
                <a:solidFill>
                  <a:srgbClr val="660033"/>
                </a:solidFill>
              </a:rPr>
              <a:t>synchronized </a:t>
            </a:r>
            <a:r>
              <a:rPr lang="en-US" dirty="0">
                <a:solidFill>
                  <a:srgbClr val="660033"/>
                </a:solidFill>
              </a:rPr>
              <a:t>(two pick-ups)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06976" y="4892328"/>
            <a:ext cx="2071401" cy="369332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33"/>
                </a:solidFill>
              </a:rPr>
              <a:t>Analogue RF signals</a:t>
            </a:r>
            <a:endParaRPr lang="en-US" dirty="0">
              <a:solidFill>
                <a:srgbClr val="660033"/>
              </a:solidFill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6570464" y="4100240"/>
            <a:ext cx="100237" cy="864096"/>
          </a:xfrm>
          <a:prstGeom prst="line">
            <a:avLst/>
          </a:prstGeom>
          <a:noFill/>
          <a:ln w="25400" cap="sq">
            <a:solidFill>
              <a:srgbClr val="800000"/>
            </a:solidFill>
            <a:round/>
            <a:headEnd type="none" w="sm" len="sm"/>
            <a:tailEnd type="arrow" w="lg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32752" y="617168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103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Beam Position Module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575040" cy="42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Measurem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29000"/>
            <a:ext cx="2273808" cy="1706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537321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Low noise amplifier for for good S/N ratio before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Adaptation of signal levels to beam intensity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Challenge for multi-bunch operation: keeping reflections under control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8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ADC / Signal Processing / DAC</a:t>
            </a:r>
            <a:endParaRPr lang="en-GB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3319272" cy="24894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5"/>
            <a:ext cx="3262662" cy="2488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631" y="1286163"/>
            <a:ext cx="38651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Beam Position VME board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bunch spacing: 25 ns, 40 MS/s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bunch by bunch </a:t>
            </a:r>
            <a:r>
              <a:rPr lang="en-US" dirty="0" err="1" smtClean="0"/>
              <a:t>normalised</a:t>
            </a:r>
            <a:r>
              <a:rPr lang="en-US" dirty="0" smtClean="0"/>
              <a:t> 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 bit ADCs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 </a:t>
            </a:r>
            <a:r>
              <a:rPr lang="en-US" dirty="0" err="1" smtClean="0"/>
              <a:t>rms</a:t>
            </a:r>
            <a:r>
              <a:rPr lang="en-US" dirty="0" smtClean="0"/>
              <a:t>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Gbit</a:t>
            </a:r>
            <a:r>
              <a:rPr lang="en-US" dirty="0" smtClean="0"/>
              <a:t> serial link to transmit data for</a:t>
            </a:r>
          </a:p>
          <a:p>
            <a:pPr indent="265113"/>
            <a:r>
              <a:rPr lang="en-US" dirty="0"/>
              <a:t>p</a:t>
            </a:r>
            <a:r>
              <a:rPr lang="en-US" dirty="0" smtClean="0"/>
              <a:t>rocessing or 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4591" y="1259632"/>
            <a:ext cx="42655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Processing VME board (Run 1)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333CC"/>
                </a:solidFill>
              </a:rPr>
              <a:t>u</a:t>
            </a:r>
            <a:r>
              <a:rPr lang="en-US" dirty="0" smtClean="0">
                <a:solidFill>
                  <a:srgbClr val="3333CC"/>
                </a:solidFill>
              </a:rPr>
              <a:t>pgraded during run 2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Combines now set of 4 PUs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80 MHz clock frequency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mplitude and phase correction by FIRs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djustment of delay and feedback phase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</a:t>
            </a:r>
            <a:r>
              <a:rPr lang="en-US" dirty="0" smtClean="0"/>
              <a:t>eneration of excitation signals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14 bit DAC</a:t>
            </a:r>
          </a:p>
        </p:txBody>
      </p:sp>
    </p:spTree>
    <p:extLst>
      <p:ext uri="{BB962C8B-B14F-4D97-AF65-F5344CB8AC3E}">
        <p14:creationId xmlns:p14="http://schemas.microsoft.com/office/powerpoint/2010/main" val="29366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LHC Transverse Feedback - Post LS1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07" y="1556792"/>
            <a:ext cx="524510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3" y="3068962"/>
            <a:ext cx="3801041" cy="282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oubling # of pick-ups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omplete re-cabling of PUs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ew digital hardware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ultiple ADCs and DACs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reduction of noise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flexibility for gain control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instability diagnostics (trigger !)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tune diagnostics (GPU)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1916834"/>
            <a:ext cx="352839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Major upgrade in LS1</a:t>
            </a:r>
          </a:p>
          <a:p>
            <a:pPr>
              <a:spcAft>
                <a:spcPts val="3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And LS2 of electronics (2013-2021)</a:t>
            </a:r>
          </a:p>
          <a:p>
            <a:pPr>
              <a:spcAft>
                <a:spcPts val="300"/>
              </a:spcAft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6088153"/>
            <a:ext cx="3312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. </a:t>
            </a:r>
            <a:r>
              <a:rPr lang="en-US" dirty="0" err="1" smtClean="0"/>
              <a:t>Valuch</a:t>
            </a:r>
            <a:r>
              <a:rPr lang="en-US" dirty="0" smtClean="0"/>
              <a:t>, M. </a:t>
            </a:r>
            <a:r>
              <a:rPr lang="en-US" dirty="0" err="1" smtClean="0"/>
              <a:t>Söderen</a:t>
            </a:r>
            <a:r>
              <a:rPr lang="en-US" dirty="0" smtClean="0"/>
              <a:t>, G. </a:t>
            </a:r>
            <a:r>
              <a:rPr lang="en-US" dirty="0" err="1" smtClean="0"/>
              <a:t>Kotzian</a:t>
            </a:r>
            <a:endParaRPr lang="en-US" dirty="0" smtClean="0"/>
          </a:p>
          <a:p>
            <a:r>
              <a:rPr lang="en-US" dirty="0" smtClean="0"/>
              <a:t>CERN SY-RF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TRANSVERSE FEEDBACK KICKER </a:t>
            </a:r>
            <a:br>
              <a:rPr lang="en-GB" dirty="0" smtClean="0"/>
            </a:br>
            <a:r>
              <a:rPr lang="en-GB" dirty="0" smtClean="0"/>
              <a:t>As an Exciter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>
            <a:normAutofit/>
          </a:bodyPr>
          <a:lstStyle/>
          <a:p>
            <a:pPr>
              <a:tabLst>
                <a:tab pos="2863850" algn="l"/>
              </a:tabLst>
            </a:pPr>
            <a:r>
              <a:rPr lang="en-US" sz="3600" dirty="0" smtClean="0"/>
              <a:t>Abort Gap Cleaning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12334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221" descr="3D intensity plot with lab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 bwMode="auto">
          <a:xfrm>
            <a:off x="467544" y="105273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691680" y="2132856"/>
            <a:ext cx="0" cy="9361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8440" y="5805263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Abort gap viewed by abort gap monitor with RF switched off, </a:t>
            </a:r>
          </a:p>
          <a:p>
            <a:r>
              <a:rPr lang="en-US" dirty="0"/>
              <a:t>C</a:t>
            </a:r>
            <a:r>
              <a:rPr lang="en-US" dirty="0" smtClean="0"/>
              <a:t>leaning by ADT (DDS) in V-plane stepping through a range of frequencies</a:t>
            </a:r>
          </a:p>
          <a:p>
            <a:r>
              <a:rPr lang="en-US" dirty="0"/>
              <a:t>A</a:t>
            </a:r>
            <a:r>
              <a:rPr lang="en-US" dirty="0" smtClean="0"/>
              <a:t>lso used for injection gap cleaning prior to every injection (H-plane)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58957" y="2129477"/>
            <a:ext cx="1459679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Time (turns)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4437112"/>
            <a:ext cx="2073830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Time (within turn)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59632" y="4437112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39752" y="1700808"/>
            <a:ext cx="237626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3848" y="1340768"/>
            <a:ext cx="62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3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s</a:t>
            </a:r>
            <a:r>
              <a:rPr lang="en-US" sz="2000" dirty="0" smtClean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60" y="47667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(Abort Gap Monitor (Synchrotron Light)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7122" y="5229200"/>
            <a:ext cx="26468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Meddahi</a:t>
            </a:r>
            <a:r>
              <a:rPr lang="en-US" sz="1400" dirty="0" smtClean="0"/>
              <a:t> et al. IPAC’10</a:t>
            </a:r>
          </a:p>
          <a:p>
            <a:r>
              <a:rPr lang="en-US" sz="1400" dirty="0" smtClean="0"/>
              <a:t>B. Goddard et al. IPAC’11</a:t>
            </a:r>
          </a:p>
          <a:p>
            <a:r>
              <a:rPr lang="en-US" sz="1400" dirty="0" smtClean="0"/>
              <a:t>E. </a:t>
            </a:r>
            <a:r>
              <a:rPr lang="en-US" sz="1400" dirty="0" err="1" smtClean="0"/>
              <a:t>Gianfelice</a:t>
            </a:r>
            <a:r>
              <a:rPr lang="en-US" sz="1400" dirty="0" smtClean="0"/>
              <a:t>-Wendt et al. IPAC’12</a:t>
            </a:r>
          </a:p>
        </p:txBody>
      </p:sp>
    </p:spTree>
    <p:extLst>
      <p:ext uri="{BB962C8B-B14F-4D97-AF65-F5344CB8AC3E}">
        <p14:creationId xmlns:p14="http://schemas.microsoft.com/office/powerpoint/2010/main" val="7384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47664" y="-243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Selective Transverse </a:t>
            </a:r>
            <a:r>
              <a:rPr lang="en-US" sz="3600" dirty="0">
                <a:latin typeface="+mj-lt"/>
              </a:rPr>
              <a:t>B</a:t>
            </a:r>
            <a:r>
              <a:rPr lang="en-US" sz="3600" dirty="0" smtClean="0">
                <a:latin typeface="+mj-lt"/>
              </a:rPr>
              <a:t>low-up</a:t>
            </a:r>
          </a:p>
        </p:txBody>
      </p:sp>
      <p:pic>
        <p:nvPicPr>
          <p:cNvPr id="10" name="Picture 9" descr="Pilots_W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780928"/>
            <a:ext cx="4064000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9118" y="5862831"/>
            <a:ext cx="158138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stops at 18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>
                <a:sym typeface="Wingdings"/>
              </a:rPr>
              <a:t> aperture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3569" y="6021290"/>
            <a:ext cx="374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perture measurement using blow-up</a:t>
            </a:r>
          </a:p>
          <a:p>
            <a:r>
              <a:rPr lang="en-US" dirty="0" smtClean="0"/>
              <a:t>with transverse damper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5" y="2564906"/>
            <a:ext cx="34083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Wire scanner measurements</a:t>
            </a:r>
          </a:p>
          <a:p>
            <a:r>
              <a:rPr lang="en-US" dirty="0" smtClean="0"/>
              <a:t>(normalized transverse </a:t>
            </a:r>
            <a:r>
              <a:rPr lang="en-US" dirty="0" err="1" smtClean="0"/>
              <a:t>emittance</a:t>
            </a:r>
            <a:r>
              <a:rPr lang="en-US" dirty="0" smtClean="0"/>
              <a:t>)</a:t>
            </a:r>
          </a:p>
        </p:txBody>
      </p:sp>
      <p:pic>
        <p:nvPicPr>
          <p:cNvPr id="16" name="Picture 15" descr="Single_Pulse_noi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5" y="908721"/>
            <a:ext cx="4001751" cy="16257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384" y="4797152"/>
            <a:ext cx="78823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377" y="3501008"/>
            <a:ext cx="6712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5568" y="908720"/>
            <a:ext cx="38884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“White noise” generated on FPGA </a:t>
            </a:r>
          </a:p>
          <a:p>
            <a:pPr marL="266700">
              <a:spcAft>
                <a:spcPts val="300"/>
              </a:spcAft>
            </a:pPr>
            <a:r>
              <a:rPr lang="en-US" dirty="0"/>
              <a:t>c</a:t>
            </a:r>
            <a:r>
              <a:rPr lang="en-US" dirty="0" smtClean="0"/>
              <a:t>locked at 40 MS/s</a:t>
            </a:r>
          </a:p>
          <a:p>
            <a:pPr>
              <a:spcAft>
                <a:spcPts val="300"/>
              </a:spcAft>
            </a:pPr>
            <a:endParaRPr lang="en-US" dirty="0" smtClean="0"/>
          </a:p>
          <a:p>
            <a:pPr>
              <a:spcAft>
                <a:spcPts val="300"/>
              </a:spcAft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aperture measurements by blow-up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3333CC"/>
                </a:solidFill>
              </a:rPr>
              <a:t>l</a:t>
            </a:r>
            <a:r>
              <a:rPr lang="en-US" dirty="0" smtClean="0">
                <a:solidFill>
                  <a:srgbClr val="3333CC"/>
                </a:solidFill>
              </a:rPr>
              <a:t>oss maps </a:t>
            </a:r>
            <a:r>
              <a:rPr lang="en-US" dirty="0" smtClean="0"/>
              <a:t>for collimation set-up</a:t>
            </a:r>
          </a:p>
          <a:p>
            <a:pPr>
              <a:spcAft>
                <a:spcPts val="300"/>
              </a:spcAft>
            </a:pPr>
            <a:r>
              <a:rPr lang="en-US" dirty="0"/>
              <a:t>d</a:t>
            </a:r>
            <a:r>
              <a:rPr lang="en-US" dirty="0" smtClean="0"/>
              <a:t>ynamic aperture</a:t>
            </a:r>
          </a:p>
          <a:p>
            <a:pPr>
              <a:spcAft>
                <a:spcPts val="300"/>
              </a:spcAft>
            </a:pPr>
            <a:endParaRPr lang="en-US" dirty="0" smtClean="0"/>
          </a:p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any kind of excitation can be gated </a:t>
            </a:r>
          </a:p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FF0000"/>
                </a:solidFill>
              </a:rPr>
              <a:t>(also DDS produced narrow band)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835697" y="1052736"/>
            <a:ext cx="2232248" cy="0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7704" y="620688"/>
            <a:ext cx="22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gate, 11 </a:t>
            </a:r>
            <a:r>
              <a:rPr lang="en-US" dirty="0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B050"/>
                </a:solidFill>
              </a:rPr>
              <a:t>s (example)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4077072"/>
            <a:ext cx="349188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Blow-up functionality  very important In a future </a:t>
            </a:r>
          </a:p>
          <a:p>
            <a:pPr indent="266700">
              <a:spcAft>
                <a:spcPts val="300"/>
              </a:spcAft>
            </a:pPr>
            <a:r>
              <a:rPr lang="en-US" dirty="0" smtClean="0"/>
              <a:t>very large HC (to balance</a:t>
            </a:r>
          </a:p>
          <a:p>
            <a:pPr indent="266700">
              <a:spcAft>
                <a:spcPts val="300"/>
              </a:spcAft>
            </a:pPr>
            <a:r>
              <a:rPr lang="en-US" dirty="0" err="1" smtClean="0"/>
              <a:t>emittance</a:t>
            </a:r>
            <a:r>
              <a:rPr lang="en-US" dirty="0" smtClean="0"/>
              <a:t> damping by</a:t>
            </a:r>
          </a:p>
          <a:p>
            <a:pPr indent="266700">
              <a:spcAft>
                <a:spcPts val="300"/>
              </a:spcAft>
            </a:pPr>
            <a:r>
              <a:rPr lang="en-US" dirty="0" smtClean="0"/>
              <a:t>synchrotron radiation damping)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584" y="1772816"/>
            <a:ext cx="391100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evolution of beam oscillation amplitude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6038" y="1772816"/>
            <a:ext cx="2382533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Fast losses (BLM signal)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640" y="188640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Cambria Math"/>
              </a:rPr>
              <a:t>Fast Losses with ADT Simulating “UFO” Type Losses for Quench Test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5149" y="6140328"/>
            <a:ext cx="2133600" cy="365125"/>
          </a:xfrm>
        </p:spPr>
        <p:txBody>
          <a:bodyPr/>
          <a:lstStyle/>
          <a:p>
            <a:fld id="{97FC4858-C8C8-4B34-9212-A47D0D1F017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" name="Picture 12" descr="Quench_Test_Gold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5" y="2492896"/>
            <a:ext cx="3472929" cy="2600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rcRect l="27389" t="9541" b="11357"/>
          <a:stretch>
            <a:fillRect/>
          </a:stretch>
        </p:blipFill>
        <p:spPr>
          <a:xfrm>
            <a:off x="4824091" y="2420890"/>
            <a:ext cx="3774440" cy="2595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8306" y="5013176"/>
            <a:ext cx="6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1 </a:t>
            </a:r>
            <a:r>
              <a:rPr lang="en-US" sz="2000" dirty="0" err="1" smtClean="0"/>
              <a:t>ms</a:t>
            </a:r>
            <a:endParaRPr lang="en-US" sz="2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34189" y="5373216"/>
            <a:ext cx="74942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89573" y="544522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Transverse Feedback </a:t>
            </a:r>
            <a:r>
              <a:rPr lang="en-US" dirty="0" smtClean="0"/>
              <a:t>was used as exciter in </a:t>
            </a:r>
            <a:r>
              <a:rPr lang="en-US" dirty="0" smtClean="0">
                <a:solidFill>
                  <a:srgbClr val="3333CC"/>
                </a:solidFill>
              </a:rPr>
              <a:t>three quench tests</a:t>
            </a:r>
          </a:p>
          <a:p>
            <a:r>
              <a:rPr lang="en-US" dirty="0" smtClean="0"/>
              <a:t>carried out in February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5880" y="94510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LHC Transverse Feedback </a:t>
            </a:r>
            <a:br>
              <a:rPr lang="en-GB" dirty="0" smtClean="0"/>
            </a:br>
            <a:r>
              <a:rPr lang="en-GB" dirty="0" smtClean="0"/>
              <a:t>– early days </a:t>
            </a:r>
            <a:br>
              <a:rPr lang="en-GB" dirty="0" smtClean="0"/>
            </a:br>
            <a:r>
              <a:rPr lang="en-GB" dirty="0" smtClean="0"/>
              <a:t> and there is always some </a:t>
            </a:r>
            <a:br>
              <a:rPr lang="en-GB" dirty="0" smtClean="0"/>
            </a:br>
            <a:r>
              <a:rPr lang="en-GB" dirty="0" smtClean="0"/>
              <a:t>“unfished business”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91680" y="3429000"/>
            <a:ext cx="6400800" cy="1752600"/>
          </a:xfrm>
        </p:spPr>
        <p:txBody>
          <a:bodyPr/>
          <a:lstStyle/>
          <a:p>
            <a:r>
              <a:rPr lang="en-GB" dirty="0" smtClean="0"/>
              <a:t>Wolfgang Hofle</a:t>
            </a:r>
          </a:p>
          <a:p>
            <a:r>
              <a:rPr lang="en-GB" dirty="0" smtClean="0"/>
              <a:t>CERN</a:t>
            </a:r>
          </a:p>
          <a:p>
            <a:r>
              <a:rPr lang="en-GB" dirty="0" smtClean="0"/>
              <a:t>Systems Department</a:t>
            </a:r>
          </a:p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</a:t>
            </a:fld>
            <a:endParaRPr lang="en-GB"/>
          </a:p>
        </p:txBody>
      </p:sp>
      <p:sp>
        <p:nvSpPr>
          <p:cNvPr id="10" name="Subtitle 6"/>
          <p:cNvSpPr txBox="1">
            <a:spLocks/>
          </p:cNvSpPr>
          <p:nvPr/>
        </p:nvSpPr>
        <p:spPr>
          <a:xfrm>
            <a:off x="777344" y="5582614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Acknowledgements: </a:t>
            </a:r>
            <a:r>
              <a:rPr lang="en-GB" sz="1800" dirty="0" smtClean="0">
                <a:solidFill>
                  <a:srgbClr val="3333CC"/>
                </a:solidFill>
              </a:rPr>
              <a:t>G. </a:t>
            </a:r>
            <a:r>
              <a:rPr lang="en-GB" sz="1800" dirty="0" err="1" smtClean="0">
                <a:solidFill>
                  <a:srgbClr val="3333CC"/>
                </a:solidFill>
              </a:rPr>
              <a:t>Kotzian</a:t>
            </a:r>
            <a:r>
              <a:rPr lang="en-GB" sz="1800" dirty="0" smtClean="0">
                <a:solidFill>
                  <a:srgbClr val="3333CC"/>
                </a:solidFill>
              </a:rPr>
              <a:t>, D. </a:t>
            </a:r>
            <a:r>
              <a:rPr lang="en-GB" sz="1800" dirty="0" err="1" smtClean="0">
                <a:solidFill>
                  <a:srgbClr val="3333CC"/>
                </a:solidFill>
              </a:rPr>
              <a:t>Valuch</a:t>
            </a:r>
            <a:r>
              <a:rPr lang="en-GB" sz="1800" dirty="0" smtClean="0">
                <a:solidFill>
                  <a:srgbClr val="3333CC"/>
                </a:solidFill>
              </a:rPr>
              <a:t>, M. </a:t>
            </a:r>
            <a:r>
              <a:rPr lang="en-GB" sz="1800" dirty="0" err="1" smtClean="0">
                <a:solidFill>
                  <a:srgbClr val="3333CC"/>
                </a:solidFill>
              </a:rPr>
              <a:t>Söderen</a:t>
            </a:r>
            <a:r>
              <a:rPr lang="en-GB" sz="1800" dirty="0" smtClean="0">
                <a:solidFill>
                  <a:srgbClr val="3333CC"/>
                </a:solidFill>
              </a:rPr>
              <a:t>, K. Li (CERN)</a:t>
            </a:r>
          </a:p>
          <a:p>
            <a:r>
              <a:rPr lang="en-GB" sz="1800" dirty="0" smtClean="0">
                <a:solidFill>
                  <a:srgbClr val="3333CC"/>
                </a:solidFill>
              </a:rPr>
              <a:t>collaborating colleagues from the US and JINR, Russia</a:t>
            </a:r>
          </a:p>
        </p:txBody>
      </p:sp>
    </p:spTree>
    <p:extLst>
      <p:ext uri="{BB962C8B-B14F-4D97-AF65-F5344CB8AC3E}">
        <p14:creationId xmlns:p14="http://schemas.microsoft.com/office/powerpoint/2010/main" val="1456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Operational Experience with TRANSVERSE </a:t>
            </a:r>
            <a:r>
              <a:rPr lang="en-GB" dirty="0" err="1" smtClean="0"/>
              <a:t>dampER</a:t>
            </a:r>
            <a:r>
              <a:rPr lang="en-GB" dirty="0" smtClean="0"/>
              <a:t> in LHC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jOsc-0-2012-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023763" cy="30178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572000" y="5661248"/>
            <a:ext cx="218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>
                <a:solidFill>
                  <a:srgbClr val="008000"/>
                </a:solidFill>
              </a:rPr>
              <a:t>Macpherson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CERN BE-OP &amp; BE-RF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289032" cy="9353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Automated Fill Analysis: Damping </a:t>
            </a:r>
            <a:r>
              <a:rPr lang="en-US" sz="3600" dirty="0"/>
              <a:t>T</a:t>
            </a:r>
            <a:r>
              <a:rPr lang="en-US" sz="3600" dirty="0" smtClean="0"/>
              <a:t>ime 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1412776"/>
            <a:ext cx="4392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Injection oscillations damping of </a:t>
            </a:r>
            <a:r>
              <a:rPr lang="en-US" dirty="0" smtClean="0">
                <a:solidFill>
                  <a:srgbClr val="3333CC"/>
                </a:solidFill>
              </a:rPr>
              <a:t>first bunch in a train systematically logged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Fill analysis tool </a:t>
            </a:r>
            <a:r>
              <a:rPr lang="en-US" dirty="0" smtClean="0"/>
              <a:t>computes </a:t>
            </a:r>
          </a:p>
          <a:p>
            <a:pPr indent="265113"/>
            <a:r>
              <a:rPr lang="en-US" dirty="0" smtClean="0"/>
              <a:t>damping time and tune </a:t>
            </a:r>
          </a:p>
          <a:p>
            <a:pPr indent="265113"/>
            <a:r>
              <a:rPr lang="en-US" dirty="0" smtClean="0">
                <a:solidFill>
                  <a:srgbClr val="3333CC"/>
                </a:solidFill>
              </a:rPr>
              <a:t>for every injected batch and fill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 smtClean="0">
                <a:solidFill>
                  <a:srgbClr val="3333CC"/>
                </a:solidFill>
              </a:rPr>
              <a:t>quality check </a:t>
            </a:r>
            <a:r>
              <a:rPr lang="en-US" dirty="0" smtClean="0"/>
              <a:t>challenging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Variations over time in part due to chromaticity settings (V-plane !)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Difference H/V:</a:t>
            </a:r>
            <a:r>
              <a:rPr lang="en-US" dirty="0" smtClean="0"/>
              <a:t> large V inj. error </a:t>
            </a:r>
            <a:r>
              <a:rPr lang="en-US" dirty="0" smtClean="0">
                <a:sym typeface="Wingdings"/>
              </a:rPr>
              <a:t></a:t>
            </a:r>
          </a:p>
          <a:p>
            <a:pPr indent="266700"/>
            <a:r>
              <a:rPr lang="en-US" dirty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irst bunch on edge of kicker pulse</a:t>
            </a:r>
          </a:p>
          <a:p>
            <a:endParaRPr lang="en-US" dirty="0"/>
          </a:p>
        </p:txBody>
      </p:sp>
      <p:pic>
        <p:nvPicPr>
          <p:cNvPr id="10" name="Picture 9" descr="InjOsc-1-2012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23763" cy="30178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696" y="1052736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2012 Proton Physics Run</a:t>
            </a:r>
          </a:p>
          <a:p>
            <a:r>
              <a:rPr lang="en-US" sz="1600" dirty="0" smtClean="0">
                <a:solidFill>
                  <a:srgbClr val="3333CC"/>
                </a:solidFill>
              </a:rPr>
              <a:t>Horizontal</a:t>
            </a:r>
            <a:endParaRPr lang="en-US" sz="1600" dirty="0">
              <a:solidFill>
                <a:srgbClr val="33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3861048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2012 Proton Physics Run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Vertical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jOsc-4-2012-Beam1-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389559" cy="32921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218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>
                <a:solidFill>
                  <a:srgbClr val="008000"/>
                </a:solidFill>
              </a:rPr>
              <a:t>Macpherson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CERN BE-OP &amp; BE-RF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89032" cy="9353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Automated Fill Analysis: Damping </a:t>
            </a:r>
            <a:r>
              <a:rPr lang="en-US" sz="3600" dirty="0"/>
              <a:t>T</a:t>
            </a:r>
            <a:r>
              <a:rPr lang="en-US" sz="3600" dirty="0" smtClean="0"/>
              <a:t>ime </a:t>
            </a:r>
            <a:endParaRPr lang="en-GB" sz="3600" dirty="0"/>
          </a:p>
        </p:txBody>
      </p:sp>
      <p:pic>
        <p:nvPicPr>
          <p:cNvPr id="6" name="Picture 5" descr="InjOsc-4-2012-Beam2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389559" cy="3292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4797152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Beam 1</a:t>
            </a:r>
          </a:p>
          <a:p>
            <a:r>
              <a:rPr lang="en-US" dirty="0" smtClean="0"/>
              <a:t>H: 16 turns</a:t>
            </a:r>
          </a:p>
          <a:p>
            <a:r>
              <a:rPr lang="en-US" dirty="0" smtClean="0"/>
              <a:t>V: 27 turns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17008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2</a:t>
            </a:r>
          </a:p>
          <a:p>
            <a:r>
              <a:rPr lang="en-US" dirty="0" smtClean="0"/>
              <a:t>H:  13 turns</a:t>
            </a:r>
          </a:p>
          <a:p>
            <a:r>
              <a:rPr lang="en-US" dirty="0" smtClean="0"/>
              <a:t>V:  26 turns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31409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44371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39330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1800" y="27089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175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PME043f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3708992" cy="2405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37"/>
            <a:ext cx="8352928" cy="692696"/>
          </a:xfrm>
        </p:spPr>
        <p:txBody>
          <a:bodyPr>
            <a:normAutofit/>
          </a:bodyPr>
          <a:lstStyle/>
          <a:p>
            <a:r>
              <a:rPr lang="en-US" sz="3600" dirty="0"/>
              <a:t>P</a:t>
            </a:r>
            <a:r>
              <a:rPr lang="en-GB" sz="3600" dirty="0" err="1" smtClean="0"/>
              <a:t>erformance</a:t>
            </a:r>
            <a:r>
              <a:rPr lang="en-GB" sz="3600" dirty="0" smtClean="0"/>
              <a:t> with Bunch Trains in LHC 2012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5996312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23</a:t>
            </a:fld>
            <a:endParaRPr lang="en-GB"/>
          </a:p>
        </p:txBody>
      </p:sp>
      <p:pic>
        <p:nvPicPr>
          <p:cNvPr id="9" name="Picture 8" descr="Inj50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2"/>
            <a:ext cx="3785165" cy="2846989"/>
          </a:xfrm>
          <a:prstGeom prst="rect">
            <a:avLst/>
          </a:prstGeom>
        </p:spPr>
      </p:pic>
      <p:pic>
        <p:nvPicPr>
          <p:cNvPr id="10" name="Picture 9" descr="Inj25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29002"/>
            <a:ext cx="3785165" cy="2846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348880"/>
            <a:ext cx="2072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50 ns bunch spacing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standard + hold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144 bunches (4x36)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39" y="2348880"/>
            <a:ext cx="2172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25 ns bunch spacing</a:t>
            </a:r>
          </a:p>
          <a:p>
            <a:r>
              <a:rPr lang="en-US" dirty="0">
                <a:solidFill>
                  <a:srgbClr val="3333CC"/>
                </a:solidFill>
              </a:rPr>
              <a:t>e</a:t>
            </a:r>
            <a:r>
              <a:rPr lang="en-US" dirty="0" smtClean="0">
                <a:solidFill>
                  <a:srgbClr val="3333CC"/>
                </a:solidFill>
              </a:rPr>
              <a:t>nhanced bandwidth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144 bunches (2x72)  </a:t>
            </a:r>
            <a:endParaRPr lang="en-US" dirty="0">
              <a:solidFill>
                <a:srgbClr val="3333CC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64087" y="2924944"/>
            <a:ext cx="1224137" cy="1224136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43808" y="2780928"/>
            <a:ext cx="1152128" cy="1296144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51920" y="4077072"/>
            <a:ext cx="11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Injection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oscillation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damping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Impulse Response </a:t>
            </a:r>
            <a:r>
              <a:rPr lang="en-US" sz="3600" dirty="0" smtClean="0"/>
              <a:t>–</a:t>
            </a:r>
            <a:r>
              <a:rPr lang="en-GB" sz="3600" dirty="0" smtClean="0"/>
              <a:t> Linearization of Phase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6056" y="5085186"/>
            <a:ext cx="361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 phase makes system</a:t>
            </a:r>
          </a:p>
          <a:p>
            <a:r>
              <a:rPr lang="en-US" dirty="0"/>
              <a:t>u</a:t>
            </a:r>
            <a:r>
              <a:rPr lang="en-US" dirty="0" smtClean="0"/>
              <a:t>sable as feedback up to 20 MHz</a:t>
            </a:r>
            <a:endParaRPr lang="en-US" dirty="0"/>
          </a:p>
        </p:txBody>
      </p:sp>
      <p:pic>
        <p:nvPicPr>
          <p:cNvPr id="3" name="Picture 2" descr="WEPME043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5589242"/>
            <a:ext cx="3895539" cy="62182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Picture 5" descr="WEPME043f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5563488" cy="3608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8185" y="6021288"/>
            <a:ext cx="2590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Hofle et al., WEPME43</a:t>
            </a:r>
          </a:p>
          <a:p>
            <a:r>
              <a:rPr lang="en-US" dirty="0" smtClean="0"/>
              <a:t>IPAC’13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99792" y="3789040"/>
            <a:ext cx="648072" cy="115212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16200000" flipH="1">
            <a:off x="2345468" y="3423285"/>
            <a:ext cx="564632" cy="3744416"/>
          </a:xfrm>
          <a:prstGeom prst="leftBrace">
            <a:avLst>
              <a:gd name="adj1" fmla="val 8333"/>
              <a:gd name="adj2" fmla="val 5126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 flipH="1">
            <a:off x="2777516" y="3999349"/>
            <a:ext cx="348608" cy="3096344"/>
          </a:xfrm>
          <a:prstGeom prst="leftBrace">
            <a:avLst>
              <a:gd name="adj1" fmla="val 8333"/>
              <a:gd name="adj2" fmla="val 51263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V="1">
            <a:off x="2990928" y="3356992"/>
            <a:ext cx="2229145" cy="2016224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7544" y="6184828"/>
            <a:ext cx="226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tap FIR</a:t>
            </a:r>
          </a:p>
          <a:p>
            <a:r>
              <a:rPr lang="en-US" dirty="0"/>
              <a:t>f</a:t>
            </a:r>
            <a:r>
              <a:rPr lang="en-US" dirty="0" smtClean="0"/>
              <a:t>or phase equalization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4509120"/>
            <a:ext cx="20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G. </a:t>
            </a:r>
            <a:r>
              <a:rPr lang="en-US" dirty="0" err="1" smtClean="0"/>
              <a:t>Kotzian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PME043f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268760"/>
            <a:ext cx="4103117" cy="1081790"/>
          </a:xfrm>
          <a:prstGeom prst="rect">
            <a:avLst/>
          </a:prstGeom>
        </p:spPr>
      </p:pic>
      <p:pic>
        <p:nvPicPr>
          <p:cNvPr id="11" name="Picture 10" descr="FD_id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573016"/>
            <a:ext cx="3205781" cy="2400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-22884"/>
            <a:ext cx="8229600" cy="85959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Shaping Time </a:t>
            </a:r>
            <a:r>
              <a:rPr lang="en-US" sz="3600" dirty="0"/>
              <a:t>D</a:t>
            </a:r>
            <a:r>
              <a:rPr lang="en-US" sz="3600" dirty="0" smtClean="0"/>
              <a:t>omain </a:t>
            </a:r>
            <a:r>
              <a:rPr lang="en-US" sz="3600" dirty="0"/>
              <a:t>R</a:t>
            </a:r>
            <a:r>
              <a:rPr lang="en-US" sz="3600" dirty="0" smtClean="0"/>
              <a:t>esponse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763346" y="908722"/>
            <a:ext cx="2380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Condition for </a:t>
            </a:r>
            <a:r>
              <a:rPr lang="en-US" i="1" dirty="0" smtClean="0"/>
              <a:t>h</a:t>
            </a:r>
            <a:r>
              <a:rPr lang="en-US" dirty="0" smtClean="0"/>
              <a:t>(</a:t>
            </a:r>
            <a:r>
              <a:rPr lang="en-US" i="1" dirty="0" err="1" smtClean="0"/>
              <a:t>nT</a:t>
            </a:r>
            <a:r>
              <a:rPr lang="en-US" baseline="-25000" dirty="0" err="1" smtClean="0"/>
              <a:t>b</a:t>
            </a:r>
            <a:r>
              <a:rPr lang="en-US" dirty="0" smtClean="0"/>
              <a:t>) = 0 </a:t>
            </a:r>
          </a:p>
          <a:p>
            <a:r>
              <a:rPr lang="en-US" dirty="0" smtClean="0">
                <a:sym typeface="Wingdings"/>
              </a:rPr>
              <a:t> symmetry of roll off</a:t>
            </a:r>
            <a:endParaRPr lang="en-US" dirty="0"/>
          </a:p>
        </p:txBody>
      </p:sp>
      <p:pic>
        <p:nvPicPr>
          <p:cNvPr id="3" name="Picture 2" descr="WEPME043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2420890"/>
            <a:ext cx="3895539" cy="621823"/>
          </a:xfrm>
          <a:prstGeom prst="rect">
            <a:avLst/>
          </a:prstGeom>
        </p:spPr>
      </p:pic>
      <p:pic>
        <p:nvPicPr>
          <p:cNvPr id="9" name="Picture 8" descr="WEPME043f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3284986"/>
            <a:ext cx="4636240" cy="30073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7020272" y="1556794"/>
            <a:ext cx="285329" cy="289773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87824" y="4725144"/>
            <a:ext cx="1152128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1560" y="1340768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otivated by appearance of single bunch instabilities</a:t>
            </a:r>
          </a:p>
          <a:p>
            <a:endParaRPr lang="en-US" dirty="0"/>
          </a:p>
          <a:p>
            <a:pPr indent="266700"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sed operationally for squeeze</a:t>
            </a:r>
          </a:p>
          <a:p>
            <a:pPr indent="266700"/>
            <a:r>
              <a:rPr lang="en-US" dirty="0" smtClean="0"/>
              <a:t>and 25 ns spacing tests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Operation Through Cycle (run 1 </a:t>
            </a:r>
            <a:r>
              <a:rPr lang="en-GB" sz="3600" dirty="0" smtClean="0">
                <a:sym typeface="Wingdings" panose="05000000000000000000" pitchFamily="2" charset="2"/>
              </a:rPr>
              <a:t>)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26</a:t>
            </a:fld>
            <a:endParaRPr lang="en-GB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56792"/>
            <a:ext cx="86360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TRANSVERSE FEEDBACK </a:t>
            </a:r>
            <a:br>
              <a:rPr lang="en-GB" dirty="0" smtClean="0"/>
            </a:br>
            <a:r>
              <a:rPr lang="en-GB" dirty="0" smtClean="0"/>
              <a:t>and tune Diagnostics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908720"/>
          </a:xfrm>
        </p:spPr>
        <p:txBody>
          <a:bodyPr>
            <a:noAutofit/>
          </a:bodyPr>
          <a:lstStyle/>
          <a:p>
            <a:r>
              <a:rPr lang="en-GB" sz="3600" dirty="0" smtClean="0"/>
              <a:t>Impact on Tune Measurement System (LHC)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81" y="1417856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16216" y="6309322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28</a:t>
            </a:fld>
            <a:endParaRPr lang="en-GB" dirty="0"/>
          </a:p>
        </p:txBody>
      </p:sp>
      <p:pic>
        <p:nvPicPr>
          <p:cNvPr id="6" name="Picture 5" descr="tu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8201025" cy="354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2564904"/>
            <a:ext cx="283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damper, max gain used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95936" y="2924944"/>
            <a:ext cx="895672" cy="7040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1560" y="4869160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less broadening with lower gain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eduction of tune peak, i.e.</a:t>
            </a:r>
          </a:p>
          <a:p>
            <a:pPr indent="266700"/>
            <a:r>
              <a:rPr lang="en-US" dirty="0" smtClean="0"/>
              <a:t>residual oscillations by more than 20 dB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68" y="5877272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solution deployed in 2012: ADT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gain modulation within turn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gated BBQ</a:t>
            </a:r>
          </a:p>
          <a:p>
            <a:r>
              <a:rPr lang="en-US" dirty="0" smtClean="0">
                <a:sym typeface="Wingdings"/>
              </a:rPr>
              <a:t>6 bunches are used for the Tune Measurement, these have low ADT gain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92280" y="4725144"/>
            <a:ext cx="146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Steinhagen</a:t>
            </a:r>
            <a:endParaRPr lang="en-US" dirty="0" smtClean="0"/>
          </a:p>
          <a:p>
            <a:r>
              <a:rPr lang="en-US" dirty="0" smtClean="0"/>
              <a:t>PAC’11, N.Y.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28184" y="1844824"/>
            <a:ext cx="0" cy="64807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00192" y="1916832"/>
            <a:ext cx="148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eedback gain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3528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12557"/>
            <a:ext cx="8229600" cy="849269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ea typeface="Cambria Math" pitchFamily="18" charset="0"/>
                <a:cs typeface="Arial" pitchFamily="34" charset="0"/>
              </a:rPr>
              <a:t>Closed </a:t>
            </a:r>
            <a:r>
              <a:rPr lang="en-US" sz="3600" dirty="0" smtClean="0">
                <a:ea typeface="Cambria Math" pitchFamily="18" charset="0"/>
                <a:cs typeface="Arial" pitchFamily="34" charset="0"/>
              </a:rPr>
              <a:t>Loop </a:t>
            </a:r>
            <a:r>
              <a:rPr lang="en-US" sz="3600" dirty="0">
                <a:ea typeface="Cambria Math" pitchFamily="18" charset="0"/>
                <a:cs typeface="Arial" pitchFamily="34" charset="0"/>
              </a:rPr>
              <a:t>T</a:t>
            </a:r>
            <a:r>
              <a:rPr lang="en-US" sz="3600" dirty="0" smtClean="0">
                <a:ea typeface="Cambria Math" pitchFamily="18" charset="0"/>
                <a:cs typeface="Arial" pitchFamily="34" charset="0"/>
              </a:rPr>
              <a:t>ransfer </a:t>
            </a:r>
            <a:r>
              <a:rPr lang="en-US" sz="3600" dirty="0">
                <a:ea typeface="Cambria Math" pitchFamily="18" charset="0"/>
                <a:cs typeface="Arial" pitchFamily="34" charset="0"/>
              </a:rPr>
              <a:t>F</a:t>
            </a:r>
            <a:r>
              <a:rPr lang="en-US" sz="3600" dirty="0" smtClean="0">
                <a:ea typeface="Cambria Math" pitchFamily="18" charset="0"/>
                <a:cs typeface="Arial" pitchFamily="34" charset="0"/>
              </a:rPr>
              <a:t>unction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29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755576" y="1340768"/>
            <a:ext cx="7569547" cy="4583113"/>
            <a:chOff x="609600" y="1209675"/>
            <a:chExt cx="7569547" cy="4583113"/>
          </a:xfrm>
        </p:grpSpPr>
        <p:sp>
          <p:nvSpPr>
            <p:cNvPr id="7" name="Rectangle 6"/>
            <p:cNvSpPr/>
            <p:nvPr/>
          </p:nvSpPr>
          <p:spPr>
            <a:xfrm>
              <a:off x="3333750" y="1581151"/>
              <a:ext cx="2362200" cy="8286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1652588" y="1462088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system input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5753100" y="1476375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system output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05263" y="2928937"/>
              <a:ext cx="1114425" cy="685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4114800" y="1785938"/>
              <a:ext cx="790575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G(s)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graphicFrame>
          <p:nvGraphicFramePr>
            <p:cNvPr id="1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0133876"/>
                </p:ext>
              </p:extLst>
            </p:nvPr>
          </p:nvGraphicFramePr>
          <p:xfrm>
            <a:off x="5848350" y="1209675"/>
            <a:ext cx="468313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2" name="Equation" r:id="rId3" imgW="317160" imgH="203040" progId="Equation.3">
                    <p:embed/>
                  </p:oleObj>
                </mc:Choice>
                <mc:Fallback>
                  <p:oleObj name="Equation" r:id="rId3" imgW="317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8350" y="1209675"/>
                          <a:ext cx="468313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7945083"/>
                </p:ext>
              </p:extLst>
            </p:nvPr>
          </p:nvGraphicFramePr>
          <p:xfrm>
            <a:off x="1244600" y="1214438"/>
            <a:ext cx="523875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" name="Equation" r:id="rId5" imgW="355320" imgH="203040" progId="Equation.3">
                    <p:embed/>
                  </p:oleObj>
                </mc:Choice>
                <mc:Fallback>
                  <p:oleObj name="Equation" r:id="rId5" imgW="355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4600" y="1214438"/>
                          <a:ext cx="523875" cy="300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>
              <a:off x="5695950" y="1952625"/>
              <a:ext cx="23241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8" idx="6"/>
              <a:endCxn id="7" idx="1"/>
            </p:cNvCxnSpPr>
            <p:nvPr/>
          </p:nvCxnSpPr>
          <p:spPr>
            <a:xfrm>
              <a:off x="2324100" y="1990725"/>
              <a:ext cx="1009650" cy="47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6218237" y="2606676"/>
              <a:ext cx="1314454" cy="63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1"/>
            </p:cNvCxnSpPr>
            <p:nvPr/>
          </p:nvCxnSpPr>
          <p:spPr>
            <a:xfrm rot="10800000" flipV="1">
              <a:off x="2181225" y="3271836"/>
              <a:ext cx="1824038" cy="47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095500" y="1876425"/>
              <a:ext cx="228600" cy="2286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85850" y="1985963"/>
              <a:ext cx="100965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028066" y="3601524"/>
              <a:ext cx="9797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feedback</a:t>
              </a:r>
            </a:p>
          </p:txBody>
        </p:sp>
        <p:cxnSp>
          <p:nvCxnSpPr>
            <p:cNvPr id="21" name="Straight Arrow Connector 20"/>
            <p:cNvCxnSpPr>
              <a:endCxn id="10" idx="3"/>
            </p:cNvCxnSpPr>
            <p:nvPr/>
          </p:nvCxnSpPr>
          <p:spPr>
            <a:xfrm rot="10800000">
              <a:off x="5119689" y="3271838"/>
              <a:ext cx="1747837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4229100" y="3062288"/>
              <a:ext cx="790575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F(s)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graphicFrame>
          <p:nvGraphicFramePr>
            <p:cNvPr id="2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256914"/>
                </p:ext>
              </p:extLst>
            </p:nvPr>
          </p:nvGraphicFramePr>
          <p:xfrm>
            <a:off x="4222750" y="4197350"/>
            <a:ext cx="1984375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" name="Equation" r:id="rId7" imgW="1346040" imgH="203040" progId="Equation.3">
                    <p:embed/>
                  </p:oleObj>
                </mc:Choice>
                <mc:Fallback>
                  <p:oleObj name="Equation" r:id="rId7" imgW="13460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750" y="4197350"/>
                          <a:ext cx="1984375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726148"/>
                </p:ext>
              </p:extLst>
            </p:nvPr>
          </p:nvGraphicFramePr>
          <p:xfrm>
            <a:off x="4208463" y="4799013"/>
            <a:ext cx="3557587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5" name="Equation" r:id="rId9" imgW="2412720" imgH="203040" progId="Equation.3">
                    <p:embed/>
                  </p:oleObj>
                </mc:Choice>
                <mc:Fallback>
                  <p:oleObj name="Equation" r:id="rId9" imgW="2412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8463" y="4799013"/>
                          <a:ext cx="3557587" cy="300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752474" y="4752975"/>
              <a:ext cx="29622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output of closed loop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2474" y="5305425"/>
              <a:ext cx="32861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closed loop transfer function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2950" y="4181475"/>
              <a:ext cx="22764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open loop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1620044" y="2675732"/>
              <a:ext cx="1162052" cy="15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290701"/>
                </p:ext>
              </p:extLst>
            </p:nvPr>
          </p:nvGraphicFramePr>
          <p:xfrm>
            <a:off x="4175125" y="5175250"/>
            <a:ext cx="2903538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6" name="Equation" r:id="rId11" imgW="1968480" imgH="419040" progId="Equation.3">
                    <p:embed/>
                  </p:oleObj>
                </mc:Choice>
                <mc:Fallback>
                  <p:oleObj name="Equation" r:id="rId11" imgW="19684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5125" y="5175250"/>
                          <a:ext cx="2903538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rot="10800000">
              <a:off x="6862766" y="3271840"/>
              <a:ext cx="928685" cy="476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1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3669656"/>
                </p:ext>
              </p:extLst>
            </p:nvPr>
          </p:nvGraphicFramePr>
          <p:xfrm>
            <a:off x="7239000" y="2895600"/>
            <a:ext cx="506412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7" name="Equation" r:id="rId13" imgW="342900" imgH="203200" progId="Equation.3">
                    <p:embed/>
                  </p:oleObj>
                </mc:Choice>
                <mc:Fallback>
                  <p:oleObj name="Equation" r:id="rId13" imgW="342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9000" y="2895600"/>
                          <a:ext cx="506412" cy="301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2" name="Straight Arrow Connector 31"/>
            <p:cNvCxnSpPr/>
            <p:nvPr/>
          </p:nvCxnSpPr>
          <p:spPr>
            <a:xfrm>
              <a:off x="6858000" y="3352800"/>
              <a:ext cx="0" cy="76200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010400" y="3505200"/>
              <a:ext cx="1168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visible</a:t>
              </a:r>
            </a:p>
            <a:p>
              <a:r>
                <a:rPr lang="en-US" dirty="0" smtClean="0"/>
                <a:t>to damper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15200" y="2133600"/>
              <a:ext cx="452017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PU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9600" y="2133600"/>
              <a:ext cx="1383800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perturbation</a:t>
              </a:r>
              <a:endParaRPr lang="en-US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923929" y="1412776"/>
            <a:ext cx="667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 smtClean="0">
                <a:latin typeface="Cambria Math" pitchFamily="18" charset="0"/>
                <a:ea typeface="Cambria Math" pitchFamily="18" charset="0"/>
                <a:cs typeface="Arial" pitchFamily="34" charset="0"/>
              </a:rPr>
              <a:t>beam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5671" y="6101059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formalism with z-transform treatment: </a:t>
            </a:r>
            <a:r>
              <a:rPr lang="en-US" dirty="0" smtClean="0">
                <a:solidFill>
                  <a:srgbClr val="3333CC"/>
                </a:solidFill>
              </a:rPr>
              <a:t>C.-Y. Yao et al. WEPME56 IPAC’13  (Argonne NL)</a:t>
            </a:r>
          </a:p>
          <a:p>
            <a:r>
              <a:rPr lang="en-US" dirty="0" smtClean="0"/>
              <a:t>Tune measurement from in-loop signal:</a:t>
            </a:r>
            <a:r>
              <a:rPr lang="en-US" dirty="0" smtClean="0">
                <a:solidFill>
                  <a:srgbClr val="3333CC"/>
                </a:solidFill>
              </a:rPr>
              <a:t> C. H. </a:t>
            </a:r>
            <a:r>
              <a:rPr lang="en-US" dirty="0" err="1" smtClean="0">
                <a:solidFill>
                  <a:srgbClr val="3333CC"/>
                </a:solidFill>
              </a:rPr>
              <a:t>Kuo</a:t>
            </a:r>
            <a:r>
              <a:rPr lang="en-US" dirty="0" smtClean="0">
                <a:solidFill>
                  <a:srgbClr val="3333CC"/>
                </a:solidFill>
              </a:rPr>
              <a:t>, IPAC’11, pp. 514-516</a:t>
            </a:r>
          </a:p>
        </p:txBody>
      </p:sp>
    </p:spTree>
    <p:extLst>
      <p:ext uri="{BB962C8B-B14F-4D97-AF65-F5344CB8AC3E}">
        <p14:creationId xmlns:p14="http://schemas.microsoft.com/office/powerpoint/2010/main" val="38352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859" y="-81708"/>
            <a:ext cx="8229600" cy="1143000"/>
          </a:xfrm>
        </p:spPr>
        <p:txBody>
          <a:bodyPr/>
          <a:lstStyle/>
          <a:p>
            <a:r>
              <a:rPr lang="en-US" dirty="0" smtClean="0"/>
              <a:t>LHC Design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19" y="1008638"/>
            <a:ext cx="8655301" cy="543472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LHC design called for a transverse damper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itigation of resistive wall instability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oncern that such a system could not be used throughout the fill if the noise injected from the pick-up and kicker power system could not be kept sufficiently small enough</a:t>
            </a:r>
          </a:p>
          <a:p>
            <a:r>
              <a:rPr lang="en-US" dirty="0"/>
              <a:t>m</a:t>
            </a:r>
            <a:r>
              <a:rPr lang="en-US" dirty="0" smtClean="0"/>
              <a:t>any teams from different labs continue to contribute to the understanding of the interaction of noise with a feedback system and the resulting emittance blow-up</a:t>
            </a:r>
          </a:p>
          <a:p>
            <a:r>
              <a:rPr lang="en-US" dirty="0" smtClean="0"/>
              <a:t>All what was hoped for was that the LHC feedback would be able to mitigate the instability until beams in collision</a:t>
            </a:r>
          </a:p>
          <a:p>
            <a:r>
              <a:rPr lang="en-US" dirty="0" smtClean="0"/>
              <a:t>In practice, the system built at CERN has been used throughout the production fills during run I and run II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ontinues to be the baseline to have the feedback on all the time, including for High 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gain needed for High-</a:t>
            </a:r>
            <a:r>
              <a:rPr lang="en-US" dirty="0" err="1" smtClean="0"/>
              <a:t>Lumi</a:t>
            </a:r>
            <a:r>
              <a:rPr lang="en-US" dirty="0" smtClean="0"/>
              <a:t> LHC</a:t>
            </a:r>
          </a:p>
          <a:p>
            <a:pPr lvl="1"/>
            <a:r>
              <a:rPr lang="en-US" dirty="0" smtClean="0"/>
              <a:t>High frequency intra-bunch feedbacks were studied with US-LARP and proposed</a:t>
            </a:r>
          </a:p>
          <a:p>
            <a:pPr lvl="1"/>
            <a:r>
              <a:rPr lang="en-US" dirty="0" smtClean="0"/>
              <a:t>Noise injected via the crab cavities for High </a:t>
            </a:r>
            <a:r>
              <a:rPr lang="en-US" dirty="0" err="1" smtClean="0"/>
              <a:t>Lumi</a:t>
            </a:r>
            <a:r>
              <a:rPr lang="en-US" dirty="0" smtClean="0"/>
              <a:t> remains a concern and is addressed also by introducing new feedback paths acting back on the crab cavities </a:t>
            </a:r>
          </a:p>
          <a:p>
            <a:r>
              <a:rPr lang="en-US" dirty="0" smtClean="0"/>
              <a:t>Kickers and power system realized for the initial start-up remain the work horse</a:t>
            </a:r>
          </a:p>
          <a:p>
            <a:pPr lvl="1"/>
            <a:r>
              <a:rPr lang="en-US" dirty="0" smtClean="0"/>
              <a:t>in kind contribution of JINR, Russia to LHC (1997 agreement, I.N. Ivanov, V. </a:t>
            </a:r>
            <a:r>
              <a:rPr lang="en-US" dirty="0" err="1" smtClean="0"/>
              <a:t>Zhabitsky</a:t>
            </a:r>
            <a:r>
              <a:rPr lang="en-US" dirty="0" smtClean="0"/>
              <a:t>)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Valeri’s</a:t>
            </a:r>
            <a:r>
              <a:rPr lang="en-US" dirty="0" smtClean="0"/>
              <a:t> experience from the </a:t>
            </a:r>
            <a:r>
              <a:rPr lang="en-US" dirty="0" err="1" smtClean="0"/>
              <a:t>Tevatron</a:t>
            </a:r>
            <a:r>
              <a:rPr lang="en-US" dirty="0" smtClean="0"/>
              <a:t> and his push to improve our system has been an invaluable guidance</a:t>
            </a:r>
          </a:p>
          <a:p>
            <a:pPr lvl="1"/>
            <a:r>
              <a:rPr lang="en-US" dirty="0" smtClean="0"/>
              <a:t>I much enjoyed </a:t>
            </a:r>
            <a:r>
              <a:rPr lang="en-US" dirty="0" err="1" smtClean="0"/>
              <a:t>Valeri’s</a:t>
            </a:r>
            <a:r>
              <a:rPr lang="en-US" dirty="0" smtClean="0"/>
              <a:t> insight and rigorous approach in our discussions and the collaborative work during his visits to CERN</a:t>
            </a:r>
            <a:endParaRPr lang="en-US" dirty="0"/>
          </a:p>
          <a:p>
            <a:pPr marL="712788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Spectra  with feedback on (LHC)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980" y="2204864"/>
            <a:ext cx="5113020" cy="284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5474067" y="3573449"/>
            <a:ext cx="648072" cy="79208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34323" y="5192964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Measurement</a:t>
            </a:r>
            <a:r>
              <a:rPr lang="en-US" dirty="0" smtClean="0"/>
              <a:t> from a single bunch, </a:t>
            </a:r>
          </a:p>
          <a:p>
            <a:r>
              <a:rPr lang="en-US" dirty="0" smtClean="0"/>
              <a:t>two pick-ups, spectra averaged over 45 minutes (2010 data, V plane)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3333CC"/>
                </a:solidFill>
              </a:rPr>
              <a:t>W. Hofle, V. </a:t>
            </a:r>
            <a:r>
              <a:rPr lang="en-US" dirty="0" err="1" smtClean="0">
                <a:solidFill>
                  <a:srgbClr val="3333CC"/>
                </a:solidFill>
              </a:rPr>
              <a:t>Lebedev</a:t>
            </a:r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dirty="0" smtClean="0">
                <a:solidFill>
                  <a:srgbClr val="3333CC"/>
                </a:solidFill>
              </a:rPr>
              <a:t>et al. IPAC’11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7469" y="4817950"/>
            <a:ext cx="161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(tune is trench)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00192" y="2132856"/>
            <a:ext cx="360040" cy="72008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56176" y="980728"/>
            <a:ext cx="237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eam oscillating due to </a:t>
            </a:r>
          </a:p>
          <a:p>
            <a:r>
              <a:rPr lang="en-US" dirty="0"/>
              <a:t>e</a:t>
            </a:r>
            <a:r>
              <a:rPr lang="en-US" dirty="0" smtClean="0"/>
              <a:t>xternal excitation</a:t>
            </a:r>
          </a:p>
          <a:p>
            <a:r>
              <a:rPr lang="en-US" dirty="0" smtClean="0"/>
              <a:t>(not instability !)</a:t>
            </a:r>
          </a:p>
          <a:p>
            <a:r>
              <a:rPr lang="en-US" dirty="0" smtClean="0"/>
              <a:t>reduced by feedback</a:t>
            </a:r>
          </a:p>
        </p:txBody>
      </p:sp>
      <p:pic>
        <p:nvPicPr>
          <p:cNvPr id="15" name="Content Placeholder 5" descr="Bil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516" y="1701241"/>
            <a:ext cx="3733411" cy="28000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563" y="4286338"/>
            <a:ext cx="273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Simulation:</a:t>
            </a:r>
          </a:p>
          <a:p>
            <a:r>
              <a:rPr lang="en-US" dirty="0"/>
              <a:t>S</a:t>
            </a:r>
            <a:r>
              <a:rPr lang="en-US" dirty="0" smtClean="0"/>
              <a:t>ingle bunch 8000 turns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377723" y="1485217"/>
            <a:ext cx="0" cy="19442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097804" y="1485217"/>
            <a:ext cx="1152128" cy="1224136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009572" y="1485217"/>
            <a:ext cx="504056" cy="1944216"/>
          </a:xfrm>
          <a:prstGeom prst="straightConnector1">
            <a:avLst/>
          </a:prstGeom>
          <a:ln w="28575">
            <a:solidFill>
              <a:srgbClr val="33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7523" y="10531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1660" y="83714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</a:p>
          <a:p>
            <a:r>
              <a:rPr lang="en-US" dirty="0" smtClean="0"/>
              <a:t>(invisible to FB)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73867" y="105316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Kicks by TFB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053826"/>
            <a:ext cx="3733800" cy="109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019" y="6270358"/>
            <a:ext cx="462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extensively already studied in US for SSC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75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Tune Measurement with ADT (LHC)</a:t>
            </a:r>
            <a:endParaRPr lang="en-US" sz="3600" dirty="0"/>
          </a:p>
        </p:txBody>
      </p:sp>
      <p:pic>
        <p:nvPicPr>
          <p:cNvPr id="6" name="Content Placeholder 5" descr="md-121011-hb2-bunches111111-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3" b="38393"/>
          <a:stretch>
            <a:fillRect/>
          </a:stretch>
        </p:blipFill>
        <p:spPr>
          <a:xfrm>
            <a:off x="598629" y="1340768"/>
            <a:ext cx="8229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11328" y="6237312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31</a:t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343046" y="2060846"/>
            <a:ext cx="687760" cy="1726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90917" y="1556792"/>
            <a:ext cx="113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leaning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(injection)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9269" y="2276872"/>
            <a:ext cx="222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gain (@450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(trench @tune)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79149" y="2420886"/>
            <a:ext cx="108012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17485" y="3961654"/>
            <a:ext cx="1069776" cy="18742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87261" y="3501006"/>
            <a:ext cx="2551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gain</a:t>
            </a:r>
          </a:p>
          <a:p>
            <a:r>
              <a:rPr lang="en-US" dirty="0" smtClean="0"/>
              <a:t>(average over 6 bunches)</a:t>
            </a:r>
          </a:p>
          <a:p>
            <a:r>
              <a:rPr lang="en-US" dirty="0"/>
              <a:t>p</a:t>
            </a:r>
            <a:r>
              <a:rPr lang="en-US" dirty="0" smtClean="0"/>
              <a:t>arasitic lines ! </a:t>
            </a:r>
            <a:r>
              <a:rPr lang="en-US" dirty="0" smtClean="0">
                <a:solidFill>
                  <a:srgbClr val="FF0000"/>
                </a:solidFill>
              </a:rPr>
              <a:t>(ramp)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05517" y="4897758"/>
            <a:ext cx="648072" cy="57606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43245" y="4581126"/>
            <a:ext cx="2434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une change at start</a:t>
            </a:r>
          </a:p>
          <a:p>
            <a:r>
              <a:rPr lang="en-US" dirty="0"/>
              <a:t>o</a:t>
            </a:r>
            <a:r>
              <a:rPr lang="en-US" dirty="0" smtClean="0"/>
              <a:t>f squeeze (0.28</a:t>
            </a:r>
            <a:r>
              <a:rPr lang="en-US" dirty="0" smtClean="0">
                <a:sym typeface="Wingdings"/>
              </a:rPr>
              <a:t>0.31)</a:t>
            </a:r>
          </a:p>
          <a:p>
            <a:r>
              <a:rPr lang="en-US" dirty="0" smtClean="0">
                <a:sym typeface="Wingdings"/>
              </a:rPr>
              <a:t>(4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82805" y="1772814"/>
            <a:ext cx="0" cy="792088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151358" y="5661246"/>
            <a:ext cx="576064" cy="0"/>
          </a:xfrm>
          <a:prstGeom prst="straightConnector1">
            <a:avLst/>
          </a:prstGeom>
          <a:ln w="28575">
            <a:solidFill>
              <a:srgbClr val="FF66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15254" y="5445222"/>
            <a:ext cx="95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</a:t>
            </a:r>
            <a:r>
              <a:rPr lang="en-US" dirty="0" smtClean="0">
                <a:solidFill>
                  <a:srgbClr val="FF6600"/>
                </a:solidFill>
              </a:rPr>
              <a:t>une (H)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26822" y="198883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8630" y="5805264"/>
            <a:ext cx="7067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recording of 6 bunches (horizontal plane)</a:t>
            </a:r>
          </a:p>
          <a:p>
            <a:r>
              <a:rPr lang="en-US" dirty="0" smtClean="0"/>
              <a:t>(also considering and tested excitation by short burst gated on 6 bunches)</a:t>
            </a:r>
            <a:endParaRPr lang="en-US" dirty="0"/>
          </a:p>
        </p:txBody>
      </p:sp>
      <p:pic>
        <p:nvPicPr>
          <p:cNvPr id="3" name="Picture 2" descr="FRXCA01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02" y="3068960"/>
            <a:ext cx="3205781" cy="239433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4487061" y="4509118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33343" y="5805264"/>
            <a:ext cx="308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</a:t>
            </a:r>
            <a:r>
              <a:rPr lang="en-US" dirty="0" smtClean="0">
                <a:solidFill>
                  <a:srgbClr val="3333CC"/>
                </a:solidFill>
              </a:rPr>
              <a:t>: F. </a:t>
            </a:r>
            <a:r>
              <a:rPr lang="en-US" dirty="0" err="1" smtClean="0">
                <a:solidFill>
                  <a:srgbClr val="3333CC"/>
                </a:solidFill>
              </a:rPr>
              <a:t>Dubouchet</a:t>
            </a:r>
            <a:r>
              <a:rPr lang="en-US" dirty="0" smtClean="0">
                <a:solidFill>
                  <a:srgbClr val="3333CC"/>
                </a:solidFill>
              </a:rPr>
              <a:t> (CERN)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intra bunch motion feedback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1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Intra Bunch </a:t>
            </a:r>
            <a:r>
              <a:rPr lang="en-US" sz="3600" dirty="0"/>
              <a:t>T</a:t>
            </a:r>
            <a:r>
              <a:rPr lang="en-US" sz="3600" dirty="0" smtClean="0"/>
              <a:t>ransverse Feedback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33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234299" y="3235662"/>
            <a:ext cx="3305906" cy="858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 smtClean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0017" y="2060850"/>
            <a:ext cx="8628566" cy="0"/>
          </a:xfrm>
          <a:prstGeom prst="straightConnector1">
            <a:avLst/>
          </a:prstGeom>
          <a:ln w="12700"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86406" y="3336829"/>
            <a:ext cx="693617" cy="647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Analog</a:t>
            </a:r>
            <a:endParaRPr lang="en-GB" sz="1200" dirty="0" smtClean="0"/>
          </a:p>
          <a:p>
            <a:pPr algn="ctr"/>
            <a:r>
              <a:rPr lang="en-GB" sz="1200" dirty="0" smtClean="0"/>
              <a:t>Front</a:t>
            </a:r>
          </a:p>
          <a:p>
            <a:pPr algn="ctr"/>
            <a:r>
              <a:rPr lang="en-GB" sz="1200" dirty="0" smtClean="0"/>
              <a:t>End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5947456" y="3336799"/>
            <a:ext cx="693617" cy="6471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Analog</a:t>
            </a:r>
            <a:r>
              <a:rPr lang="en-GB" sz="1200" dirty="0" smtClean="0"/>
              <a:t> Back</a:t>
            </a:r>
          </a:p>
          <a:p>
            <a:pPr algn="ctr"/>
            <a:r>
              <a:rPr lang="en-GB" sz="1200" dirty="0" smtClean="0"/>
              <a:t>End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3308833" y="3336829"/>
            <a:ext cx="1162361" cy="647165"/>
          </a:xfrm>
          <a:prstGeom prst="rect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Signal</a:t>
            </a:r>
          </a:p>
          <a:p>
            <a:pPr algn="ctr"/>
            <a:r>
              <a:rPr lang="en-GB" sz="1200" dirty="0" smtClean="0"/>
              <a:t>Processing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665786" y="1737270"/>
            <a:ext cx="693617" cy="647165"/>
          </a:xfrm>
          <a:prstGeom prst="rect">
            <a:avLst/>
          </a:prstGeom>
          <a:solidFill>
            <a:srgbClr val="92D050"/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BPM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7765982" y="1737267"/>
            <a:ext cx="693617" cy="647165"/>
          </a:xfrm>
          <a:prstGeom prst="rect">
            <a:avLst/>
          </a:prstGeom>
          <a:solidFill>
            <a:srgbClr val="92D050"/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Kicker</a:t>
            </a:r>
            <a:endParaRPr lang="en-GB" sz="1200" dirty="0"/>
          </a:p>
        </p:txBody>
      </p:sp>
      <p:cxnSp>
        <p:nvCxnSpPr>
          <p:cNvPr id="13" name="Elbow Connector 12"/>
          <p:cNvCxnSpPr>
            <a:stCxn id="11" idx="2"/>
            <a:endCxn id="8" idx="1"/>
          </p:cNvCxnSpPr>
          <p:nvPr/>
        </p:nvCxnSpPr>
        <p:spPr>
          <a:xfrm rot="16200000" flipH="1">
            <a:off x="511513" y="2885515"/>
            <a:ext cx="1275977" cy="273812"/>
          </a:xfrm>
          <a:prstGeom prst="bentConnector2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88568" y="3660413"/>
            <a:ext cx="347220" cy="1"/>
          </a:xfrm>
          <a:prstGeom prst="straightConnector1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8" idx="0"/>
            <a:endCxn id="12" idx="2"/>
          </p:cNvCxnSpPr>
          <p:nvPr/>
        </p:nvCxnSpPr>
        <p:spPr>
          <a:xfrm flipV="1">
            <a:off x="7686098" y="2384433"/>
            <a:ext cx="426693" cy="1275951"/>
          </a:xfrm>
          <a:prstGeom prst="bentConnector2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2" idx="3"/>
          </p:cNvCxnSpPr>
          <p:nvPr/>
        </p:nvCxnSpPr>
        <p:spPr>
          <a:xfrm>
            <a:off x="5452783" y="3656525"/>
            <a:ext cx="494673" cy="0"/>
          </a:xfrm>
          <a:prstGeom prst="line">
            <a:avLst/>
          </a:prstGeom>
          <a:ln w="12700" cap="rnd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3"/>
            <a:endCxn id="18" idx="3"/>
          </p:cNvCxnSpPr>
          <p:nvPr/>
        </p:nvCxnSpPr>
        <p:spPr>
          <a:xfrm>
            <a:off x="6641074" y="3660382"/>
            <a:ext cx="399448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5400000">
            <a:off x="6938589" y="3337594"/>
            <a:ext cx="849440" cy="645576"/>
          </a:xfrm>
          <a:prstGeom prst="triangle">
            <a:avLst/>
          </a:prstGeom>
          <a:solidFill>
            <a:srgbClr val="FF0000"/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vert270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GB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009047" y="3452530"/>
            <a:ext cx="65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Power Amp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" name="Rounded Rectangle 173"/>
          <p:cNvSpPr/>
          <p:nvPr/>
        </p:nvSpPr>
        <p:spPr>
          <a:xfrm>
            <a:off x="1149500" y="2188536"/>
            <a:ext cx="6749944" cy="933259"/>
          </a:xfrm>
          <a:custGeom>
            <a:avLst/>
            <a:gdLst>
              <a:gd name="connsiteX0" fmla="*/ 0 w 6150937"/>
              <a:gd name="connsiteY0" fmla="*/ 358088 h 1657815"/>
              <a:gd name="connsiteX1" fmla="*/ 358088 w 6150937"/>
              <a:gd name="connsiteY1" fmla="*/ 0 h 1657815"/>
              <a:gd name="connsiteX2" fmla="*/ 5792849 w 6150937"/>
              <a:gd name="connsiteY2" fmla="*/ 0 h 1657815"/>
              <a:gd name="connsiteX3" fmla="*/ 6150937 w 6150937"/>
              <a:gd name="connsiteY3" fmla="*/ 358088 h 1657815"/>
              <a:gd name="connsiteX4" fmla="*/ 6150937 w 6150937"/>
              <a:gd name="connsiteY4" fmla="*/ 1299727 h 1657815"/>
              <a:gd name="connsiteX5" fmla="*/ 5792849 w 6150937"/>
              <a:gd name="connsiteY5" fmla="*/ 1657815 h 1657815"/>
              <a:gd name="connsiteX6" fmla="*/ 358088 w 6150937"/>
              <a:gd name="connsiteY6" fmla="*/ 1657815 h 1657815"/>
              <a:gd name="connsiteX7" fmla="*/ 0 w 6150937"/>
              <a:gd name="connsiteY7" fmla="*/ 1299727 h 1657815"/>
              <a:gd name="connsiteX8" fmla="*/ 0 w 6150937"/>
              <a:gd name="connsiteY8" fmla="*/ 358088 h 1657815"/>
              <a:gd name="connsiteX0" fmla="*/ 358088 w 6150937"/>
              <a:gd name="connsiteY0" fmla="*/ 0 h 1657815"/>
              <a:gd name="connsiteX1" fmla="*/ 5792849 w 6150937"/>
              <a:gd name="connsiteY1" fmla="*/ 0 h 1657815"/>
              <a:gd name="connsiteX2" fmla="*/ 6150937 w 6150937"/>
              <a:gd name="connsiteY2" fmla="*/ 358088 h 1657815"/>
              <a:gd name="connsiteX3" fmla="*/ 6150937 w 6150937"/>
              <a:gd name="connsiteY3" fmla="*/ 1299727 h 1657815"/>
              <a:gd name="connsiteX4" fmla="*/ 5792849 w 6150937"/>
              <a:gd name="connsiteY4" fmla="*/ 1657815 h 1657815"/>
              <a:gd name="connsiteX5" fmla="*/ 358088 w 6150937"/>
              <a:gd name="connsiteY5" fmla="*/ 1657815 h 1657815"/>
              <a:gd name="connsiteX6" fmla="*/ 0 w 6150937"/>
              <a:gd name="connsiteY6" fmla="*/ 1299727 h 1657815"/>
              <a:gd name="connsiteX7" fmla="*/ 0 w 6150937"/>
              <a:gd name="connsiteY7" fmla="*/ 358088 h 1657815"/>
              <a:gd name="connsiteX8" fmla="*/ 449528 w 6150937"/>
              <a:gd name="connsiteY8" fmla="*/ 91440 h 1657815"/>
              <a:gd name="connsiteX0" fmla="*/ 358088 w 6150937"/>
              <a:gd name="connsiteY0" fmla="*/ 0 h 1657815"/>
              <a:gd name="connsiteX1" fmla="*/ 5792849 w 6150937"/>
              <a:gd name="connsiteY1" fmla="*/ 0 h 1657815"/>
              <a:gd name="connsiteX2" fmla="*/ 6150937 w 6150937"/>
              <a:gd name="connsiteY2" fmla="*/ 358088 h 1657815"/>
              <a:gd name="connsiteX3" fmla="*/ 6150937 w 6150937"/>
              <a:gd name="connsiteY3" fmla="*/ 1299727 h 1657815"/>
              <a:gd name="connsiteX4" fmla="*/ 5792849 w 6150937"/>
              <a:gd name="connsiteY4" fmla="*/ 1657815 h 1657815"/>
              <a:gd name="connsiteX5" fmla="*/ 358088 w 6150937"/>
              <a:gd name="connsiteY5" fmla="*/ 1657815 h 1657815"/>
              <a:gd name="connsiteX6" fmla="*/ 0 w 6150937"/>
              <a:gd name="connsiteY6" fmla="*/ 1299727 h 1657815"/>
              <a:gd name="connsiteX7" fmla="*/ 0 w 6150937"/>
              <a:gd name="connsiteY7" fmla="*/ 358088 h 1657815"/>
              <a:gd name="connsiteX0" fmla="*/ 5792849 w 6150937"/>
              <a:gd name="connsiteY0" fmla="*/ 0 h 1657815"/>
              <a:gd name="connsiteX1" fmla="*/ 6150937 w 6150937"/>
              <a:gd name="connsiteY1" fmla="*/ 358088 h 1657815"/>
              <a:gd name="connsiteX2" fmla="*/ 6150937 w 6150937"/>
              <a:gd name="connsiteY2" fmla="*/ 1299727 h 1657815"/>
              <a:gd name="connsiteX3" fmla="*/ 5792849 w 6150937"/>
              <a:gd name="connsiteY3" fmla="*/ 1657815 h 1657815"/>
              <a:gd name="connsiteX4" fmla="*/ 358088 w 6150937"/>
              <a:gd name="connsiteY4" fmla="*/ 1657815 h 1657815"/>
              <a:gd name="connsiteX5" fmla="*/ 0 w 6150937"/>
              <a:gd name="connsiteY5" fmla="*/ 1299727 h 1657815"/>
              <a:gd name="connsiteX6" fmla="*/ 0 w 6150937"/>
              <a:gd name="connsiteY6" fmla="*/ 358088 h 1657815"/>
              <a:gd name="connsiteX0" fmla="*/ 6150937 w 6150937"/>
              <a:gd name="connsiteY0" fmla="*/ 0 h 1299727"/>
              <a:gd name="connsiteX1" fmla="*/ 6150937 w 6150937"/>
              <a:gd name="connsiteY1" fmla="*/ 941639 h 1299727"/>
              <a:gd name="connsiteX2" fmla="*/ 5792849 w 6150937"/>
              <a:gd name="connsiteY2" fmla="*/ 1299727 h 1299727"/>
              <a:gd name="connsiteX3" fmla="*/ 358088 w 6150937"/>
              <a:gd name="connsiteY3" fmla="*/ 1299727 h 1299727"/>
              <a:gd name="connsiteX4" fmla="*/ 0 w 6150937"/>
              <a:gd name="connsiteY4" fmla="*/ 941639 h 1299727"/>
              <a:gd name="connsiteX5" fmla="*/ 0 w 6150937"/>
              <a:gd name="connsiteY5" fmla="*/ 0 h 129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0937" h="1299727">
                <a:moveTo>
                  <a:pt x="6150937" y="0"/>
                </a:moveTo>
                <a:lnTo>
                  <a:pt x="6150937" y="941639"/>
                </a:lnTo>
                <a:cubicBezTo>
                  <a:pt x="6150937" y="1139406"/>
                  <a:pt x="5990616" y="1299727"/>
                  <a:pt x="5792849" y="1299727"/>
                </a:cubicBezTo>
                <a:lnTo>
                  <a:pt x="358088" y="1299727"/>
                </a:lnTo>
                <a:cubicBezTo>
                  <a:pt x="160321" y="1299727"/>
                  <a:pt x="0" y="1139406"/>
                  <a:pt x="0" y="941639"/>
                </a:cubicBez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prstDash val="solid"/>
            <a:headEnd type="arrow" w="med" len="med"/>
            <a:tailEnd type="none" w="med" len="me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 smtClean="0"/>
          </a:p>
        </p:txBody>
      </p:sp>
      <p:sp>
        <p:nvSpPr>
          <p:cNvPr id="21" name="Pentagon 20"/>
          <p:cNvSpPr/>
          <p:nvPr/>
        </p:nvSpPr>
        <p:spPr>
          <a:xfrm flipH="1">
            <a:off x="2327243" y="3441186"/>
            <a:ext cx="743368" cy="438449"/>
          </a:xfrm>
          <a:prstGeom prst="homePlate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 smtClean="0"/>
              <a:t>ADC</a:t>
            </a:r>
          </a:p>
        </p:txBody>
      </p:sp>
      <p:sp>
        <p:nvSpPr>
          <p:cNvPr id="22" name="Pentagon 21"/>
          <p:cNvSpPr/>
          <p:nvPr/>
        </p:nvSpPr>
        <p:spPr>
          <a:xfrm>
            <a:off x="4709414" y="3437302"/>
            <a:ext cx="743368" cy="438449"/>
          </a:xfrm>
          <a:prstGeom prst="homePlate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 smtClean="0"/>
              <a:t>DAC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3070612" y="3625192"/>
            <a:ext cx="238221" cy="77532"/>
          </a:xfrm>
          <a:prstGeom prst="rightArrow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 smtClean="0"/>
          </a:p>
        </p:txBody>
      </p:sp>
      <p:sp>
        <p:nvSpPr>
          <p:cNvPr id="24" name="Right Arrow 23"/>
          <p:cNvSpPr/>
          <p:nvPr/>
        </p:nvSpPr>
        <p:spPr>
          <a:xfrm>
            <a:off x="4471194" y="3617758"/>
            <a:ext cx="238221" cy="77532"/>
          </a:xfrm>
          <a:prstGeom prst="rightArrow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 smtClean="0"/>
          </a:p>
        </p:txBody>
      </p:sp>
      <p:sp>
        <p:nvSpPr>
          <p:cNvPr id="25" name="Oval 24"/>
          <p:cNvSpPr/>
          <p:nvPr/>
        </p:nvSpPr>
        <p:spPr>
          <a:xfrm>
            <a:off x="2290574" y="1976935"/>
            <a:ext cx="506782" cy="159972"/>
          </a:xfrm>
          <a:prstGeom prst="ellipse">
            <a:avLst/>
          </a:prstGeom>
          <a:solidFill>
            <a:srgbClr val="FFC000"/>
          </a:solidFill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 smtClean="0"/>
          </a:p>
        </p:txBody>
      </p:sp>
      <p:sp>
        <p:nvSpPr>
          <p:cNvPr id="26" name="TextBox 25"/>
          <p:cNvSpPr txBox="1"/>
          <p:nvPr/>
        </p:nvSpPr>
        <p:spPr>
          <a:xfrm>
            <a:off x="1914655" y="2050037"/>
            <a:ext cx="54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Beam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344715" y="2060850"/>
            <a:ext cx="2946527" cy="95410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Active closed loop </a:t>
            </a:r>
          </a:p>
          <a:p>
            <a:pPr algn="ctr"/>
            <a:r>
              <a:rPr lang="en-GB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Feedback</a:t>
            </a:r>
            <a:endParaRPr lang="en-GB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25469" y="4521967"/>
            <a:ext cx="503653" cy="459436"/>
            <a:chOff x="1109147" y="5927799"/>
            <a:chExt cx="503653" cy="45943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24704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8989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0419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36134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41849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7564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53279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589941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32007" y="5948064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10575" y="6150047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109147" y="6128598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167031" y="5964274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220587" y="5927799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2" name="Oval 41"/>
            <p:cNvSpPr/>
            <p:nvPr/>
          </p:nvSpPr>
          <p:spPr>
            <a:xfrm>
              <a:off x="1281331" y="6000469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338481" y="6129744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395631" y="6260713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452781" y="6341516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509931" y="6308427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567081" y="6129744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cxnSp>
          <p:nvCxnSpPr>
            <p:cNvPr id="48" name="Straight Connector 47"/>
            <p:cNvCxnSpPr>
              <a:endCxn id="40" idx="4"/>
            </p:cNvCxnSpPr>
            <p:nvPr/>
          </p:nvCxnSpPr>
          <p:spPr>
            <a:xfrm flipV="1">
              <a:off x="1189891" y="6009993"/>
              <a:ext cx="0" cy="140055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0"/>
            </p:cNvCxnSpPr>
            <p:nvPr/>
          </p:nvCxnSpPr>
          <p:spPr>
            <a:xfrm flipV="1">
              <a:off x="1475641" y="6150048"/>
              <a:ext cx="1648" cy="191468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42" idx="4"/>
            </p:cNvCxnSpPr>
            <p:nvPr/>
          </p:nvCxnSpPr>
          <p:spPr>
            <a:xfrm flipV="1">
              <a:off x="1304191" y="6046188"/>
              <a:ext cx="0" cy="105269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418491" y="6150047"/>
              <a:ext cx="0" cy="110032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6" idx="0"/>
            </p:cNvCxnSpPr>
            <p:nvPr/>
          </p:nvCxnSpPr>
          <p:spPr>
            <a:xfrm flipV="1">
              <a:off x="1532791" y="6152603"/>
              <a:ext cx="0" cy="155824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endCxn id="41" idx="4"/>
            </p:cNvCxnSpPr>
            <p:nvPr/>
          </p:nvCxnSpPr>
          <p:spPr>
            <a:xfrm flipV="1">
              <a:off x="1242712" y="5973518"/>
              <a:ext cx="735" cy="176531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V="1">
            <a:off x="3180202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773398" y="4538615"/>
            <a:ext cx="501531" cy="416312"/>
            <a:chOff x="513575" y="5370650"/>
            <a:chExt cx="501531" cy="416312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6500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928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71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643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214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786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9357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9929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35007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3575" y="5572633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>
              <a:off x="534094" y="5552438"/>
              <a:ext cx="457200" cy="57524"/>
            </a:xfrm>
            <a:custGeom>
              <a:avLst/>
              <a:gdLst>
                <a:gd name="connsiteX0" fmla="*/ 0 w 457200"/>
                <a:gd name="connsiteY0" fmla="*/ 208849 h 428626"/>
                <a:gd name="connsiteX1" fmla="*/ 119062 w 457200"/>
                <a:gd name="connsiteY1" fmla="*/ 6443 h 428626"/>
                <a:gd name="connsiteX2" fmla="*/ 347662 w 457200"/>
                <a:gd name="connsiteY2" fmla="*/ 423162 h 428626"/>
                <a:gd name="connsiteX3" fmla="*/ 457200 w 457200"/>
                <a:gd name="connsiteY3" fmla="*/ 206468 h 42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6">
                  <a:moveTo>
                    <a:pt x="0" y="208849"/>
                  </a:moveTo>
                  <a:cubicBezTo>
                    <a:pt x="30559" y="89786"/>
                    <a:pt x="61118" y="-29276"/>
                    <a:pt x="119062" y="6443"/>
                  </a:cubicBezTo>
                  <a:cubicBezTo>
                    <a:pt x="177006" y="42162"/>
                    <a:pt x="291306" y="389825"/>
                    <a:pt x="347662" y="423162"/>
                  </a:cubicBezTo>
                  <a:cubicBezTo>
                    <a:pt x="404018" y="456499"/>
                    <a:pt x="430609" y="331483"/>
                    <a:pt x="457200" y="206468"/>
                  </a:cubicBezTo>
                </a:path>
              </a:pathLst>
            </a:custGeom>
            <a:noFill/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V="1">
            <a:off x="1027679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1852304" y="4538615"/>
            <a:ext cx="501531" cy="421100"/>
            <a:chOff x="513575" y="5370650"/>
            <a:chExt cx="501531" cy="421100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6500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928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071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643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214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8786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93579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992941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35007" y="5370650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13575" y="5572633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Freeform 78"/>
            <p:cNvSpPr/>
            <p:nvPr/>
          </p:nvSpPr>
          <p:spPr>
            <a:xfrm>
              <a:off x="534094" y="5370650"/>
              <a:ext cx="457200" cy="421100"/>
            </a:xfrm>
            <a:custGeom>
              <a:avLst/>
              <a:gdLst>
                <a:gd name="connsiteX0" fmla="*/ 0 w 457200"/>
                <a:gd name="connsiteY0" fmla="*/ 208849 h 428626"/>
                <a:gd name="connsiteX1" fmla="*/ 119062 w 457200"/>
                <a:gd name="connsiteY1" fmla="*/ 6443 h 428626"/>
                <a:gd name="connsiteX2" fmla="*/ 347662 w 457200"/>
                <a:gd name="connsiteY2" fmla="*/ 423162 h 428626"/>
                <a:gd name="connsiteX3" fmla="*/ 457200 w 457200"/>
                <a:gd name="connsiteY3" fmla="*/ 206468 h 42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6">
                  <a:moveTo>
                    <a:pt x="0" y="208849"/>
                  </a:moveTo>
                  <a:cubicBezTo>
                    <a:pt x="30559" y="89786"/>
                    <a:pt x="61118" y="-29276"/>
                    <a:pt x="119062" y="6443"/>
                  </a:cubicBezTo>
                  <a:cubicBezTo>
                    <a:pt x="177006" y="42162"/>
                    <a:pt x="291306" y="389825"/>
                    <a:pt x="347662" y="423162"/>
                  </a:cubicBezTo>
                  <a:cubicBezTo>
                    <a:pt x="404018" y="456499"/>
                    <a:pt x="430609" y="331483"/>
                    <a:pt x="457200" y="206468"/>
                  </a:cubicBezTo>
                </a:path>
              </a:pathLst>
            </a:custGeom>
            <a:noFill/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0" name="Straight Connector 79"/>
          <p:cNvCxnSpPr/>
          <p:nvPr/>
        </p:nvCxnSpPr>
        <p:spPr>
          <a:xfrm flipV="1">
            <a:off x="2106585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4582683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4340114" y="4514347"/>
            <a:ext cx="502219" cy="459436"/>
            <a:chOff x="4136637" y="5645814"/>
            <a:chExt cx="502219" cy="459436"/>
          </a:xfrm>
        </p:grpSpPr>
        <p:cxnSp>
          <p:nvCxnSpPr>
            <p:cNvPr id="83" name="Straight Connector 82"/>
            <p:cNvCxnSpPr/>
            <p:nvPr/>
          </p:nvCxnSpPr>
          <p:spPr>
            <a:xfrm flipV="1">
              <a:off x="421664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415949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427379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433094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38809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444524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50239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4559547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4137325" y="5883002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 flipV="1">
              <a:off x="4136637" y="6023056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3" name="Oval 92"/>
            <p:cNvSpPr/>
            <p:nvPr/>
          </p:nvSpPr>
          <p:spPr>
            <a:xfrm flipV="1">
              <a:off x="4190193" y="6059531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4" name="Oval 93"/>
            <p:cNvSpPr/>
            <p:nvPr/>
          </p:nvSpPr>
          <p:spPr>
            <a:xfrm flipV="1">
              <a:off x="4250937" y="5986861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5" name="Oval 94"/>
            <p:cNvSpPr/>
            <p:nvPr/>
          </p:nvSpPr>
          <p:spPr>
            <a:xfrm flipV="1">
              <a:off x="4308087" y="5857586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6" name="Oval 95"/>
            <p:cNvSpPr/>
            <p:nvPr/>
          </p:nvSpPr>
          <p:spPr>
            <a:xfrm flipV="1">
              <a:off x="4365237" y="5726617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7" name="Oval 96"/>
            <p:cNvSpPr/>
            <p:nvPr/>
          </p:nvSpPr>
          <p:spPr>
            <a:xfrm flipV="1">
              <a:off x="4422387" y="5645814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8" name="Oval 97"/>
            <p:cNvSpPr/>
            <p:nvPr/>
          </p:nvSpPr>
          <p:spPr>
            <a:xfrm flipV="1">
              <a:off x="4479537" y="5678903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99" name="Oval 98"/>
            <p:cNvSpPr/>
            <p:nvPr/>
          </p:nvSpPr>
          <p:spPr>
            <a:xfrm flipV="1">
              <a:off x="4539068" y="5829011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cxnSp>
          <p:nvCxnSpPr>
            <p:cNvPr id="100" name="Straight Connector 99"/>
            <p:cNvCxnSpPr>
              <a:endCxn id="92" idx="4"/>
            </p:cNvCxnSpPr>
            <p:nvPr/>
          </p:nvCxnSpPr>
          <p:spPr>
            <a:xfrm>
              <a:off x="4159497" y="5883001"/>
              <a:ext cx="0" cy="140055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0"/>
            </p:cNvCxnSpPr>
            <p:nvPr/>
          </p:nvCxnSpPr>
          <p:spPr>
            <a:xfrm>
              <a:off x="4445247" y="5691533"/>
              <a:ext cx="1648" cy="191468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9" idx="0"/>
            </p:cNvCxnSpPr>
            <p:nvPr/>
          </p:nvCxnSpPr>
          <p:spPr>
            <a:xfrm>
              <a:off x="4561928" y="5874730"/>
              <a:ext cx="0" cy="8270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388097" y="5772970"/>
              <a:ext cx="0" cy="110032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98" idx="0"/>
            </p:cNvCxnSpPr>
            <p:nvPr/>
          </p:nvCxnSpPr>
          <p:spPr>
            <a:xfrm>
              <a:off x="4502397" y="5724622"/>
              <a:ext cx="0" cy="155824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4213053" y="5886152"/>
              <a:ext cx="1213" cy="173379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614503" y="56686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 flipV="1">
              <a:off x="4591643" y="6023056"/>
              <a:ext cx="45719" cy="45719"/>
            </a:xfrm>
            <a:prstGeom prst="ellipse">
              <a:avLst/>
            </a:prstGeom>
            <a:solidFill>
              <a:srgbClr val="FFC000"/>
            </a:solidFill>
            <a:ln w="952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cxnSp>
          <p:nvCxnSpPr>
            <p:cNvPr id="108" name="Straight Connector 107"/>
            <p:cNvCxnSpPr>
              <a:endCxn id="107" idx="4"/>
            </p:cNvCxnSpPr>
            <p:nvPr/>
          </p:nvCxnSpPr>
          <p:spPr>
            <a:xfrm>
              <a:off x="4614503" y="5883001"/>
              <a:ext cx="0" cy="140055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endCxn id="94" idx="4"/>
            </p:cNvCxnSpPr>
            <p:nvPr/>
          </p:nvCxnSpPr>
          <p:spPr>
            <a:xfrm>
              <a:off x="4273797" y="5886152"/>
              <a:ext cx="0" cy="100709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/>
          <p:cNvCxnSpPr/>
          <p:nvPr/>
        </p:nvCxnSpPr>
        <p:spPr>
          <a:xfrm flipV="1">
            <a:off x="5700687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6562803" y="4531666"/>
            <a:ext cx="746503" cy="416312"/>
            <a:chOff x="5100986" y="5630573"/>
            <a:chExt cx="746503" cy="416312"/>
          </a:xfrm>
        </p:grpSpPr>
        <p:cxnSp>
          <p:nvCxnSpPr>
            <p:cNvPr id="112" name="Straight Connector 111"/>
            <p:cNvCxnSpPr/>
            <p:nvPr/>
          </p:nvCxnSpPr>
          <p:spPr>
            <a:xfrm flipV="1">
              <a:off x="526693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20978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2408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38123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543838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549553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555268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60983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5187609" y="5844902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5664787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100986" y="5697528"/>
              <a:ext cx="746503" cy="275688"/>
              <a:chOff x="5100986" y="5615333"/>
              <a:chExt cx="746503" cy="440078"/>
            </a:xfrm>
          </p:grpSpPr>
          <p:sp>
            <p:nvSpPr>
              <p:cNvPr id="123" name="Freeform 122"/>
              <p:cNvSpPr/>
              <p:nvPr/>
            </p:nvSpPr>
            <p:spPr>
              <a:xfrm flipV="1">
                <a:off x="5100986" y="5615333"/>
                <a:ext cx="511225" cy="440078"/>
              </a:xfrm>
              <a:custGeom>
                <a:avLst/>
                <a:gdLst>
                  <a:gd name="connsiteX0" fmla="*/ 0 w 457200"/>
                  <a:gd name="connsiteY0" fmla="*/ 208849 h 428626"/>
                  <a:gd name="connsiteX1" fmla="*/ 119062 w 457200"/>
                  <a:gd name="connsiteY1" fmla="*/ 6443 h 428626"/>
                  <a:gd name="connsiteX2" fmla="*/ 347662 w 457200"/>
                  <a:gd name="connsiteY2" fmla="*/ 423162 h 428626"/>
                  <a:gd name="connsiteX3" fmla="*/ 457200 w 457200"/>
                  <a:gd name="connsiteY3" fmla="*/ 206468 h 428626"/>
                  <a:gd name="connsiteX0" fmla="*/ 0 w 510937"/>
                  <a:gd name="connsiteY0" fmla="*/ 208849 h 428626"/>
                  <a:gd name="connsiteX1" fmla="*/ 172799 w 510937"/>
                  <a:gd name="connsiteY1" fmla="*/ 6443 h 428626"/>
                  <a:gd name="connsiteX2" fmla="*/ 401399 w 510937"/>
                  <a:gd name="connsiteY2" fmla="*/ 423162 h 428626"/>
                  <a:gd name="connsiteX3" fmla="*/ 510937 w 510937"/>
                  <a:gd name="connsiteY3" fmla="*/ 206468 h 428626"/>
                  <a:gd name="connsiteX0" fmla="*/ 0 w 510937"/>
                  <a:gd name="connsiteY0" fmla="*/ 206077 h 425854"/>
                  <a:gd name="connsiteX1" fmla="*/ 172799 w 510937"/>
                  <a:gd name="connsiteY1" fmla="*/ 3671 h 425854"/>
                  <a:gd name="connsiteX2" fmla="*/ 401399 w 510937"/>
                  <a:gd name="connsiteY2" fmla="*/ 420390 h 425854"/>
                  <a:gd name="connsiteX3" fmla="*/ 510937 w 510937"/>
                  <a:gd name="connsiteY3" fmla="*/ 203696 h 425854"/>
                  <a:gd name="connsiteX0" fmla="*/ 0 w 501591"/>
                  <a:gd name="connsiteY0" fmla="*/ 197276 h 426280"/>
                  <a:gd name="connsiteX1" fmla="*/ 163453 w 501591"/>
                  <a:gd name="connsiteY1" fmla="*/ 4097 h 426280"/>
                  <a:gd name="connsiteX2" fmla="*/ 392053 w 501591"/>
                  <a:gd name="connsiteY2" fmla="*/ 420816 h 426280"/>
                  <a:gd name="connsiteX3" fmla="*/ 501591 w 501591"/>
                  <a:gd name="connsiteY3" fmla="*/ 204122 h 426280"/>
                  <a:gd name="connsiteX0" fmla="*/ 0 w 501591"/>
                  <a:gd name="connsiteY0" fmla="*/ 197313 h 426317"/>
                  <a:gd name="connsiteX1" fmla="*/ 163453 w 501591"/>
                  <a:gd name="connsiteY1" fmla="*/ 4134 h 426317"/>
                  <a:gd name="connsiteX2" fmla="*/ 392053 w 501591"/>
                  <a:gd name="connsiteY2" fmla="*/ 420853 h 426317"/>
                  <a:gd name="connsiteX3" fmla="*/ 501591 w 501591"/>
                  <a:gd name="connsiteY3" fmla="*/ 204159 h 426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1591" h="426317">
                    <a:moveTo>
                      <a:pt x="0" y="197313"/>
                    </a:moveTo>
                    <a:cubicBezTo>
                      <a:pt x="86632" y="193590"/>
                      <a:pt x="98111" y="-33123"/>
                      <a:pt x="163453" y="4134"/>
                    </a:cubicBezTo>
                    <a:cubicBezTo>
                      <a:pt x="228795" y="41391"/>
                      <a:pt x="335697" y="387516"/>
                      <a:pt x="392053" y="420853"/>
                    </a:cubicBezTo>
                    <a:cubicBezTo>
                      <a:pt x="448409" y="454190"/>
                      <a:pt x="475000" y="329174"/>
                      <a:pt x="501591" y="204159"/>
                    </a:cubicBezTo>
                  </a:path>
                </a:pathLst>
              </a:custGeom>
              <a:noFill/>
              <a:ln w="19050"/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Freeform 123"/>
              <p:cNvSpPr/>
              <p:nvPr/>
            </p:nvSpPr>
            <p:spPr>
              <a:xfrm flipV="1">
                <a:off x="5612213" y="5842203"/>
                <a:ext cx="235276" cy="197058"/>
              </a:xfrm>
              <a:custGeom>
                <a:avLst/>
                <a:gdLst>
                  <a:gd name="connsiteX0" fmla="*/ 0 w 457200"/>
                  <a:gd name="connsiteY0" fmla="*/ 208849 h 428626"/>
                  <a:gd name="connsiteX1" fmla="*/ 119062 w 457200"/>
                  <a:gd name="connsiteY1" fmla="*/ 6443 h 428626"/>
                  <a:gd name="connsiteX2" fmla="*/ 347662 w 457200"/>
                  <a:gd name="connsiteY2" fmla="*/ 423162 h 428626"/>
                  <a:gd name="connsiteX3" fmla="*/ 457200 w 457200"/>
                  <a:gd name="connsiteY3" fmla="*/ 206468 h 428626"/>
                  <a:gd name="connsiteX0" fmla="*/ 0 w 347662"/>
                  <a:gd name="connsiteY0" fmla="*/ 208849 h 423162"/>
                  <a:gd name="connsiteX1" fmla="*/ 119062 w 347662"/>
                  <a:gd name="connsiteY1" fmla="*/ 6443 h 423162"/>
                  <a:gd name="connsiteX2" fmla="*/ 347662 w 347662"/>
                  <a:gd name="connsiteY2" fmla="*/ 423162 h 423162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63553"/>
                  <a:gd name="connsiteY0" fmla="*/ 202408 h 204496"/>
                  <a:gd name="connsiteX1" fmla="*/ 119062 w 263553"/>
                  <a:gd name="connsiteY1" fmla="*/ 2 h 204496"/>
                  <a:gd name="connsiteX2" fmla="*/ 263553 w 263553"/>
                  <a:gd name="connsiteY2" fmla="*/ 204495 h 204496"/>
                  <a:gd name="connsiteX0" fmla="*/ 0 w 263553"/>
                  <a:gd name="connsiteY0" fmla="*/ 202408 h 204495"/>
                  <a:gd name="connsiteX1" fmla="*/ 119062 w 263553"/>
                  <a:gd name="connsiteY1" fmla="*/ 2 h 204495"/>
                  <a:gd name="connsiteX2" fmla="*/ 263553 w 263553"/>
                  <a:gd name="connsiteY2" fmla="*/ 204495 h 204495"/>
                  <a:gd name="connsiteX0" fmla="*/ 0 w 263553"/>
                  <a:gd name="connsiteY0" fmla="*/ 190873 h 192960"/>
                  <a:gd name="connsiteX1" fmla="*/ 102708 w 263553"/>
                  <a:gd name="connsiteY1" fmla="*/ 2 h 192960"/>
                  <a:gd name="connsiteX2" fmla="*/ 263553 w 263553"/>
                  <a:gd name="connsiteY2" fmla="*/ 192960 h 192960"/>
                  <a:gd name="connsiteX0" fmla="*/ 0 w 263553"/>
                  <a:gd name="connsiteY0" fmla="*/ 190939 h 193026"/>
                  <a:gd name="connsiteX1" fmla="*/ 102708 w 263553"/>
                  <a:gd name="connsiteY1" fmla="*/ 68 h 193026"/>
                  <a:gd name="connsiteX2" fmla="*/ 263553 w 263553"/>
                  <a:gd name="connsiteY2" fmla="*/ 193026 h 193026"/>
                  <a:gd name="connsiteX0" fmla="*/ 0 w 263553"/>
                  <a:gd name="connsiteY0" fmla="*/ 190882 h 190882"/>
                  <a:gd name="connsiteX1" fmla="*/ 102708 w 263553"/>
                  <a:gd name="connsiteY1" fmla="*/ 11 h 190882"/>
                  <a:gd name="connsiteX2" fmla="*/ 263553 w 263553"/>
                  <a:gd name="connsiteY2" fmla="*/ 181434 h 190882"/>
                  <a:gd name="connsiteX0" fmla="*/ 0 w 263553"/>
                  <a:gd name="connsiteY0" fmla="*/ 190882 h 190882"/>
                  <a:gd name="connsiteX1" fmla="*/ 102708 w 263553"/>
                  <a:gd name="connsiteY1" fmla="*/ 11 h 190882"/>
                  <a:gd name="connsiteX2" fmla="*/ 263553 w 263553"/>
                  <a:gd name="connsiteY2" fmla="*/ 181434 h 190882"/>
                  <a:gd name="connsiteX0" fmla="*/ 0 w 263553"/>
                  <a:gd name="connsiteY0" fmla="*/ 190877 h 190877"/>
                  <a:gd name="connsiteX1" fmla="*/ 102708 w 263553"/>
                  <a:gd name="connsiteY1" fmla="*/ 6 h 190877"/>
                  <a:gd name="connsiteX2" fmla="*/ 263553 w 263553"/>
                  <a:gd name="connsiteY2" fmla="*/ 181429 h 190877"/>
                  <a:gd name="connsiteX0" fmla="*/ 0 w 263553"/>
                  <a:gd name="connsiteY0" fmla="*/ 190877 h 190877"/>
                  <a:gd name="connsiteX1" fmla="*/ 102708 w 263553"/>
                  <a:gd name="connsiteY1" fmla="*/ 6 h 190877"/>
                  <a:gd name="connsiteX2" fmla="*/ 263553 w 263553"/>
                  <a:gd name="connsiteY2" fmla="*/ 181429 h 190877"/>
                  <a:gd name="connsiteX0" fmla="*/ 0 w 230843"/>
                  <a:gd name="connsiteY0" fmla="*/ 190899 h 190899"/>
                  <a:gd name="connsiteX1" fmla="*/ 102708 w 230843"/>
                  <a:gd name="connsiteY1" fmla="*/ 28 h 190899"/>
                  <a:gd name="connsiteX2" fmla="*/ 230843 w 230843"/>
                  <a:gd name="connsiteY2" fmla="*/ 176837 h 190899"/>
                  <a:gd name="connsiteX0" fmla="*/ 0 w 230843"/>
                  <a:gd name="connsiteY0" fmla="*/ 190897 h 190897"/>
                  <a:gd name="connsiteX1" fmla="*/ 102708 w 230843"/>
                  <a:gd name="connsiteY1" fmla="*/ 26 h 190897"/>
                  <a:gd name="connsiteX2" fmla="*/ 230843 w 230843"/>
                  <a:gd name="connsiteY2" fmla="*/ 176835 h 190897"/>
                  <a:gd name="connsiteX0" fmla="*/ 0 w 230843"/>
                  <a:gd name="connsiteY0" fmla="*/ 190896 h 190896"/>
                  <a:gd name="connsiteX1" fmla="*/ 102708 w 230843"/>
                  <a:gd name="connsiteY1" fmla="*/ 25 h 190896"/>
                  <a:gd name="connsiteX2" fmla="*/ 230843 w 230843"/>
                  <a:gd name="connsiteY2" fmla="*/ 176834 h 19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843" h="190896">
                    <a:moveTo>
                      <a:pt x="0" y="190896"/>
                    </a:moveTo>
                    <a:cubicBezTo>
                      <a:pt x="30559" y="71833"/>
                      <a:pt x="64234" y="2369"/>
                      <a:pt x="102708" y="25"/>
                    </a:cubicBezTo>
                    <a:cubicBezTo>
                      <a:pt x="141182" y="-2319"/>
                      <a:pt x="181498" y="164258"/>
                      <a:pt x="230843" y="176834"/>
                    </a:cubicBezTo>
                  </a:path>
                </a:pathLst>
              </a:custGeom>
              <a:noFill/>
              <a:ln w="19050"/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25" name="Straight Connector 124"/>
          <p:cNvCxnSpPr/>
          <p:nvPr/>
        </p:nvCxnSpPr>
        <p:spPr>
          <a:xfrm flipV="1">
            <a:off x="793584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787869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799299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805014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810729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816444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822159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8278749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7856528" y="4751535"/>
            <a:ext cx="50153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8333705" y="4537206"/>
            <a:ext cx="0" cy="416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8107293" y="3753446"/>
            <a:ext cx="5497" cy="47956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656966" y="4985578"/>
            <a:ext cx="67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transverse </a:t>
            </a:r>
          </a:p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position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679275" y="5009017"/>
            <a:ext cx="8546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pre-processed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885754" y="4985112"/>
            <a:ext cx="5824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sampled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position</a:t>
            </a:r>
          </a:p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</a:rPr>
              <a:t>slices</a:t>
            </a:r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150102" y="4985110"/>
            <a:ext cx="90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calculated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correction data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405771" y="4985110"/>
            <a:ext cx="66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correction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signal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6840797" y="3753445"/>
            <a:ext cx="0" cy="735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5449029" y="4537206"/>
            <a:ext cx="622262" cy="416312"/>
            <a:chOff x="6280255" y="5630573"/>
            <a:chExt cx="622262" cy="416312"/>
          </a:xfrm>
        </p:grpSpPr>
        <p:cxnSp>
          <p:nvCxnSpPr>
            <p:cNvPr id="143" name="Straight Connector 142"/>
            <p:cNvCxnSpPr/>
            <p:nvPr/>
          </p:nvCxnSpPr>
          <p:spPr>
            <a:xfrm flipV="1">
              <a:off x="640704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634989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646419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652134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657849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663564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669279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6749941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6327719" y="5844902"/>
              <a:ext cx="501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6804897" y="5630573"/>
              <a:ext cx="0" cy="416312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3" name="Group 152"/>
            <p:cNvGrpSpPr/>
            <p:nvPr/>
          </p:nvGrpSpPr>
          <p:grpSpPr>
            <a:xfrm>
              <a:off x="6280255" y="5728024"/>
              <a:ext cx="622262" cy="273180"/>
              <a:chOff x="6280255" y="5728024"/>
              <a:chExt cx="622262" cy="273180"/>
            </a:xfrm>
          </p:grpSpPr>
          <p:sp>
            <p:nvSpPr>
              <p:cNvPr id="154" name="Freeform 153"/>
              <p:cNvSpPr/>
              <p:nvPr/>
            </p:nvSpPr>
            <p:spPr>
              <a:xfrm rot="20539392" flipV="1">
                <a:off x="6280255" y="5728024"/>
                <a:ext cx="476418" cy="273180"/>
              </a:xfrm>
              <a:custGeom>
                <a:avLst/>
                <a:gdLst>
                  <a:gd name="connsiteX0" fmla="*/ 0 w 457200"/>
                  <a:gd name="connsiteY0" fmla="*/ 208849 h 428626"/>
                  <a:gd name="connsiteX1" fmla="*/ 119062 w 457200"/>
                  <a:gd name="connsiteY1" fmla="*/ 6443 h 428626"/>
                  <a:gd name="connsiteX2" fmla="*/ 347662 w 457200"/>
                  <a:gd name="connsiteY2" fmla="*/ 423162 h 428626"/>
                  <a:gd name="connsiteX3" fmla="*/ 457200 w 457200"/>
                  <a:gd name="connsiteY3" fmla="*/ 206468 h 428626"/>
                  <a:gd name="connsiteX0" fmla="*/ 0 w 510937"/>
                  <a:gd name="connsiteY0" fmla="*/ 208849 h 428626"/>
                  <a:gd name="connsiteX1" fmla="*/ 172799 w 510937"/>
                  <a:gd name="connsiteY1" fmla="*/ 6443 h 428626"/>
                  <a:gd name="connsiteX2" fmla="*/ 401399 w 510937"/>
                  <a:gd name="connsiteY2" fmla="*/ 423162 h 428626"/>
                  <a:gd name="connsiteX3" fmla="*/ 510937 w 510937"/>
                  <a:gd name="connsiteY3" fmla="*/ 206468 h 428626"/>
                  <a:gd name="connsiteX0" fmla="*/ 0 w 510937"/>
                  <a:gd name="connsiteY0" fmla="*/ 206077 h 425854"/>
                  <a:gd name="connsiteX1" fmla="*/ 172799 w 510937"/>
                  <a:gd name="connsiteY1" fmla="*/ 3671 h 425854"/>
                  <a:gd name="connsiteX2" fmla="*/ 401399 w 510937"/>
                  <a:gd name="connsiteY2" fmla="*/ 420390 h 425854"/>
                  <a:gd name="connsiteX3" fmla="*/ 510937 w 510937"/>
                  <a:gd name="connsiteY3" fmla="*/ 203696 h 425854"/>
                  <a:gd name="connsiteX0" fmla="*/ 0 w 501591"/>
                  <a:gd name="connsiteY0" fmla="*/ 197276 h 426280"/>
                  <a:gd name="connsiteX1" fmla="*/ 163453 w 501591"/>
                  <a:gd name="connsiteY1" fmla="*/ 4097 h 426280"/>
                  <a:gd name="connsiteX2" fmla="*/ 392053 w 501591"/>
                  <a:gd name="connsiteY2" fmla="*/ 420816 h 426280"/>
                  <a:gd name="connsiteX3" fmla="*/ 501591 w 501591"/>
                  <a:gd name="connsiteY3" fmla="*/ 204122 h 426280"/>
                  <a:gd name="connsiteX0" fmla="*/ 0 w 501591"/>
                  <a:gd name="connsiteY0" fmla="*/ 197313 h 426317"/>
                  <a:gd name="connsiteX1" fmla="*/ 163453 w 501591"/>
                  <a:gd name="connsiteY1" fmla="*/ 4134 h 426317"/>
                  <a:gd name="connsiteX2" fmla="*/ 392053 w 501591"/>
                  <a:gd name="connsiteY2" fmla="*/ 420853 h 426317"/>
                  <a:gd name="connsiteX3" fmla="*/ 501591 w 501591"/>
                  <a:gd name="connsiteY3" fmla="*/ 204159 h 426317"/>
                  <a:gd name="connsiteX0" fmla="*/ 0 w 467440"/>
                  <a:gd name="connsiteY0" fmla="*/ 350196 h 422439"/>
                  <a:gd name="connsiteX1" fmla="*/ 129302 w 467440"/>
                  <a:gd name="connsiteY1" fmla="*/ 256 h 422439"/>
                  <a:gd name="connsiteX2" fmla="*/ 357902 w 467440"/>
                  <a:gd name="connsiteY2" fmla="*/ 416975 h 422439"/>
                  <a:gd name="connsiteX3" fmla="*/ 467440 w 467440"/>
                  <a:gd name="connsiteY3" fmla="*/ 200281 h 42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7440" h="422439">
                    <a:moveTo>
                      <a:pt x="0" y="350196"/>
                    </a:moveTo>
                    <a:cubicBezTo>
                      <a:pt x="86632" y="346473"/>
                      <a:pt x="69652" y="-10874"/>
                      <a:pt x="129302" y="256"/>
                    </a:cubicBezTo>
                    <a:cubicBezTo>
                      <a:pt x="188952" y="11386"/>
                      <a:pt x="301546" y="383638"/>
                      <a:pt x="357902" y="416975"/>
                    </a:cubicBezTo>
                    <a:cubicBezTo>
                      <a:pt x="414258" y="450312"/>
                      <a:pt x="440849" y="325296"/>
                      <a:pt x="467440" y="200281"/>
                    </a:cubicBezTo>
                  </a:path>
                </a:pathLst>
              </a:custGeom>
              <a:noFill/>
              <a:ln w="19050"/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20539392" flipV="1">
                <a:off x="6758320" y="5773389"/>
                <a:ext cx="144197" cy="96264"/>
              </a:xfrm>
              <a:custGeom>
                <a:avLst/>
                <a:gdLst>
                  <a:gd name="connsiteX0" fmla="*/ 0 w 457200"/>
                  <a:gd name="connsiteY0" fmla="*/ 208849 h 428626"/>
                  <a:gd name="connsiteX1" fmla="*/ 119062 w 457200"/>
                  <a:gd name="connsiteY1" fmla="*/ 6443 h 428626"/>
                  <a:gd name="connsiteX2" fmla="*/ 347662 w 457200"/>
                  <a:gd name="connsiteY2" fmla="*/ 423162 h 428626"/>
                  <a:gd name="connsiteX3" fmla="*/ 457200 w 457200"/>
                  <a:gd name="connsiteY3" fmla="*/ 206468 h 428626"/>
                  <a:gd name="connsiteX0" fmla="*/ 0 w 347662"/>
                  <a:gd name="connsiteY0" fmla="*/ 208849 h 423162"/>
                  <a:gd name="connsiteX1" fmla="*/ 119062 w 347662"/>
                  <a:gd name="connsiteY1" fmla="*/ 6443 h 423162"/>
                  <a:gd name="connsiteX2" fmla="*/ 347662 w 347662"/>
                  <a:gd name="connsiteY2" fmla="*/ 423162 h 423162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35516"/>
                  <a:gd name="connsiteY0" fmla="*/ 202411 h 206806"/>
                  <a:gd name="connsiteX1" fmla="*/ 119062 w 235516"/>
                  <a:gd name="connsiteY1" fmla="*/ 5 h 206806"/>
                  <a:gd name="connsiteX2" fmla="*/ 235516 w 235516"/>
                  <a:gd name="connsiteY2" fmla="*/ 206806 h 206806"/>
                  <a:gd name="connsiteX0" fmla="*/ 0 w 263553"/>
                  <a:gd name="connsiteY0" fmla="*/ 202408 h 204496"/>
                  <a:gd name="connsiteX1" fmla="*/ 119062 w 263553"/>
                  <a:gd name="connsiteY1" fmla="*/ 2 h 204496"/>
                  <a:gd name="connsiteX2" fmla="*/ 263553 w 263553"/>
                  <a:gd name="connsiteY2" fmla="*/ 204495 h 204496"/>
                  <a:gd name="connsiteX0" fmla="*/ 0 w 263553"/>
                  <a:gd name="connsiteY0" fmla="*/ 202408 h 204495"/>
                  <a:gd name="connsiteX1" fmla="*/ 119062 w 263553"/>
                  <a:gd name="connsiteY1" fmla="*/ 2 h 204495"/>
                  <a:gd name="connsiteX2" fmla="*/ 263553 w 263553"/>
                  <a:gd name="connsiteY2" fmla="*/ 204495 h 204495"/>
                  <a:gd name="connsiteX0" fmla="*/ 0 w 263553"/>
                  <a:gd name="connsiteY0" fmla="*/ 190873 h 192960"/>
                  <a:gd name="connsiteX1" fmla="*/ 102708 w 263553"/>
                  <a:gd name="connsiteY1" fmla="*/ 2 h 192960"/>
                  <a:gd name="connsiteX2" fmla="*/ 263553 w 263553"/>
                  <a:gd name="connsiteY2" fmla="*/ 192960 h 192960"/>
                  <a:gd name="connsiteX0" fmla="*/ 0 w 263553"/>
                  <a:gd name="connsiteY0" fmla="*/ 190939 h 193026"/>
                  <a:gd name="connsiteX1" fmla="*/ 102708 w 263553"/>
                  <a:gd name="connsiteY1" fmla="*/ 68 h 193026"/>
                  <a:gd name="connsiteX2" fmla="*/ 263553 w 263553"/>
                  <a:gd name="connsiteY2" fmla="*/ 193026 h 193026"/>
                  <a:gd name="connsiteX0" fmla="*/ 0 w 263553"/>
                  <a:gd name="connsiteY0" fmla="*/ 190882 h 190882"/>
                  <a:gd name="connsiteX1" fmla="*/ 102708 w 263553"/>
                  <a:gd name="connsiteY1" fmla="*/ 11 h 190882"/>
                  <a:gd name="connsiteX2" fmla="*/ 263553 w 263553"/>
                  <a:gd name="connsiteY2" fmla="*/ 181434 h 190882"/>
                  <a:gd name="connsiteX0" fmla="*/ 0 w 263553"/>
                  <a:gd name="connsiteY0" fmla="*/ 190882 h 190882"/>
                  <a:gd name="connsiteX1" fmla="*/ 102708 w 263553"/>
                  <a:gd name="connsiteY1" fmla="*/ 11 h 190882"/>
                  <a:gd name="connsiteX2" fmla="*/ 263553 w 263553"/>
                  <a:gd name="connsiteY2" fmla="*/ 181434 h 190882"/>
                  <a:gd name="connsiteX0" fmla="*/ 0 w 263553"/>
                  <a:gd name="connsiteY0" fmla="*/ 190877 h 190877"/>
                  <a:gd name="connsiteX1" fmla="*/ 102708 w 263553"/>
                  <a:gd name="connsiteY1" fmla="*/ 6 h 190877"/>
                  <a:gd name="connsiteX2" fmla="*/ 263553 w 263553"/>
                  <a:gd name="connsiteY2" fmla="*/ 181429 h 190877"/>
                  <a:gd name="connsiteX0" fmla="*/ 0 w 263553"/>
                  <a:gd name="connsiteY0" fmla="*/ 190877 h 190877"/>
                  <a:gd name="connsiteX1" fmla="*/ 102708 w 263553"/>
                  <a:gd name="connsiteY1" fmla="*/ 6 h 190877"/>
                  <a:gd name="connsiteX2" fmla="*/ 263553 w 263553"/>
                  <a:gd name="connsiteY2" fmla="*/ 181429 h 190877"/>
                  <a:gd name="connsiteX0" fmla="*/ 0 w 230843"/>
                  <a:gd name="connsiteY0" fmla="*/ 190899 h 190899"/>
                  <a:gd name="connsiteX1" fmla="*/ 102708 w 230843"/>
                  <a:gd name="connsiteY1" fmla="*/ 28 h 190899"/>
                  <a:gd name="connsiteX2" fmla="*/ 230843 w 230843"/>
                  <a:gd name="connsiteY2" fmla="*/ 176837 h 190899"/>
                  <a:gd name="connsiteX0" fmla="*/ 0 w 230843"/>
                  <a:gd name="connsiteY0" fmla="*/ 190897 h 190897"/>
                  <a:gd name="connsiteX1" fmla="*/ 102708 w 230843"/>
                  <a:gd name="connsiteY1" fmla="*/ 26 h 190897"/>
                  <a:gd name="connsiteX2" fmla="*/ 230843 w 230843"/>
                  <a:gd name="connsiteY2" fmla="*/ 176835 h 190897"/>
                  <a:gd name="connsiteX0" fmla="*/ 0 w 230843"/>
                  <a:gd name="connsiteY0" fmla="*/ 190896 h 190896"/>
                  <a:gd name="connsiteX1" fmla="*/ 102708 w 230843"/>
                  <a:gd name="connsiteY1" fmla="*/ 25 h 190896"/>
                  <a:gd name="connsiteX2" fmla="*/ 230843 w 230843"/>
                  <a:gd name="connsiteY2" fmla="*/ 176834 h 190896"/>
                  <a:gd name="connsiteX0" fmla="*/ 0 w 102708"/>
                  <a:gd name="connsiteY0" fmla="*/ 190871 h 190871"/>
                  <a:gd name="connsiteX1" fmla="*/ 102708 w 102708"/>
                  <a:gd name="connsiteY1" fmla="*/ 0 h 190871"/>
                  <a:gd name="connsiteX0" fmla="*/ 0 w 117899"/>
                  <a:gd name="connsiteY0" fmla="*/ 152125 h 152125"/>
                  <a:gd name="connsiteX1" fmla="*/ 117899 w 117899"/>
                  <a:gd name="connsiteY1" fmla="*/ 0 h 152125"/>
                  <a:gd name="connsiteX0" fmla="*/ 0 w 117899"/>
                  <a:gd name="connsiteY0" fmla="*/ 155996 h 155996"/>
                  <a:gd name="connsiteX1" fmla="*/ 117899 w 117899"/>
                  <a:gd name="connsiteY1" fmla="*/ 3871 h 155996"/>
                  <a:gd name="connsiteX0" fmla="*/ 0 w 141480"/>
                  <a:gd name="connsiteY0" fmla="*/ 148923 h 148923"/>
                  <a:gd name="connsiteX1" fmla="*/ 141480 w 141480"/>
                  <a:gd name="connsiteY1" fmla="*/ 4277 h 148923"/>
                  <a:gd name="connsiteX0" fmla="*/ 0 w 141480"/>
                  <a:gd name="connsiteY0" fmla="*/ 148861 h 148861"/>
                  <a:gd name="connsiteX1" fmla="*/ 141480 w 141480"/>
                  <a:gd name="connsiteY1" fmla="*/ 4215 h 14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480" h="148861">
                    <a:moveTo>
                      <a:pt x="0" y="148861"/>
                    </a:moveTo>
                    <a:cubicBezTo>
                      <a:pt x="30559" y="29798"/>
                      <a:pt x="30034" y="-14760"/>
                      <a:pt x="141480" y="4215"/>
                    </a:cubicBezTo>
                  </a:path>
                </a:pathLst>
              </a:custGeom>
              <a:noFill/>
              <a:ln w="19050"/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6" name="TextBox 155"/>
          <p:cNvSpPr txBox="1"/>
          <p:nvPr/>
        </p:nvSpPr>
        <p:spPr>
          <a:xfrm>
            <a:off x="6515707" y="5008193"/>
            <a:ext cx="836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pre-distortion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925630" y="5008193"/>
            <a:ext cx="716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drive signal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7765981" y="4385413"/>
            <a:ext cx="746503" cy="713184"/>
            <a:chOff x="7509165" y="5478780"/>
            <a:chExt cx="746503" cy="713184"/>
          </a:xfrm>
        </p:grpSpPr>
        <p:sp>
          <p:nvSpPr>
            <p:cNvPr id="159" name="Freeform 158"/>
            <p:cNvSpPr/>
            <p:nvPr/>
          </p:nvSpPr>
          <p:spPr>
            <a:xfrm flipV="1">
              <a:off x="7509165" y="5478780"/>
              <a:ext cx="511225" cy="713184"/>
            </a:xfrm>
            <a:custGeom>
              <a:avLst/>
              <a:gdLst>
                <a:gd name="connsiteX0" fmla="*/ 0 w 457200"/>
                <a:gd name="connsiteY0" fmla="*/ 208849 h 428626"/>
                <a:gd name="connsiteX1" fmla="*/ 119062 w 457200"/>
                <a:gd name="connsiteY1" fmla="*/ 6443 h 428626"/>
                <a:gd name="connsiteX2" fmla="*/ 347662 w 457200"/>
                <a:gd name="connsiteY2" fmla="*/ 423162 h 428626"/>
                <a:gd name="connsiteX3" fmla="*/ 457200 w 457200"/>
                <a:gd name="connsiteY3" fmla="*/ 206468 h 428626"/>
                <a:gd name="connsiteX0" fmla="*/ 0 w 510937"/>
                <a:gd name="connsiteY0" fmla="*/ 208849 h 428626"/>
                <a:gd name="connsiteX1" fmla="*/ 172799 w 510937"/>
                <a:gd name="connsiteY1" fmla="*/ 6443 h 428626"/>
                <a:gd name="connsiteX2" fmla="*/ 401399 w 510937"/>
                <a:gd name="connsiteY2" fmla="*/ 423162 h 428626"/>
                <a:gd name="connsiteX3" fmla="*/ 510937 w 510937"/>
                <a:gd name="connsiteY3" fmla="*/ 206468 h 428626"/>
                <a:gd name="connsiteX0" fmla="*/ 0 w 510937"/>
                <a:gd name="connsiteY0" fmla="*/ 206077 h 425854"/>
                <a:gd name="connsiteX1" fmla="*/ 172799 w 510937"/>
                <a:gd name="connsiteY1" fmla="*/ 3671 h 425854"/>
                <a:gd name="connsiteX2" fmla="*/ 401399 w 510937"/>
                <a:gd name="connsiteY2" fmla="*/ 420390 h 425854"/>
                <a:gd name="connsiteX3" fmla="*/ 510937 w 510937"/>
                <a:gd name="connsiteY3" fmla="*/ 203696 h 425854"/>
                <a:gd name="connsiteX0" fmla="*/ 0 w 501591"/>
                <a:gd name="connsiteY0" fmla="*/ 197276 h 426280"/>
                <a:gd name="connsiteX1" fmla="*/ 163453 w 501591"/>
                <a:gd name="connsiteY1" fmla="*/ 4097 h 426280"/>
                <a:gd name="connsiteX2" fmla="*/ 392053 w 501591"/>
                <a:gd name="connsiteY2" fmla="*/ 420816 h 426280"/>
                <a:gd name="connsiteX3" fmla="*/ 501591 w 501591"/>
                <a:gd name="connsiteY3" fmla="*/ 204122 h 426280"/>
                <a:gd name="connsiteX0" fmla="*/ 0 w 501591"/>
                <a:gd name="connsiteY0" fmla="*/ 197313 h 426317"/>
                <a:gd name="connsiteX1" fmla="*/ 163453 w 501591"/>
                <a:gd name="connsiteY1" fmla="*/ 4134 h 426317"/>
                <a:gd name="connsiteX2" fmla="*/ 392053 w 501591"/>
                <a:gd name="connsiteY2" fmla="*/ 420853 h 426317"/>
                <a:gd name="connsiteX3" fmla="*/ 501591 w 501591"/>
                <a:gd name="connsiteY3" fmla="*/ 204159 h 4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591" h="426317">
                  <a:moveTo>
                    <a:pt x="0" y="197313"/>
                  </a:moveTo>
                  <a:cubicBezTo>
                    <a:pt x="86632" y="193590"/>
                    <a:pt x="98111" y="-33123"/>
                    <a:pt x="163453" y="4134"/>
                  </a:cubicBezTo>
                  <a:cubicBezTo>
                    <a:pt x="228795" y="41391"/>
                    <a:pt x="335697" y="387516"/>
                    <a:pt x="392053" y="420853"/>
                  </a:cubicBezTo>
                  <a:cubicBezTo>
                    <a:pt x="448409" y="454190"/>
                    <a:pt x="475000" y="329174"/>
                    <a:pt x="501591" y="204159"/>
                  </a:cubicBezTo>
                </a:path>
              </a:pathLst>
            </a:custGeom>
            <a:noFill/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Freeform 159"/>
            <p:cNvSpPr/>
            <p:nvPr/>
          </p:nvSpPr>
          <p:spPr>
            <a:xfrm flipV="1">
              <a:off x="8020392" y="5846442"/>
              <a:ext cx="235276" cy="102319"/>
            </a:xfrm>
            <a:custGeom>
              <a:avLst/>
              <a:gdLst>
                <a:gd name="connsiteX0" fmla="*/ 0 w 457200"/>
                <a:gd name="connsiteY0" fmla="*/ 208849 h 428626"/>
                <a:gd name="connsiteX1" fmla="*/ 119062 w 457200"/>
                <a:gd name="connsiteY1" fmla="*/ 6443 h 428626"/>
                <a:gd name="connsiteX2" fmla="*/ 347662 w 457200"/>
                <a:gd name="connsiteY2" fmla="*/ 423162 h 428626"/>
                <a:gd name="connsiteX3" fmla="*/ 457200 w 457200"/>
                <a:gd name="connsiteY3" fmla="*/ 206468 h 428626"/>
                <a:gd name="connsiteX0" fmla="*/ 0 w 347662"/>
                <a:gd name="connsiteY0" fmla="*/ 208849 h 423162"/>
                <a:gd name="connsiteX1" fmla="*/ 119062 w 347662"/>
                <a:gd name="connsiteY1" fmla="*/ 6443 h 423162"/>
                <a:gd name="connsiteX2" fmla="*/ 347662 w 347662"/>
                <a:gd name="connsiteY2" fmla="*/ 423162 h 423162"/>
                <a:gd name="connsiteX0" fmla="*/ 0 w 235516"/>
                <a:gd name="connsiteY0" fmla="*/ 202411 h 206806"/>
                <a:gd name="connsiteX1" fmla="*/ 119062 w 235516"/>
                <a:gd name="connsiteY1" fmla="*/ 5 h 206806"/>
                <a:gd name="connsiteX2" fmla="*/ 235516 w 235516"/>
                <a:gd name="connsiteY2" fmla="*/ 206806 h 206806"/>
                <a:gd name="connsiteX0" fmla="*/ 0 w 235516"/>
                <a:gd name="connsiteY0" fmla="*/ 202411 h 206806"/>
                <a:gd name="connsiteX1" fmla="*/ 119062 w 235516"/>
                <a:gd name="connsiteY1" fmla="*/ 5 h 206806"/>
                <a:gd name="connsiteX2" fmla="*/ 235516 w 235516"/>
                <a:gd name="connsiteY2" fmla="*/ 206806 h 206806"/>
                <a:gd name="connsiteX0" fmla="*/ 0 w 235516"/>
                <a:gd name="connsiteY0" fmla="*/ 202411 h 206806"/>
                <a:gd name="connsiteX1" fmla="*/ 119062 w 235516"/>
                <a:gd name="connsiteY1" fmla="*/ 5 h 206806"/>
                <a:gd name="connsiteX2" fmla="*/ 235516 w 235516"/>
                <a:gd name="connsiteY2" fmla="*/ 206806 h 206806"/>
                <a:gd name="connsiteX0" fmla="*/ 0 w 263553"/>
                <a:gd name="connsiteY0" fmla="*/ 202408 h 204496"/>
                <a:gd name="connsiteX1" fmla="*/ 119062 w 263553"/>
                <a:gd name="connsiteY1" fmla="*/ 2 h 204496"/>
                <a:gd name="connsiteX2" fmla="*/ 263553 w 263553"/>
                <a:gd name="connsiteY2" fmla="*/ 204495 h 204496"/>
                <a:gd name="connsiteX0" fmla="*/ 0 w 263553"/>
                <a:gd name="connsiteY0" fmla="*/ 202408 h 204495"/>
                <a:gd name="connsiteX1" fmla="*/ 119062 w 263553"/>
                <a:gd name="connsiteY1" fmla="*/ 2 h 204495"/>
                <a:gd name="connsiteX2" fmla="*/ 263553 w 263553"/>
                <a:gd name="connsiteY2" fmla="*/ 204495 h 204495"/>
                <a:gd name="connsiteX0" fmla="*/ 0 w 263553"/>
                <a:gd name="connsiteY0" fmla="*/ 190873 h 192960"/>
                <a:gd name="connsiteX1" fmla="*/ 102708 w 263553"/>
                <a:gd name="connsiteY1" fmla="*/ 2 h 192960"/>
                <a:gd name="connsiteX2" fmla="*/ 263553 w 263553"/>
                <a:gd name="connsiteY2" fmla="*/ 192960 h 192960"/>
                <a:gd name="connsiteX0" fmla="*/ 0 w 263553"/>
                <a:gd name="connsiteY0" fmla="*/ 190939 h 193026"/>
                <a:gd name="connsiteX1" fmla="*/ 102708 w 263553"/>
                <a:gd name="connsiteY1" fmla="*/ 68 h 193026"/>
                <a:gd name="connsiteX2" fmla="*/ 263553 w 263553"/>
                <a:gd name="connsiteY2" fmla="*/ 193026 h 193026"/>
                <a:gd name="connsiteX0" fmla="*/ 0 w 263553"/>
                <a:gd name="connsiteY0" fmla="*/ 190882 h 190882"/>
                <a:gd name="connsiteX1" fmla="*/ 102708 w 263553"/>
                <a:gd name="connsiteY1" fmla="*/ 11 h 190882"/>
                <a:gd name="connsiteX2" fmla="*/ 263553 w 263553"/>
                <a:gd name="connsiteY2" fmla="*/ 181434 h 190882"/>
                <a:gd name="connsiteX0" fmla="*/ 0 w 263553"/>
                <a:gd name="connsiteY0" fmla="*/ 190882 h 190882"/>
                <a:gd name="connsiteX1" fmla="*/ 102708 w 263553"/>
                <a:gd name="connsiteY1" fmla="*/ 11 h 190882"/>
                <a:gd name="connsiteX2" fmla="*/ 263553 w 263553"/>
                <a:gd name="connsiteY2" fmla="*/ 181434 h 190882"/>
                <a:gd name="connsiteX0" fmla="*/ 0 w 263553"/>
                <a:gd name="connsiteY0" fmla="*/ 190877 h 190877"/>
                <a:gd name="connsiteX1" fmla="*/ 102708 w 263553"/>
                <a:gd name="connsiteY1" fmla="*/ 6 h 190877"/>
                <a:gd name="connsiteX2" fmla="*/ 263553 w 263553"/>
                <a:gd name="connsiteY2" fmla="*/ 181429 h 190877"/>
                <a:gd name="connsiteX0" fmla="*/ 0 w 263553"/>
                <a:gd name="connsiteY0" fmla="*/ 190877 h 190877"/>
                <a:gd name="connsiteX1" fmla="*/ 102708 w 263553"/>
                <a:gd name="connsiteY1" fmla="*/ 6 h 190877"/>
                <a:gd name="connsiteX2" fmla="*/ 263553 w 263553"/>
                <a:gd name="connsiteY2" fmla="*/ 181429 h 190877"/>
                <a:gd name="connsiteX0" fmla="*/ 0 w 230843"/>
                <a:gd name="connsiteY0" fmla="*/ 190899 h 190899"/>
                <a:gd name="connsiteX1" fmla="*/ 102708 w 230843"/>
                <a:gd name="connsiteY1" fmla="*/ 28 h 190899"/>
                <a:gd name="connsiteX2" fmla="*/ 230843 w 230843"/>
                <a:gd name="connsiteY2" fmla="*/ 176837 h 190899"/>
                <a:gd name="connsiteX0" fmla="*/ 0 w 230843"/>
                <a:gd name="connsiteY0" fmla="*/ 190897 h 190897"/>
                <a:gd name="connsiteX1" fmla="*/ 102708 w 230843"/>
                <a:gd name="connsiteY1" fmla="*/ 26 h 190897"/>
                <a:gd name="connsiteX2" fmla="*/ 230843 w 230843"/>
                <a:gd name="connsiteY2" fmla="*/ 176835 h 190897"/>
                <a:gd name="connsiteX0" fmla="*/ 0 w 230843"/>
                <a:gd name="connsiteY0" fmla="*/ 190896 h 190896"/>
                <a:gd name="connsiteX1" fmla="*/ 102708 w 230843"/>
                <a:gd name="connsiteY1" fmla="*/ 25 h 190896"/>
                <a:gd name="connsiteX2" fmla="*/ 230843 w 230843"/>
                <a:gd name="connsiteY2" fmla="*/ 176834 h 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843" h="190896">
                  <a:moveTo>
                    <a:pt x="0" y="190896"/>
                  </a:moveTo>
                  <a:cubicBezTo>
                    <a:pt x="30559" y="71833"/>
                    <a:pt x="64234" y="2369"/>
                    <a:pt x="102708" y="25"/>
                  </a:cubicBezTo>
                  <a:cubicBezTo>
                    <a:pt x="141182" y="-2319"/>
                    <a:pt x="181498" y="164258"/>
                    <a:pt x="230843" y="176834"/>
                  </a:cubicBezTo>
                </a:path>
              </a:pathLst>
            </a:custGeom>
            <a:noFill/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37409" y="5646549"/>
            <a:ext cx="626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within US-LARP, proof of principle in SPS successful</a:t>
            </a:r>
          </a:p>
          <a:p>
            <a:r>
              <a:rPr lang="en-US" dirty="0" smtClean="0"/>
              <a:t>John Fox et al., multiple contributing 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4-11-19 at 11.58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07" y="3508232"/>
            <a:ext cx="23876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beam position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" y="1271955"/>
            <a:ext cx="227012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90" y="963352"/>
            <a:ext cx="4281439" cy="321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8652" y="4457434"/>
            <a:ext cx="8413423" cy="18263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55A0"/>
              </a:buClr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71600" indent="-284400" algn="l" defTabSz="457200" rtl="0" eaLnBrk="1" latinLnBrk="0" hangingPunct="1">
              <a:lnSpc>
                <a:spcPct val="100000"/>
              </a:lnSpc>
              <a:spcBef>
                <a:spcPts val="1080"/>
              </a:spcBef>
              <a:buClr>
                <a:srgbClr val="0055A0"/>
              </a:buClr>
              <a:buSzPct val="7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984"/>
              </a:spcBef>
              <a:buClrTx/>
              <a:buSzPct val="100000"/>
              <a:buFont typeface="Lucida Grande"/>
              <a:buChar char="−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The normalization scheme </a:t>
            </a:r>
            <a:r>
              <a:rPr lang="en-GB" sz="1800" b="1" dirty="0" smtClean="0"/>
              <a:t>sees the symmetric (even) oscillation </a:t>
            </a:r>
            <a:r>
              <a:rPr lang="en-GB" sz="1800" dirty="0" smtClean="0"/>
              <a:t>patterns (needed for the closed loop feedback)</a:t>
            </a:r>
          </a:p>
          <a:p>
            <a:r>
              <a:rPr lang="en-GB" sz="1800" dirty="0" smtClean="0"/>
              <a:t>Damper sensitivity to symmetric intra-bunch motion is a function of the longitudinal beam spectra</a:t>
            </a:r>
          </a:p>
          <a:p>
            <a:r>
              <a:rPr lang="en-GB" sz="1800" dirty="0" smtClean="0"/>
              <a:t>For the anti-symmetric case no oscillation amplitude is detected, </a:t>
            </a:r>
            <a:r>
              <a:rPr lang="en-GB" sz="1800" b="1" dirty="0" smtClean="0"/>
              <a:t>odd modes not visible to the damper, provided bunch is symmetric in shape</a:t>
            </a:r>
            <a:endParaRPr lang="en-GB" sz="1800" b="1" dirty="0"/>
          </a:p>
        </p:txBody>
      </p:sp>
      <p:pic>
        <p:nvPicPr>
          <p:cNvPr id="11" name="Picture 10" descr="Screen Shot 2014-11-19 at 11.58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0" y="2115067"/>
            <a:ext cx="2260600" cy="74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8420" y="1287980"/>
            <a:ext cx="1779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ormalized </a:t>
            </a:r>
          </a:p>
          <a:p>
            <a:r>
              <a:rPr lang="en-US" sz="1600" dirty="0" smtClean="0"/>
              <a:t>transverse position</a:t>
            </a:r>
          </a:p>
          <a:p>
            <a:r>
              <a:rPr lang="en-US" sz="1600" dirty="0" smtClean="0"/>
              <a:t>as computed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44016" y="778439"/>
            <a:ext cx="381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LHC ADT case (f scales 1/bunch length) 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41" y="3333170"/>
            <a:ext cx="2462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</a:t>
            </a:r>
            <a:r>
              <a:rPr lang="en-GB" sz="1200" dirty="0" err="1" smtClean="0"/>
              <a:t>hase</a:t>
            </a:r>
            <a:r>
              <a:rPr lang="en-GB" sz="1200" dirty="0" smtClean="0"/>
              <a:t> rotation in digital part to align </a:t>
            </a:r>
          </a:p>
          <a:p>
            <a:r>
              <a:rPr lang="en-GB" sz="1200" dirty="0" smtClean="0"/>
              <a:t>Sum and Delta in I, Q; required </a:t>
            </a:r>
          </a:p>
          <a:p>
            <a:r>
              <a:rPr lang="en-US" sz="1200" dirty="0" smtClean="0"/>
              <a:t>angle measured during set-up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1116" y="6273220"/>
            <a:ext cx="195649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G. </a:t>
            </a:r>
            <a:r>
              <a:rPr lang="en-GB" sz="1600" dirty="0" err="1" smtClean="0"/>
              <a:t>Kotzian</a:t>
            </a:r>
            <a:r>
              <a:rPr lang="en-GB" sz="1600" dirty="0" smtClean="0"/>
              <a:t>, IPAC 2017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40607" y="6287553"/>
            <a:ext cx="54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LHC </a:t>
            </a:r>
            <a:r>
              <a:rPr lang="en-US" dirty="0" err="1" smtClean="0">
                <a:solidFill>
                  <a:srgbClr val="006600"/>
                </a:solidFill>
              </a:rPr>
              <a:t>vs</a:t>
            </a:r>
            <a:r>
              <a:rPr lang="en-US" dirty="0" smtClean="0">
                <a:solidFill>
                  <a:srgbClr val="006600"/>
                </a:solidFill>
              </a:rPr>
              <a:t> SPS feedback: 400 MHz </a:t>
            </a:r>
            <a:r>
              <a:rPr lang="en-US" dirty="0" smtClean="0">
                <a:solidFill>
                  <a:srgbClr val="006600"/>
                </a:solidFill>
                <a:sym typeface="Wingdings"/>
              </a:rPr>
              <a:t> 200 MHz, </a:t>
            </a:r>
            <a:r>
              <a:rPr lang="en-US" dirty="0" err="1" smtClean="0">
                <a:solidFill>
                  <a:srgbClr val="006600"/>
                </a:solidFill>
                <a:sym typeface="Wingdings"/>
              </a:rPr>
              <a:t>bunchlength</a:t>
            </a:r>
            <a:r>
              <a:rPr lang="en-US" dirty="0" smtClean="0">
                <a:solidFill>
                  <a:srgbClr val="006600"/>
                </a:solidFill>
              </a:rPr>
              <a:t> 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5307" y="2931576"/>
            <a:ext cx="21444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enter of gravity</a:t>
            </a:r>
          </a:p>
          <a:p>
            <a:r>
              <a:rPr lang="en-US" dirty="0"/>
              <a:t>o</a:t>
            </a:r>
            <a:r>
              <a:rPr lang="en-US" dirty="0" smtClean="0"/>
              <a:t>scillation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Headtail</a:t>
            </a:r>
            <a:r>
              <a:rPr lang="en-US" dirty="0" smtClean="0"/>
              <a:t> oscillation detection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5599" y="4812146"/>
            <a:ext cx="8413423" cy="14794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55A0"/>
              </a:buClr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71600" indent="-284400" algn="l" defTabSz="457200" rtl="0" eaLnBrk="1" latinLnBrk="0" hangingPunct="1">
              <a:lnSpc>
                <a:spcPct val="100000"/>
              </a:lnSpc>
              <a:spcBef>
                <a:spcPts val="1080"/>
              </a:spcBef>
              <a:buClr>
                <a:srgbClr val="0055A0"/>
              </a:buClr>
              <a:buSzPct val="7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984"/>
              </a:spcBef>
              <a:buClrTx/>
              <a:buSzPct val="100000"/>
              <a:buFont typeface="Lucida Grande"/>
              <a:buChar char="−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sz="1600" dirty="0" smtClean="0"/>
              <a:t>This algorithm </a:t>
            </a:r>
            <a:r>
              <a:rPr lang="en-GB" sz="1600" b="1" dirty="0" smtClean="0"/>
              <a:t>can detect odd-mode </a:t>
            </a:r>
            <a:r>
              <a:rPr lang="en-GB" sz="1600" dirty="0" smtClean="0"/>
              <a:t>oscillations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Algorithms cannot resolve the original oscillation frequency, and absolute oscillation amplitude accurately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However, </a:t>
            </a:r>
            <a:r>
              <a:rPr lang="en-GB" sz="1600" b="1" dirty="0" smtClean="0"/>
              <a:t>can detect activity </a:t>
            </a:r>
            <a:r>
              <a:rPr lang="en-GB" sz="1600" dirty="0" smtClean="0"/>
              <a:t>and</a:t>
            </a:r>
            <a:r>
              <a:rPr lang="en-GB" sz="1600" b="1" dirty="0" smtClean="0"/>
              <a:t> distinguish between symmetric </a:t>
            </a:r>
            <a:r>
              <a:rPr lang="en-GB" sz="1600" dirty="0" smtClean="0"/>
              <a:t>(even) </a:t>
            </a:r>
            <a:r>
              <a:rPr lang="en-GB" sz="1600" b="1" dirty="0" smtClean="0"/>
              <a:t>and asymmetric </a:t>
            </a:r>
            <a:r>
              <a:rPr lang="en-GB" sz="1600" dirty="0" smtClean="0"/>
              <a:t>(odd) </a:t>
            </a:r>
            <a:r>
              <a:rPr lang="en-GB" sz="1600" b="1" dirty="0" smtClean="0"/>
              <a:t>modes of every bunch </a:t>
            </a:r>
            <a:r>
              <a:rPr lang="en-GB" sz="1600" b="1" dirty="0" smtClean="0">
                <a:sym typeface="Wingdings" panose="05000000000000000000" pitchFamily="2" charset="2"/>
              </a:rPr>
              <a:t> valuable diagnostics !</a:t>
            </a:r>
          </a:p>
        </p:txBody>
      </p:sp>
      <p:pic>
        <p:nvPicPr>
          <p:cNvPr id="10" name="Picture 9" descr="Screen Shot 2014-11-19 at 12.0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8" y="3114270"/>
            <a:ext cx="2984500" cy="1079500"/>
          </a:xfrm>
          <a:prstGeom prst="rect">
            <a:avLst/>
          </a:prstGeom>
        </p:spPr>
      </p:pic>
      <p:pic>
        <p:nvPicPr>
          <p:cNvPr id="11" name="Picture 10" descr="Screen Shot 2014-11-19 at 12.0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93" y="1282123"/>
            <a:ext cx="456184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5416" y="1022292"/>
            <a:ext cx="381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ADT case (f scales 1/bunch length)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000" y="1556724"/>
            <a:ext cx="3343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 combination </a:t>
            </a:r>
          </a:p>
          <a:p>
            <a:r>
              <a:rPr lang="en-US" dirty="0"/>
              <a:t>o</a:t>
            </a:r>
            <a:r>
              <a:rPr lang="en-US" dirty="0" smtClean="0"/>
              <a:t>f Sum and Delta I,Q components</a:t>
            </a:r>
          </a:p>
          <a:p>
            <a:r>
              <a:rPr lang="en-US" dirty="0"/>
              <a:t>i</a:t>
            </a:r>
            <a:r>
              <a:rPr lang="en-US" dirty="0" smtClean="0"/>
              <a:t>ndicates </a:t>
            </a:r>
            <a:r>
              <a:rPr lang="en-US" dirty="0" err="1" smtClean="0"/>
              <a:t>headtail</a:t>
            </a:r>
            <a:r>
              <a:rPr lang="en-US" dirty="0" smtClean="0"/>
              <a:t> motion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607" y="6287553"/>
            <a:ext cx="54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LHC </a:t>
            </a:r>
            <a:r>
              <a:rPr lang="en-US" dirty="0" err="1" smtClean="0">
                <a:solidFill>
                  <a:srgbClr val="006600"/>
                </a:solidFill>
              </a:rPr>
              <a:t>vs</a:t>
            </a:r>
            <a:r>
              <a:rPr lang="en-US" dirty="0" smtClean="0">
                <a:solidFill>
                  <a:srgbClr val="006600"/>
                </a:solidFill>
              </a:rPr>
              <a:t> SPS feedback: 400 MHz </a:t>
            </a:r>
            <a:r>
              <a:rPr lang="en-US" dirty="0" smtClean="0">
                <a:solidFill>
                  <a:srgbClr val="006600"/>
                </a:solidFill>
                <a:sym typeface="Wingdings"/>
              </a:rPr>
              <a:t> 200 MHz, </a:t>
            </a:r>
            <a:r>
              <a:rPr lang="en-US" dirty="0" err="1" smtClean="0">
                <a:solidFill>
                  <a:srgbClr val="006600"/>
                </a:solidFill>
                <a:sym typeface="Wingdings"/>
              </a:rPr>
              <a:t>bunchlength</a:t>
            </a:r>
            <a:r>
              <a:rPr lang="en-US" dirty="0" smtClean="0">
                <a:solidFill>
                  <a:srgbClr val="006600"/>
                </a:solidFill>
              </a:rPr>
              <a:t> 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36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568" y="2528900"/>
            <a:ext cx="835292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</a:rPr>
              <a:t>Thank you 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and best wishes for </a:t>
            </a:r>
            <a:r>
              <a:rPr lang="en-GB" dirty="0" smtClean="0">
                <a:solidFill>
                  <a:srgbClr val="FF0000"/>
                </a:solidFill>
              </a:rPr>
              <a:t>you, Valery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for your journey ahead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0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814"/>
            <a:ext cx="8229600" cy="7790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CERN PS Transverse Feedback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9184" y="6356352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38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744241" y="18482994"/>
            <a:ext cx="3610264" cy="4209393"/>
            <a:chOff x="4679459" y="2198078"/>
            <a:chExt cx="3761153" cy="4512596"/>
          </a:xfrm>
          <a:solidFill>
            <a:srgbClr val="008000">
              <a:alpha val="82000"/>
            </a:srgb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4679459" y="2198078"/>
              <a:ext cx="3761153" cy="4512596"/>
              <a:chOff x="4679459" y="2198078"/>
              <a:chExt cx="3761153" cy="4512596"/>
            </a:xfrm>
            <a:grpFill/>
          </p:grpSpPr>
          <p:sp>
            <p:nvSpPr>
              <p:cNvPr id="9" name="Rounded Rectangle 8"/>
              <p:cNvSpPr/>
              <p:nvPr/>
            </p:nvSpPr>
            <p:spPr>
              <a:xfrm>
                <a:off x="4679459" y="2198078"/>
                <a:ext cx="3761153" cy="4512596"/>
              </a:xfrm>
              <a:prstGeom prst="roundRect">
                <a:avLst>
                  <a:gd name="adj" fmla="val 5084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</a:rPr>
                  <a:t>PS TFB ON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Picture 9"/>
              <p:cNvPicPr>
                <a:picLocks/>
              </p:cNvPicPr>
              <p:nvPr/>
            </p:nvPicPr>
            <p:blipFill rotWithShape="1">
              <a:blip r:embed="rId2"/>
              <a:srcRect t="25462" b="14008"/>
              <a:stretch/>
            </p:blipFill>
            <p:spPr>
              <a:xfrm>
                <a:off x="4880163" y="2452155"/>
                <a:ext cx="3383999" cy="1944000"/>
              </a:xfrm>
              <a:prstGeom prst="rect">
                <a:avLst/>
              </a:prstGeom>
              <a:grpFill/>
            </p:spPr>
          </p:pic>
          <p:pic>
            <p:nvPicPr>
              <p:cNvPr id="11" name="Picture 10"/>
              <p:cNvPicPr>
                <a:picLocks/>
              </p:cNvPicPr>
              <p:nvPr/>
            </p:nvPicPr>
            <p:blipFill rotWithShape="1">
              <a:blip r:embed="rId3"/>
              <a:srcRect t="19231" r="29377" b="7680"/>
              <a:stretch/>
            </p:blipFill>
            <p:spPr>
              <a:xfrm>
                <a:off x="4880163" y="4496103"/>
                <a:ext cx="3383999" cy="1656000"/>
              </a:xfrm>
              <a:prstGeom prst="rect">
                <a:avLst/>
              </a:prstGeom>
              <a:grpFill/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041361" y="4636635"/>
              <a:ext cx="806944" cy="29695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10 ns/div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96641" y="18635394"/>
            <a:ext cx="3610264" cy="4209393"/>
            <a:chOff x="4679459" y="2198078"/>
            <a:chExt cx="3761153" cy="4512596"/>
          </a:xfrm>
          <a:solidFill>
            <a:srgbClr val="008000">
              <a:alpha val="82000"/>
            </a:srgbClr>
          </a:solidFill>
        </p:grpSpPr>
        <p:grpSp>
          <p:nvGrpSpPr>
            <p:cNvPr id="13" name="Group 12"/>
            <p:cNvGrpSpPr/>
            <p:nvPr/>
          </p:nvGrpSpPr>
          <p:grpSpPr>
            <a:xfrm>
              <a:off x="4679459" y="2198078"/>
              <a:ext cx="3761153" cy="4512596"/>
              <a:chOff x="4679459" y="2198078"/>
              <a:chExt cx="3761153" cy="4512596"/>
            </a:xfrm>
            <a:grpFill/>
          </p:grpSpPr>
          <p:sp>
            <p:nvSpPr>
              <p:cNvPr id="15" name="Rounded Rectangle 14"/>
              <p:cNvSpPr/>
              <p:nvPr/>
            </p:nvSpPr>
            <p:spPr>
              <a:xfrm>
                <a:off x="4679459" y="2198078"/>
                <a:ext cx="3761153" cy="4512596"/>
              </a:xfrm>
              <a:prstGeom prst="roundRect">
                <a:avLst>
                  <a:gd name="adj" fmla="val 5084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</a:rPr>
                  <a:t>PS TFB ON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Picture 15"/>
              <p:cNvPicPr>
                <a:picLocks/>
              </p:cNvPicPr>
              <p:nvPr/>
            </p:nvPicPr>
            <p:blipFill rotWithShape="1">
              <a:blip r:embed="rId2"/>
              <a:srcRect t="25462" b="14008"/>
              <a:stretch/>
            </p:blipFill>
            <p:spPr>
              <a:xfrm>
                <a:off x="4880163" y="2452155"/>
                <a:ext cx="3383999" cy="1944000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/>
              <p:cNvPicPr>
                <a:picLocks/>
              </p:cNvPicPr>
              <p:nvPr/>
            </p:nvPicPr>
            <p:blipFill rotWithShape="1">
              <a:blip r:embed="rId3"/>
              <a:srcRect t="19231" r="29377" b="7680"/>
              <a:stretch/>
            </p:blipFill>
            <p:spPr>
              <a:xfrm>
                <a:off x="4880163" y="4496103"/>
                <a:ext cx="3383999" cy="1656000"/>
              </a:xfrm>
              <a:prstGeom prst="rect">
                <a:avLst/>
              </a:prstGeom>
              <a:grpFill/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041361" y="4636635"/>
              <a:ext cx="806944" cy="29695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10 ns/div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2120" y="5877272"/>
            <a:ext cx="2609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>
                <a:solidFill>
                  <a:srgbClr val="3333CC"/>
                </a:solidFill>
              </a:rPr>
              <a:t>Blas et al. WEPME011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D. </a:t>
            </a:r>
            <a:r>
              <a:rPr lang="en-US" dirty="0" err="1" smtClean="0">
                <a:solidFill>
                  <a:srgbClr val="3333CC"/>
                </a:solidFill>
              </a:rPr>
              <a:t>Perrelet</a:t>
            </a:r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dirty="0" smtClean="0">
                <a:solidFill>
                  <a:srgbClr val="3333CC"/>
                </a:solidFill>
              </a:rPr>
              <a:t> (CERN BE-RF)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21399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5148064" y="836712"/>
            <a:ext cx="2888235" cy="3367514"/>
            <a:chOff x="1403648" y="1340768"/>
            <a:chExt cx="2888235" cy="3367514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403648" y="1340768"/>
              <a:ext cx="2888235" cy="3367514"/>
              <a:chOff x="4679459" y="2198078"/>
              <a:chExt cx="3761153" cy="4512596"/>
            </a:xfrm>
            <a:solidFill>
              <a:srgbClr val="008000">
                <a:alpha val="82000"/>
              </a:srgbClr>
            </a:solidFill>
          </p:grpSpPr>
          <p:grpSp>
            <p:nvGrpSpPr>
              <p:cNvPr id="19" name="Group 18"/>
              <p:cNvGrpSpPr/>
              <p:nvPr/>
            </p:nvGrpSpPr>
            <p:grpSpPr>
              <a:xfrm>
                <a:off x="4679459" y="2198078"/>
                <a:ext cx="3761153" cy="4512596"/>
                <a:chOff x="4679459" y="2198078"/>
                <a:chExt cx="3761153" cy="4512596"/>
              </a:xfrm>
              <a:grpFill/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4679459" y="2198078"/>
                  <a:ext cx="3761153" cy="4512596"/>
                </a:xfrm>
                <a:prstGeom prst="roundRect">
                  <a:avLst>
                    <a:gd name="adj" fmla="val 5084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996227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99245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98868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984907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998113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97736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973586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596981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pic>
              <p:nvPicPr>
                <p:cNvPr id="22" name="Picture 21"/>
                <p:cNvPicPr>
                  <a:picLocks/>
                </p:cNvPicPr>
                <p:nvPr/>
              </p:nvPicPr>
              <p:blipFill rotWithShape="1">
                <a:blip r:embed="rId2"/>
                <a:srcRect t="25462" b="14008"/>
                <a:stretch/>
              </p:blipFill>
              <p:spPr>
                <a:xfrm>
                  <a:off x="4880163" y="2452155"/>
                  <a:ext cx="3383999" cy="194399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22"/>
                <p:cNvPicPr>
                  <a:picLocks/>
                </p:cNvPicPr>
                <p:nvPr/>
              </p:nvPicPr>
              <p:blipFill rotWithShape="1">
                <a:blip r:embed="rId3"/>
                <a:srcRect t="19231" r="29377" b="7680"/>
                <a:stretch/>
              </p:blipFill>
              <p:spPr>
                <a:xfrm>
                  <a:off x="4880163" y="4496103"/>
                  <a:ext cx="3383999" cy="1656000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5041361" y="4636635"/>
                <a:ext cx="806944" cy="29695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96227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9245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8868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84907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98113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97736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973586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96981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/>
                    </a:solidFill>
                  </a:rPr>
                  <a:t>10 ns/div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67744" y="4293096"/>
              <a:ext cx="11602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PS TFB ON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87624" y="836712"/>
            <a:ext cx="2824481" cy="3367514"/>
            <a:chOff x="4788024" y="1340768"/>
            <a:chExt cx="2824481" cy="336751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4788024" y="1340768"/>
              <a:ext cx="2824481" cy="3367514"/>
              <a:chOff x="535991" y="2198078"/>
              <a:chExt cx="3761153" cy="4512596"/>
            </a:xfrm>
            <a:solidFill>
              <a:srgbClr val="FF0000">
                <a:alpha val="61000"/>
              </a:srgbClr>
            </a:solidFill>
          </p:grpSpPr>
          <p:grpSp>
            <p:nvGrpSpPr>
              <p:cNvPr id="25" name="Group 24"/>
              <p:cNvGrpSpPr/>
              <p:nvPr/>
            </p:nvGrpSpPr>
            <p:grpSpPr>
              <a:xfrm>
                <a:off x="535991" y="2198078"/>
                <a:ext cx="3761153" cy="4512596"/>
                <a:chOff x="367322" y="2198078"/>
                <a:chExt cx="3761153" cy="4512596"/>
              </a:xfrm>
              <a:grpFill/>
            </p:grpSpPr>
            <p:sp>
              <p:nvSpPr>
                <p:cNvPr id="27" name="Rounded Rectangle 26"/>
                <p:cNvSpPr/>
                <p:nvPr/>
              </p:nvSpPr>
              <p:spPr>
                <a:xfrm>
                  <a:off x="367322" y="2198078"/>
                  <a:ext cx="3761153" cy="4512596"/>
                </a:xfrm>
                <a:prstGeom prst="roundRect">
                  <a:avLst>
                    <a:gd name="adj" fmla="val 5084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996227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99245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98868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984907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998113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977360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973586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5969813" algn="l" defTabSz="3992453" rtl="0" eaLnBrk="1" latinLnBrk="0" hangingPunct="1">
                    <a:defRPr sz="7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  <a:p>
                  <a:pPr algn="ctr"/>
                  <a:endParaRPr lang="en-US" sz="16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9236" r="29792" b="7641"/>
                <a:stretch/>
              </p:blipFill>
              <p:spPr>
                <a:xfrm>
                  <a:off x="535991" y="4496103"/>
                  <a:ext cx="3361932" cy="163897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4469" b="16764"/>
                <a:stretch/>
              </p:blipFill>
              <p:spPr>
                <a:xfrm>
                  <a:off x="535991" y="2464595"/>
                  <a:ext cx="3361932" cy="1931560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846454" y="4633956"/>
                <a:ext cx="825151" cy="29695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96227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9245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8868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84907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98113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977360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973586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969813" algn="l" defTabSz="3992453" rtl="0" eaLnBrk="1" latinLnBrk="0" hangingPunct="1">
                  <a:defRPr sz="7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/>
                    </a:solidFill>
                  </a:rPr>
                  <a:t>10 ns/div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580112" y="4293096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PS TFB OFF</a:t>
              </a:r>
            </a:p>
          </p:txBody>
        </p:sp>
      </p:grp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482663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635896" y="5517232"/>
            <a:ext cx="2931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 </a:t>
            </a:r>
            <a:r>
              <a:rPr lang="en-US" dirty="0" err="1" smtClean="0"/>
              <a:t>GeV</a:t>
            </a:r>
            <a:r>
              <a:rPr lang="en-US" dirty="0" smtClean="0"/>
              <a:t>   </a:t>
            </a:r>
            <a:r>
              <a:rPr lang="en-US" dirty="0" smtClean="0">
                <a:sym typeface="Wingdings"/>
              </a:rPr>
              <a:t>    26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Challenge: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Time of Flight Compensation</a:t>
            </a:r>
          </a:p>
          <a:p>
            <a:r>
              <a:rPr lang="en-US" dirty="0" smtClean="0">
                <a:sym typeface="Wingdings"/>
              </a:rPr>
              <a:t>Fully digital implementation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15616" y="116632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  <a:cs typeface="Cambria Math"/>
              </a:rPr>
              <a:t>SPS High Bandwidth Damper Project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" name="Picture 1" descr="ECI-Spectr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4062916" cy="3048406"/>
          </a:xfrm>
          <a:prstGeom prst="rect">
            <a:avLst/>
          </a:prstGeom>
        </p:spPr>
      </p:pic>
      <p:pic>
        <p:nvPicPr>
          <p:cNvPr id="5" name="Picture 4" descr="TMCI-Spectru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4062916" cy="3048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7" y="6381328"/>
            <a:ext cx="213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K. Li, CERN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31409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  <a:cs typeface="Cambria Math"/>
              </a:rPr>
              <a:t>ECI</a:t>
            </a:r>
            <a:r>
              <a:rPr lang="en-US" dirty="0" smtClean="0">
                <a:latin typeface="+mj-lt"/>
                <a:cs typeface="Cambria Math"/>
              </a:rPr>
              <a:t> (limitation at 25 ns spacing)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068960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  <a:cs typeface="Cambria Math"/>
              </a:rPr>
              <a:t>TMCI</a:t>
            </a:r>
            <a:r>
              <a:rPr lang="en-US" dirty="0" smtClean="0">
                <a:latin typeface="+mj-lt"/>
                <a:cs typeface="Cambria Math"/>
              </a:rPr>
              <a:t> (single bunch intensity limitation)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052736"/>
            <a:ext cx="80648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/>
              <a:buChar char="•"/>
            </a:pPr>
            <a:r>
              <a:rPr lang="en-US" dirty="0" smtClean="0"/>
              <a:t>Feedback Project addresses limitation in the SPS in intensity due to </a:t>
            </a:r>
            <a:r>
              <a:rPr lang="en-US" dirty="0" smtClean="0">
                <a:solidFill>
                  <a:srgbClr val="FF0000"/>
                </a:solidFill>
              </a:rPr>
              <a:t>E-Cloud Instability (ECI)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Transverse Mode Coupling Instability (TMCI) 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900"/>
              </a:spcAft>
              <a:buFont typeface="Arial"/>
              <a:buChar char="•"/>
            </a:pPr>
            <a:r>
              <a:rPr lang="en-US" dirty="0" smtClean="0"/>
              <a:t>Recent Simulations with Head Tail Code confirm feasibility</a:t>
            </a:r>
            <a:endParaRPr lang="en-US" dirty="0"/>
          </a:p>
          <a:p>
            <a:pPr marL="285750" indent="-285750">
              <a:spcAft>
                <a:spcPts val="9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SPS is test bed </a:t>
            </a:r>
            <a:r>
              <a:rPr lang="en-US" dirty="0" smtClean="0"/>
              <a:t>for deployment of such a system in other accelerators </a:t>
            </a:r>
            <a:r>
              <a:rPr lang="en-US" dirty="0" smtClean="0">
                <a:solidFill>
                  <a:srgbClr val="FF0000"/>
                </a:solidFill>
              </a:rPr>
              <a:t>(e.g. LHC)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5816" y="2636912"/>
            <a:ext cx="4201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</a:rPr>
              <a:t>Mode Spectra without feedback</a:t>
            </a:r>
            <a:endParaRPr lang="en-US" sz="2400" dirty="0">
              <a:solidFill>
                <a:srgbClr val="33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LHC Transverse Damper (ADT)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799693" cy="4561249"/>
          </a:xfrm>
        </p:spPr>
        <p:txBody>
          <a:bodyPr wrap="square">
            <a:spAutoFit/>
          </a:bodyPr>
          <a:lstStyle/>
          <a:p>
            <a:pPr lvl="1">
              <a:buFont typeface="Courier New"/>
              <a:buChar char="o"/>
            </a:pPr>
            <a:r>
              <a:rPr lang="en-US" sz="2400" dirty="0" smtClean="0">
                <a:solidFill>
                  <a:srgbClr val="0000FF"/>
                </a:solidFill>
              </a:rPr>
              <a:t>Initially </a:t>
            </a:r>
            <a:r>
              <a:rPr lang="en-GB" sz="2400" dirty="0" smtClean="0">
                <a:solidFill>
                  <a:srgbClr val="0000FF"/>
                </a:solidFill>
              </a:rPr>
              <a:t>designed for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I</a:t>
            </a:r>
            <a:r>
              <a:rPr lang="en-GB" sz="2000" dirty="0" err="1" smtClean="0"/>
              <a:t>njection</a:t>
            </a:r>
            <a:r>
              <a:rPr lang="en-GB" sz="2000" dirty="0" smtClean="0"/>
              <a:t> damping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F</a:t>
            </a:r>
            <a:r>
              <a:rPr lang="en-GB" sz="2000" dirty="0" err="1" smtClean="0"/>
              <a:t>eedback</a:t>
            </a:r>
            <a:r>
              <a:rPr lang="en-GB" sz="2000" dirty="0" smtClean="0"/>
              <a:t> during ramp (coupled bunch instabilities)</a:t>
            </a:r>
          </a:p>
          <a:p>
            <a:pPr lvl="1">
              <a:buFont typeface="Arial"/>
              <a:buChar char="•"/>
            </a:pPr>
            <a:endParaRPr lang="en-GB" sz="1800" dirty="0" smtClean="0"/>
          </a:p>
          <a:p>
            <a:pPr lvl="1">
              <a:buFont typeface="Courier New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LHC Physics since Run 1 (2010-)</a:t>
            </a:r>
            <a:endParaRPr lang="en-GB" sz="2400" dirty="0" smtClean="0">
              <a:solidFill>
                <a:srgbClr val="FF0000"/>
              </a:solidFill>
            </a:endParaRPr>
          </a:p>
          <a:p>
            <a:pPr lvl="2">
              <a:buFont typeface="Arial"/>
              <a:buChar char="•"/>
            </a:pPr>
            <a:r>
              <a:rPr lang="en-US" sz="2000" dirty="0"/>
              <a:t>p</a:t>
            </a:r>
            <a:r>
              <a:rPr lang="en-GB" sz="2000" dirty="0" err="1" smtClean="0"/>
              <a:t>roviding</a:t>
            </a:r>
            <a:r>
              <a:rPr lang="en-GB" sz="2000" dirty="0" smtClean="0"/>
              <a:t> stability at all times in the cycle</a:t>
            </a:r>
          </a:p>
          <a:p>
            <a:pPr marL="1073150" lvl="2" indent="357188"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(including with colliding beams !)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d</a:t>
            </a:r>
            <a:r>
              <a:rPr lang="en-GB" sz="2000" dirty="0" err="1" smtClean="0"/>
              <a:t>iagnostics</a:t>
            </a:r>
            <a:r>
              <a:rPr lang="en-GB" sz="2000" dirty="0" smtClean="0"/>
              <a:t> tool to record bunch-by-bunch oscillations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a</a:t>
            </a:r>
            <a:r>
              <a:rPr lang="en-GB" sz="2000" dirty="0" err="1" smtClean="0"/>
              <a:t>bort</a:t>
            </a:r>
            <a:r>
              <a:rPr lang="en-GB" sz="2000" dirty="0" smtClean="0"/>
              <a:t> gap and injection cleaning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low-up for loss maps and aperture studies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tool to produce losses for quench tests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une measurement</a:t>
            </a: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edbacksystem-sketch goo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4032706" cy="3021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9752" y="0"/>
            <a:ext cx="536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  <a:cs typeface="Cambria Math"/>
              </a:rPr>
              <a:t>Simulations with Feedback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Coherent-500MHz-a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5024"/>
            <a:ext cx="3209704" cy="3086254"/>
          </a:xfrm>
          <a:prstGeom prst="rect">
            <a:avLst/>
          </a:prstGeom>
        </p:spPr>
      </p:pic>
      <p:pic>
        <p:nvPicPr>
          <p:cNvPr id="8" name="Picture 7" descr="Coherent-200MHz-avg-TMCI-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10020"/>
            <a:ext cx="3246740" cy="31479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9912" y="548680"/>
            <a:ext cx="229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Li et al., WEPME042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63688" y="37170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Cambria Math"/>
              </a:rPr>
              <a:t>ECI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0152" y="371703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Cambria Math"/>
              </a:rPr>
              <a:t>TMCI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1484784"/>
            <a:ext cx="4211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Bandwidth need at </a:t>
            </a:r>
            <a:r>
              <a:rPr lang="en-US" dirty="0" smtClean="0">
                <a:solidFill>
                  <a:srgbClr val="FF0000"/>
                </a:solidFill>
              </a:rPr>
              <a:t>SPS injection 450 </a:t>
            </a: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r>
              <a:rPr lang="en-US" dirty="0" smtClean="0">
                <a:solidFill>
                  <a:srgbClr val="FF0000"/>
                </a:solidFill>
              </a:rPr>
              <a:t>/c</a:t>
            </a:r>
          </a:p>
          <a:p>
            <a:pPr>
              <a:spcAft>
                <a:spcPts val="600"/>
              </a:spcAft>
            </a:pPr>
            <a:r>
              <a:rPr lang="en-US" dirty="0"/>
              <a:t>f</a:t>
            </a:r>
            <a:r>
              <a:rPr lang="en-US" dirty="0" smtClean="0"/>
              <a:t>rom simulation (2.7 ns bunch length)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ECI:	   500 MHz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TMCI:	   200 MHz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131840" y="4077072"/>
            <a:ext cx="288032" cy="72008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516216" y="4293096"/>
            <a:ext cx="216024" cy="57606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2240" y="4221088"/>
            <a:ext cx="167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i</a:t>
            </a:r>
            <a:r>
              <a:rPr lang="en-US" sz="1600" dirty="0" smtClean="0">
                <a:solidFill>
                  <a:srgbClr val="FF6600"/>
                </a:solidFill>
              </a:rPr>
              <a:t>ncreasing FB gain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9672" y="4293096"/>
            <a:ext cx="167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ncreasing FB gain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39952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067944" y="3356992"/>
            <a:ext cx="206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</a:t>
            </a:r>
            <a:r>
              <a:rPr lang="en-US" dirty="0" err="1" smtClean="0"/>
              <a:t>Headtail</a:t>
            </a:r>
            <a:r>
              <a:rPr lang="en-US" dirty="0" smtClean="0"/>
              <a:t>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5109210"/>
            <a:ext cx="3829050" cy="17487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41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3568" y="6093298"/>
            <a:ext cx="230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Dusatko</a:t>
            </a:r>
            <a:r>
              <a:rPr lang="en-US" dirty="0" smtClean="0"/>
              <a:t> et al. (SLAC)</a:t>
            </a:r>
          </a:p>
          <a:p>
            <a:r>
              <a:rPr lang="en-US" dirty="0" smtClean="0"/>
              <a:t>WEPME061, IPAC 2013</a:t>
            </a:r>
          </a:p>
        </p:txBody>
      </p:sp>
      <p:pic>
        <p:nvPicPr>
          <p:cNvPr id="3" name="Picture 2" descr="photo%20of%20jedu%20and%20chass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72816"/>
            <a:ext cx="2315510" cy="3086100"/>
          </a:xfrm>
          <a:prstGeom prst="rect">
            <a:avLst/>
          </a:prstGeom>
        </p:spPr>
      </p:pic>
      <p:pic>
        <p:nvPicPr>
          <p:cNvPr id="2" name="Picture 1" descr="PrototypeProcessing_revis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908720"/>
            <a:ext cx="5994080" cy="4392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-13368"/>
            <a:ext cx="918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Cambria Math"/>
              </a:rPr>
              <a:t>Hardware Development for the SPS feedback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544522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 GS/s sampling 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  5-tap FIR for single bunch control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60648"/>
            <a:ext cx="8477885" cy="5910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4169" y="6200764"/>
            <a:ext cx="232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D. Fox et al. (SLAC)</a:t>
            </a:r>
          </a:p>
          <a:p>
            <a:r>
              <a:rPr lang="en-US" dirty="0" smtClean="0"/>
              <a:t>WEPME060, IPAC 2013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5760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Single Bunch instability control with SPS HBTFB</a:t>
            </a:r>
            <a:endParaRPr lang="en-US" sz="3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164288" y="1340768"/>
            <a:ext cx="576064" cy="36004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44208" y="980728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 FB switched off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75656" y="1916832"/>
            <a:ext cx="1512168" cy="72008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5696" y="1196752"/>
            <a:ext cx="1254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 no feedback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2120" y="1268760"/>
            <a:ext cx="945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feedback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652120" y="1700808"/>
            <a:ext cx="1512168" cy="72008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1720" y="263691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chromaticity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242088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chromaticity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952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86409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Beam Response in Closed </a:t>
            </a:r>
            <a:r>
              <a:rPr lang="en-US" sz="3600" dirty="0"/>
              <a:t>L</a:t>
            </a:r>
            <a:r>
              <a:rPr lang="en-US" sz="3600" dirty="0" smtClean="0"/>
              <a:t>oop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43</a:t>
            </a:fld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187624" y="5445224"/>
            <a:ext cx="7034561" cy="5847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Note the </a:t>
            </a:r>
            <a:r>
              <a:rPr lang="en-GB" sz="1600" b="1" dirty="0" smtClean="0">
                <a:solidFill>
                  <a:srgbClr val="0070C0"/>
                </a:solidFill>
              </a:rPr>
              <a:t>different </a:t>
            </a:r>
            <a:r>
              <a:rPr lang="en-GB" sz="1600" b="1" dirty="0">
                <a:solidFill>
                  <a:srgbClr val="0070C0"/>
                </a:solidFill>
              </a:rPr>
              <a:t>response </a:t>
            </a:r>
            <a:r>
              <a:rPr lang="en-GB" sz="1600" dirty="0"/>
              <a:t>of the beam for </a:t>
            </a:r>
            <a:r>
              <a:rPr lang="en-GB" sz="1600" b="1" dirty="0" smtClean="0">
                <a:solidFill>
                  <a:srgbClr val="0070C0"/>
                </a:solidFill>
              </a:rPr>
              <a:t>different </a:t>
            </a:r>
            <a:r>
              <a:rPr lang="en-GB" sz="1600" b="1" dirty="0">
                <a:solidFill>
                  <a:srgbClr val="0070C0"/>
                </a:solidFill>
              </a:rPr>
              <a:t>positive feedback </a:t>
            </a:r>
            <a:r>
              <a:rPr lang="en-GB" sz="1600" b="1" dirty="0" smtClean="0">
                <a:solidFill>
                  <a:srgbClr val="0070C0"/>
                </a:solidFill>
              </a:rPr>
              <a:t>gains.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Many modes </a:t>
            </a:r>
            <a:r>
              <a:rPr lang="en-GB" sz="1600" dirty="0" smtClean="0"/>
              <a:t>get </a:t>
            </a:r>
            <a:r>
              <a:rPr lang="en-GB" sz="1600" dirty="0"/>
              <a:t>excited with </a:t>
            </a:r>
            <a:r>
              <a:rPr lang="en-GB" sz="1600" b="1" dirty="0">
                <a:solidFill>
                  <a:srgbClr val="0070C0"/>
                </a:solidFill>
              </a:rPr>
              <a:t>higher gain </a:t>
            </a:r>
            <a:r>
              <a:rPr lang="en-GB" sz="1600" dirty="0"/>
              <a:t>in positive feedback.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06867" y="836712"/>
            <a:ext cx="4737133" cy="4597966"/>
            <a:chOff x="4284025" y="1287497"/>
            <a:chExt cx="4737133" cy="4597966"/>
          </a:xfrm>
        </p:grpSpPr>
        <p:pic>
          <p:nvPicPr>
            <p:cNvPr id="6" name="Picture 2" descr="C:\Users\gkotzian\AppData\Local\Microsoft\Windows\Temporary Internet Files\Content.Outlook\IB98DS0S\250DAC_spectrogram_a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676" y="2562663"/>
              <a:ext cx="4425482" cy="332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914136" y="5631801"/>
              <a:ext cx="2361473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72000" rtlCol="0">
              <a:spAutoFit/>
            </a:bodyPr>
            <a:lstStyle/>
            <a:p>
              <a:pPr algn="r"/>
              <a:r>
                <a:rPr lang="en-US" sz="1000" b="1" dirty="0" smtClean="0"/>
                <a:t>Turns</a:t>
              </a:r>
              <a:endParaRPr lang="en-US" sz="10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>
              <a:off x="3976770" y="4146474"/>
              <a:ext cx="3384410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5335629" y="4146474"/>
              <a:ext cx="3384410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59029" y="1474318"/>
              <a:ext cx="0" cy="985392"/>
            </a:xfrm>
            <a:prstGeom prst="line">
              <a:avLst/>
            </a:prstGeom>
            <a:ln w="952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84025" y="1845798"/>
              <a:ext cx="875004" cy="43088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en-US" sz="1050" b="1" dirty="0" smtClean="0"/>
                <a:t>Feedback “gain”</a:t>
              </a:r>
              <a:endParaRPr lang="en-US" sz="105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151776" y="2061242"/>
              <a:ext cx="3192780" cy="0"/>
            </a:xfrm>
            <a:prstGeom prst="straightConnector1">
              <a:avLst/>
            </a:prstGeom>
            <a:ln w="952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159210" y="2061055"/>
              <a:ext cx="513917" cy="246442"/>
            </a:xfrm>
            <a:prstGeom prst="rect">
              <a:avLst/>
            </a:prstGeom>
            <a:gradFill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rgbClr val="00B050">
                    <a:lumMod val="86000"/>
                    <a:lumOff val="14000"/>
                  </a:srgb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28811" y="2061055"/>
              <a:ext cx="1163159" cy="246442"/>
            </a:xfrm>
            <a:prstGeom prst="rect">
              <a:avLst/>
            </a:prstGeom>
            <a:gradFill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rgbClr val="00B050">
                    <a:lumMod val="86000"/>
                    <a:lumOff val="14000"/>
                  </a:srgb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73127" y="1287497"/>
              <a:ext cx="1355684" cy="773558"/>
            </a:xfrm>
            <a:prstGeom prst="rect">
              <a:avLst/>
            </a:prstGeom>
            <a:gradFill>
              <a:gsLst>
                <a:gs pos="100000">
                  <a:schemeClr val="bg1">
                    <a:lumMod val="0"/>
                    <a:lumOff val="100000"/>
                  </a:schemeClr>
                </a:gs>
                <a:gs pos="833">
                  <a:srgbClr val="FF0000">
                    <a:lumMod val="45000"/>
                    <a:lumOff val="55000"/>
                  </a:srgbClr>
                </a:gs>
                <a:gs pos="50000">
                  <a:schemeClr val="accent6">
                    <a:lumMod val="63000"/>
                    <a:lumOff val="37000"/>
                  </a:scheme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0403" y="1454080"/>
              <a:ext cx="1360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gain = +64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66830" y="2039542"/>
              <a:ext cx="509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accent3">
                      <a:lumMod val="50000"/>
                    </a:schemeClr>
                  </a:solidFill>
                </a:rPr>
                <a:t>-16</a:t>
              </a:r>
              <a:endParaRPr lang="en-US" sz="1200" b="1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94872" y="2039542"/>
              <a:ext cx="100799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accent3">
                      <a:lumMod val="50000"/>
                    </a:schemeClr>
                  </a:solidFill>
                </a:rPr>
                <a:t>-16</a:t>
              </a:r>
              <a:endParaRPr lang="en-US" sz="1200" b="1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5386222" y="3895899"/>
              <a:ext cx="2388913" cy="10255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676303" y="4452792"/>
              <a:ext cx="990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Frequency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Sweep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0.19 – 0.17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3528" y="1052736"/>
            <a:ext cx="4443619" cy="4407393"/>
            <a:chOff x="271779" y="1474318"/>
            <a:chExt cx="4443619" cy="440739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79" y="2562663"/>
              <a:ext cx="4443619" cy="331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29166" y="5612882"/>
              <a:ext cx="1841794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72000" rtlCol="0">
              <a:spAutoFit/>
            </a:bodyPr>
            <a:lstStyle/>
            <a:p>
              <a:pPr algn="r"/>
              <a:r>
                <a:rPr lang="en-US" sz="1000" b="1" dirty="0" smtClean="0"/>
                <a:t>Turns</a:t>
              </a:r>
              <a:endParaRPr lang="en-US" sz="10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>
              <a:off x="-342470" y="4146474"/>
              <a:ext cx="3384410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1017978" y="4146474"/>
              <a:ext cx="3384410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38200" y="2061242"/>
              <a:ext cx="3192780" cy="0"/>
            </a:xfrm>
            <a:prstGeom prst="straightConnector1">
              <a:avLst/>
            </a:prstGeom>
            <a:ln w="952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38200" y="1474318"/>
              <a:ext cx="0" cy="985392"/>
            </a:xfrm>
            <a:prstGeom prst="line">
              <a:avLst/>
            </a:prstGeom>
            <a:ln w="952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838200" y="2061055"/>
              <a:ext cx="513917" cy="246442"/>
            </a:xfrm>
            <a:prstGeom prst="rect">
              <a:avLst/>
            </a:prstGeom>
            <a:gradFill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rgbClr val="00B050">
                    <a:lumMod val="86000"/>
                    <a:lumOff val="14000"/>
                  </a:srgb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07801" y="2061055"/>
              <a:ext cx="1163159" cy="246442"/>
            </a:xfrm>
            <a:prstGeom prst="rect">
              <a:avLst/>
            </a:prstGeom>
            <a:gradFill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rgbClr val="00B050">
                    <a:lumMod val="86000"/>
                    <a:lumOff val="14000"/>
                  </a:srgb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52117" y="1814613"/>
              <a:ext cx="1355684" cy="246442"/>
            </a:xfrm>
            <a:prstGeom prst="rect">
              <a:avLst/>
            </a:prstGeom>
            <a:gradFill>
              <a:gsLst>
                <a:gs pos="100000">
                  <a:schemeClr val="bg1">
                    <a:lumMod val="0"/>
                    <a:lumOff val="100000"/>
                  </a:schemeClr>
                </a:gs>
                <a:gs pos="1000">
                  <a:schemeClr val="accent6">
                    <a:lumMod val="100000"/>
                  </a:schemeClr>
                </a:gs>
              </a:gsLst>
              <a:lin ang="5400000" scaled="0"/>
            </a:gradFill>
            <a:ln w="1270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 smtClean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31434" y="1784243"/>
              <a:ext cx="962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C00000"/>
                  </a:solidFill>
                </a:rPr>
                <a:t>gain = +16</a:t>
              </a:r>
              <a:endParaRPr lang="en-US" sz="12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5820" y="2039542"/>
              <a:ext cx="509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accent3">
                      <a:lumMod val="50000"/>
                    </a:schemeClr>
                  </a:solidFill>
                </a:rPr>
                <a:t>-16</a:t>
              </a:r>
              <a:endParaRPr lang="en-US" sz="1200" b="1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95326" y="2039542"/>
              <a:ext cx="11756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accent3">
                      <a:lumMod val="50000"/>
                    </a:schemeClr>
                  </a:solidFill>
                </a:rPr>
                <a:t>-16</a:t>
              </a:r>
              <a:endParaRPr lang="en-US" sz="1200" b="1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24361" y="2943382"/>
              <a:ext cx="990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Frequency</a:t>
              </a:r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Sweep</a:t>
              </a:r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0.19 – 0.17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095158" y="3646449"/>
              <a:ext cx="607263" cy="1895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493588" y="3682046"/>
              <a:ext cx="770110" cy="10163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076056" y="6021288"/>
            <a:ext cx="360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2012-2013 experimental results:</a:t>
            </a:r>
          </a:p>
          <a:p>
            <a:r>
              <a:rPr lang="en-US" dirty="0" smtClean="0"/>
              <a:t>J. D. Fox et al. (SLAC), IPAC 2013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07904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717032"/>
            <a:ext cx="3778250" cy="291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980728"/>
            <a:ext cx="554355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Kicker Design for SPS Feedback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3" y="4077072"/>
            <a:ext cx="4124960" cy="2098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9" y="6093298"/>
            <a:ext cx="243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Cesaratto</a:t>
            </a:r>
            <a:r>
              <a:rPr lang="en-US" dirty="0" smtClean="0"/>
              <a:t> et al. (SLAC)</a:t>
            </a:r>
          </a:p>
          <a:p>
            <a:r>
              <a:rPr lang="en-US" dirty="0" smtClean="0"/>
              <a:t>WEPME061, IPAC 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1124744"/>
            <a:ext cx="34572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for high Bandwidth requires new kicker for the SPS: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Inspired by Stochastic </a:t>
            </a:r>
            <a:r>
              <a:rPr lang="en-US" dirty="0"/>
              <a:t>C</a:t>
            </a:r>
            <a:r>
              <a:rPr lang="en-US" dirty="0" smtClean="0"/>
              <a:t>ooling </a:t>
            </a:r>
          </a:p>
          <a:p>
            <a:pPr indent="266700"/>
            <a:r>
              <a:rPr lang="en-US" dirty="0" smtClean="0"/>
              <a:t>Systems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olidFill>
                  <a:srgbClr val="3333CC"/>
                </a:solidFill>
              </a:rPr>
              <a:t>Faltin</a:t>
            </a:r>
            <a:r>
              <a:rPr lang="en-US" dirty="0" smtClean="0">
                <a:solidFill>
                  <a:srgbClr val="3333CC"/>
                </a:solidFill>
              </a:rPr>
              <a:t> type kicker</a:t>
            </a:r>
          </a:p>
          <a:p>
            <a:pPr indent="266700"/>
            <a:r>
              <a:rPr lang="en-US" dirty="0" smtClean="0"/>
              <a:t>considered (strip-line with</a:t>
            </a:r>
          </a:p>
          <a:p>
            <a:pPr indent="266700"/>
            <a:r>
              <a:rPr lang="en-US" dirty="0" smtClean="0"/>
              <a:t>slotted shield to beam pipe)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2996952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33CC"/>
                </a:solidFill>
              </a:rPr>
              <a:t>L. </a:t>
            </a:r>
            <a:r>
              <a:rPr lang="en-US" sz="1600" dirty="0" err="1" smtClean="0">
                <a:solidFill>
                  <a:srgbClr val="3333CC"/>
                </a:solidFill>
              </a:rPr>
              <a:t>Faltin</a:t>
            </a:r>
            <a:r>
              <a:rPr lang="en-US" sz="1600" dirty="0" smtClean="0">
                <a:solidFill>
                  <a:srgbClr val="3333CC"/>
                </a:solidFill>
              </a:rPr>
              <a:t>, </a:t>
            </a:r>
            <a:r>
              <a:rPr lang="en-US" sz="1600" dirty="0" err="1" smtClean="0">
                <a:solidFill>
                  <a:srgbClr val="3333CC"/>
                </a:solidFill>
              </a:rPr>
              <a:t>Nucl</a:t>
            </a:r>
            <a:r>
              <a:rPr lang="en-US" sz="1600" dirty="0" smtClean="0">
                <a:solidFill>
                  <a:srgbClr val="3333CC"/>
                </a:solidFill>
              </a:rPr>
              <a:t>. </a:t>
            </a:r>
            <a:r>
              <a:rPr lang="en-US" sz="1600" dirty="0" err="1" smtClean="0">
                <a:solidFill>
                  <a:srgbClr val="3333CC"/>
                </a:solidFill>
              </a:rPr>
              <a:t>Instrum</a:t>
            </a:r>
            <a:r>
              <a:rPr lang="en-US" sz="1600" dirty="0" smtClean="0">
                <a:solidFill>
                  <a:srgbClr val="3333CC"/>
                </a:solidFill>
              </a:rPr>
              <a:t>. Methods </a:t>
            </a:r>
            <a:r>
              <a:rPr lang="en-US" sz="1600" b="1" dirty="0" smtClean="0">
                <a:solidFill>
                  <a:srgbClr val="3333CC"/>
                </a:solidFill>
              </a:rPr>
              <a:t>148</a:t>
            </a:r>
            <a:r>
              <a:rPr lang="en-US" sz="1600" dirty="0" smtClean="0">
                <a:solidFill>
                  <a:srgbClr val="3333CC"/>
                </a:solidFill>
              </a:rPr>
              <a:t> (1978) pp. 449.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9952" y="6381328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Principle OF </a:t>
            </a:r>
            <a:r>
              <a:rPr lang="en-GB" dirty="0" err="1" smtClean="0"/>
              <a:t>TraNsVerse</a:t>
            </a:r>
            <a:r>
              <a:rPr lang="en-GB" dirty="0" smtClean="0"/>
              <a:t> Feedback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Principle of Transverse </a:t>
            </a:r>
            <a:r>
              <a:rPr lang="en-GB" sz="3600" dirty="0"/>
              <a:t>F</a:t>
            </a:r>
            <a:r>
              <a:rPr lang="en-GB" sz="3600" dirty="0" smtClean="0"/>
              <a:t>eedbacks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4104456" cy="4525963"/>
          </a:xfrm>
        </p:spPr>
        <p:txBody>
          <a:bodyPr>
            <a:normAutofit fontScale="92500" lnSpcReduction="20000"/>
          </a:bodyPr>
          <a:lstStyle/>
          <a:p>
            <a:pPr marL="0" lvl="1" indent="265113">
              <a:spcBef>
                <a:spcPts val="0"/>
              </a:spcBef>
              <a:buFont typeface="Arial"/>
              <a:buChar char="•"/>
            </a:pPr>
            <a:r>
              <a:rPr lang="en-GB" sz="1900" dirty="0" smtClean="0"/>
              <a:t>One or multiple pick-ups</a:t>
            </a:r>
          </a:p>
          <a:p>
            <a:pPr marL="265113" lvl="1" indent="0">
              <a:spcBef>
                <a:spcPts val="0"/>
              </a:spcBef>
              <a:buNone/>
            </a:pPr>
            <a:r>
              <a:rPr lang="en-US" sz="1900" dirty="0" smtClean="0"/>
              <a:t>T</a:t>
            </a:r>
            <a:r>
              <a:rPr lang="en-GB" sz="1900" dirty="0" smtClean="0"/>
              <a:t>urn by turn, bunch by bunch position with d</a:t>
            </a:r>
            <a:r>
              <a:rPr lang="en-US" sz="1900" dirty="0" err="1" smtClean="0"/>
              <a:t>igitization</a:t>
            </a:r>
            <a:r>
              <a:rPr lang="en-US" sz="1900" dirty="0" smtClean="0"/>
              <a:t> and processing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900" dirty="0" smtClean="0"/>
          </a:p>
          <a:p>
            <a:pPr marL="265113" lvl="1" indent="-265113">
              <a:spcBef>
                <a:spcPts val="0"/>
              </a:spcBef>
              <a:buFont typeface="Arial"/>
              <a:buChar char="•"/>
            </a:pPr>
            <a:r>
              <a:rPr lang="en-US" sz="1900" dirty="0"/>
              <a:t>W</a:t>
            </a:r>
            <a:r>
              <a:rPr lang="en-US" sz="1900" dirty="0" smtClean="0"/>
              <a:t>idely used in high intensity </a:t>
            </a:r>
          </a:p>
          <a:p>
            <a:pPr marL="265113" lvl="1" indent="0">
              <a:spcBef>
                <a:spcPts val="0"/>
              </a:spcBef>
              <a:buNone/>
            </a:pPr>
            <a:r>
              <a:rPr lang="en-US" sz="1900" dirty="0"/>
              <a:t>l</a:t>
            </a:r>
            <a:r>
              <a:rPr lang="en-US" sz="1900" dirty="0" smtClean="0"/>
              <a:t>epton colliders (B factories) and light sources to provide beam stability</a:t>
            </a:r>
          </a:p>
          <a:p>
            <a:pPr marL="265113" lvl="1" indent="-265113">
              <a:spcBef>
                <a:spcPts val="0"/>
              </a:spcBef>
              <a:buNone/>
            </a:pPr>
            <a:endParaRPr lang="en-US" sz="1900" dirty="0"/>
          </a:p>
          <a:p>
            <a:pPr marL="265113" lvl="1" indent="-265113">
              <a:spcBef>
                <a:spcPts val="0"/>
              </a:spcBef>
              <a:buFont typeface="Arial"/>
              <a:buChar char="•"/>
            </a:pPr>
            <a:r>
              <a:rPr lang="en-US" sz="1900" dirty="0" smtClean="0"/>
              <a:t>High intensity hadron machines</a:t>
            </a:r>
          </a:p>
          <a:p>
            <a:pPr marL="0" lvl="1" indent="265113">
              <a:spcBef>
                <a:spcPts val="0"/>
              </a:spcBef>
              <a:buNone/>
            </a:pPr>
            <a:r>
              <a:rPr lang="en-US" sz="1900" dirty="0"/>
              <a:t>n</a:t>
            </a:r>
            <a:r>
              <a:rPr lang="en-US" sz="1900" dirty="0" smtClean="0"/>
              <a:t>eed feedback for stability as well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900" dirty="0"/>
          </a:p>
          <a:p>
            <a:pPr marL="342900" lvl="1" indent="-342900">
              <a:spcBef>
                <a:spcPts val="0"/>
              </a:spcBef>
              <a:buFont typeface="Arial"/>
              <a:buChar char="•"/>
            </a:pPr>
            <a:r>
              <a:rPr lang="en-US" sz="1900" dirty="0" smtClean="0"/>
              <a:t>Use in </a:t>
            </a:r>
            <a:r>
              <a:rPr lang="en-US" sz="1900" dirty="0" smtClean="0">
                <a:solidFill>
                  <a:srgbClr val="FF0000"/>
                </a:solidFill>
              </a:rPr>
              <a:t>hadron</a:t>
            </a:r>
            <a:r>
              <a:rPr lang="en-US" sz="1900" dirty="0" smtClean="0"/>
              <a:t> colliders </a:t>
            </a:r>
            <a:r>
              <a:rPr lang="en-US" sz="1900" dirty="0" smtClean="0">
                <a:solidFill>
                  <a:srgbClr val="FF0000"/>
                </a:solidFill>
              </a:rPr>
              <a:t>more challenging</a:t>
            </a:r>
            <a:r>
              <a:rPr lang="en-US" sz="1900" dirty="0" smtClean="0"/>
              <a:t> and restricted in past mostly to injection damping (low noise system needed)</a:t>
            </a:r>
            <a:endParaRPr lang="en-US" sz="1900" dirty="0" smtClean="0">
              <a:sym typeface="Wingdings"/>
            </a:endParaRPr>
          </a:p>
          <a:p>
            <a:pPr marL="342900" lvl="1" indent="-342900">
              <a:spcBef>
                <a:spcPts val="0"/>
              </a:spcBef>
              <a:buFont typeface="Arial"/>
              <a:buChar char="•"/>
            </a:pPr>
            <a:endParaRPr lang="en-US" sz="1900" dirty="0">
              <a:sym typeface="Wingdings"/>
            </a:endParaRPr>
          </a:p>
          <a:p>
            <a:pPr marL="342900" lvl="1" indent="-342900">
              <a:spcBef>
                <a:spcPts val="0"/>
              </a:spcBef>
              <a:buFont typeface="Arial"/>
              <a:buChar char="•"/>
            </a:pPr>
            <a:r>
              <a:rPr lang="en-US" sz="1900" dirty="0" smtClean="0">
                <a:solidFill>
                  <a:srgbClr val="FF0000"/>
                </a:solidFill>
                <a:sym typeface="Wingdings"/>
              </a:rPr>
              <a:t>LHC collider uses TFB all the time including with stored, colliding beams, (protons and </a:t>
            </a:r>
            <a:r>
              <a:rPr lang="en-US" sz="1900" dirty="0" err="1" smtClean="0">
                <a:solidFill>
                  <a:srgbClr val="FF0000"/>
                </a:solidFill>
                <a:sym typeface="Wingdings"/>
              </a:rPr>
              <a:t>Pb</a:t>
            </a:r>
            <a:r>
              <a:rPr lang="en-US" sz="1900" dirty="0" smtClean="0">
                <a:solidFill>
                  <a:srgbClr val="FF0000"/>
                </a:solidFill>
                <a:sym typeface="Wingdings"/>
              </a:rPr>
              <a:t> ions) since 2010</a:t>
            </a:r>
            <a:endParaRPr lang="en-GB" sz="1900" dirty="0">
              <a:solidFill>
                <a:srgbClr val="FF0000"/>
              </a:solidFill>
            </a:endParaRPr>
          </a:p>
          <a:p>
            <a:pPr marL="0"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4302760" cy="41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148064" y="587727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dirty="0" err="1" smtClean="0">
                <a:sym typeface="Wingdings"/>
              </a:rPr>
              <a:t>T</a:t>
            </a:r>
            <a:r>
              <a:rPr lang="en-US" baseline="-25000" dirty="0" err="1" smtClean="0">
                <a:sym typeface="Wingdings"/>
              </a:rPr>
              <a:t>signal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= </a:t>
            </a:r>
            <a:r>
              <a:rPr lang="en-US" dirty="0" err="1" smtClean="0">
                <a:sym typeface="Wingdings"/>
              </a:rPr>
              <a:t>T</a:t>
            </a:r>
            <a:r>
              <a:rPr lang="en-US" baseline="-25000" dirty="0" err="1" smtClean="0">
                <a:sym typeface="Wingdings"/>
              </a:rPr>
              <a:t>beam</a:t>
            </a:r>
            <a:r>
              <a:rPr lang="en-US" dirty="0" smtClean="0">
                <a:sym typeface="Wingdings"/>
              </a:rPr>
              <a:t> + n </a:t>
            </a:r>
            <a:r>
              <a:rPr lang="en-US" dirty="0" err="1" smtClean="0">
                <a:sym typeface="Wingdings"/>
              </a:rPr>
              <a:t>T</a:t>
            </a:r>
            <a:r>
              <a:rPr lang="en-US" baseline="-25000" dirty="0" err="1" smtClean="0">
                <a:sym typeface="Wingdings"/>
              </a:rPr>
              <a:t>rev</a:t>
            </a:r>
            <a:endParaRPr lang="en-US" baseline="-25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557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Transverse Feedback </a:t>
            </a:r>
            <a:br>
              <a:rPr lang="en-GB" dirty="0" smtClean="0"/>
            </a:br>
            <a:r>
              <a:rPr lang="en-GB" dirty="0" smtClean="0"/>
              <a:t>AKA Damper / ADT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1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Transverse Damper Specs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7029450" cy="5269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6136" y="1340768"/>
            <a:ext cx="1512168" cy="864096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52120" y="3068960"/>
            <a:ext cx="2304256" cy="2880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52120" y="5445224"/>
            <a:ext cx="2304256" cy="2880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4125144" cy="239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5813"/>
            <a:ext cx="8229600" cy="81034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ADT Power and Kicker System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19 November 2021                  FNAL  Symposium for Valery Lebedev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12336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499992" cy="300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0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645024"/>
            <a:ext cx="3657600" cy="25004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9552" y="2132856"/>
            <a:ext cx="102649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6056" y="764704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K</a:t>
            </a:r>
            <a:r>
              <a:rPr lang="en-US" dirty="0" smtClean="0"/>
              <a:t>icker length: each kicker 1.5 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ax voltage:  10.5 kV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 err="1" smtClean="0">
                <a:latin typeface="Symbol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kick to 450 </a:t>
            </a:r>
            <a:r>
              <a:rPr lang="en-US" dirty="0" err="1" smtClean="0"/>
              <a:t>GeV</a:t>
            </a:r>
            <a:r>
              <a:rPr lang="en-US" dirty="0" smtClean="0"/>
              <a:t> 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Gain up to beyond 20 MHz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 kickers,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32x30 kW </a:t>
            </a:r>
            <a:r>
              <a:rPr lang="en-US" dirty="0" err="1" smtClean="0"/>
              <a:t>tetrode</a:t>
            </a:r>
            <a:r>
              <a:rPr lang="en-US" dirty="0" smtClean="0"/>
              <a:t> amplifiers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andwidth up to 20 MHz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616886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LHC transverse Feedback (ADT) kickers and amplifiers in tunnel  point 4 of LHC, RB44 and RB46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0228" y="544522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easured ADT frequency response. Green: bare power amplifier, blue: power amp + kicker.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3284984"/>
            <a:ext cx="3638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ADT kicker. The beam is kicked by electric field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83768" y="836712"/>
            <a:ext cx="0" cy="567680"/>
          </a:xfrm>
          <a:prstGeom prst="straightConnector1">
            <a:avLst/>
          </a:prstGeom>
          <a:ln w="28575">
            <a:solidFill>
              <a:srgbClr val="33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83768" y="2636912"/>
            <a:ext cx="0" cy="504056"/>
          </a:xfrm>
          <a:prstGeom prst="straightConnector1">
            <a:avLst/>
          </a:prstGeom>
          <a:ln w="28575">
            <a:solidFill>
              <a:srgbClr val="33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91680" y="98072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35896" y="1052736"/>
            <a:ext cx="360040" cy="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35896" y="3140968"/>
            <a:ext cx="360040" cy="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1560" y="134076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1840" y="1124744"/>
            <a:ext cx="115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observation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48064" y="594928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Built in collaboration with JINR, </a:t>
            </a:r>
            <a:r>
              <a:rPr lang="en-US" sz="1600" dirty="0" err="1" smtClean="0">
                <a:solidFill>
                  <a:srgbClr val="FF0000"/>
                </a:solidFill>
              </a:rPr>
              <a:t>Dubna</a:t>
            </a:r>
            <a:r>
              <a:rPr lang="en-US" sz="1600" dirty="0" smtClean="0">
                <a:solidFill>
                  <a:srgbClr val="FF0000"/>
                </a:solidFill>
              </a:rPr>
              <a:t>, Russia; </a:t>
            </a:r>
            <a:r>
              <a:rPr lang="en-US" sz="1600" dirty="0" smtClean="0">
                <a:solidFill>
                  <a:srgbClr val="3333CC"/>
                </a:solidFill>
              </a:rPr>
              <a:t>E. Gorbachev et al. LHC </a:t>
            </a:r>
            <a:r>
              <a:rPr lang="en-US" sz="1600" dirty="0" err="1" smtClean="0">
                <a:solidFill>
                  <a:srgbClr val="3333CC"/>
                </a:solidFill>
              </a:rPr>
              <a:t>Proj</a:t>
            </a:r>
            <a:r>
              <a:rPr lang="en-US" sz="1600" dirty="0" smtClean="0">
                <a:solidFill>
                  <a:srgbClr val="3333CC"/>
                </a:solidFill>
              </a:rPr>
              <a:t>. Rept.-1165 CERN (2008)</a:t>
            </a:r>
            <a:endParaRPr lang="en-US" sz="1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P_Napa_ADT_W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LARP_Napa_ADT_WH</Template>
  <TotalTime>2461</TotalTime>
  <Words>2853</Words>
  <Application>Microsoft Office PowerPoint</Application>
  <PresentationFormat>On-screen Show (4:3)</PresentationFormat>
  <Paragraphs>584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Cambria Math</vt:lpstr>
      <vt:lpstr>Courier New</vt:lpstr>
      <vt:lpstr>Symbol</vt:lpstr>
      <vt:lpstr>Wingdings</vt:lpstr>
      <vt:lpstr>LARP_Napa_ADT_WH</vt:lpstr>
      <vt:lpstr>Visio</vt:lpstr>
      <vt:lpstr>Equation</vt:lpstr>
      <vt:lpstr>Transverse Feedback in LHC </vt:lpstr>
      <vt:lpstr>LHC Transverse Feedback  – early days   and there is always some  “unfished business”</vt:lpstr>
      <vt:lpstr>LHC Design </vt:lpstr>
      <vt:lpstr>LHC Transverse Damper (ADT)</vt:lpstr>
      <vt:lpstr>Principle OF TraNsVerse Feedback</vt:lpstr>
      <vt:lpstr>Principle of Transverse Feedbacks</vt:lpstr>
      <vt:lpstr>LHC Transverse Feedback  AKA Damper / ADT</vt:lpstr>
      <vt:lpstr>LHC Transverse Damper Specs</vt:lpstr>
      <vt:lpstr>ADT Power and Kicker System</vt:lpstr>
      <vt:lpstr>PowerPoint Presentation</vt:lpstr>
      <vt:lpstr>Drive Signal Generation</vt:lpstr>
      <vt:lpstr>Overview of ADT Signal Processing</vt:lpstr>
      <vt:lpstr>Beam Position Module</vt:lpstr>
      <vt:lpstr>ADC / Signal Processing / DAC</vt:lpstr>
      <vt:lpstr>LHC Transverse Feedback - Post LS1 </vt:lpstr>
      <vt:lpstr>TRANSVERSE FEEDBACK KICKER  As an Exciter</vt:lpstr>
      <vt:lpstr>Abort Gap Cleaning</vt:lpstr>
      <vt:lpstr>PowerPoint Presentation</vt:lpstr>
      <vt:lpstr>PowerPoint Presentation</vt:lpstr>
      <vt:lpstr>Operational Experience with TRANSVERSE dampER in LHC</vt:lpstr>
      <vt:lpstr>Automated Fill Analysis: Damping Time </vt:lpstr>
      <vt:lpstr>Automated Fill Analysis: Damping Time </vt:lpstr>
      <vt:lpstr>Performance with Bunch Trains in LHC 2012</vt:lpstr>
      <vt:lpstr>Impulse Response – Linearization of Phase</vt:lpstr>
      <vt:lpstr>Shaping Time Domain Response</vt:lpstr>
      <vt:lpstr>Operation Through Cycle (run 1 )</vt:lpstr>
      <vt:lpstr>TRANSVERSE FEEDBACK  and tune Diagnostics</vt:lpstr>
      <vt:lpstr>Impact on Tune Measurement System (LHC)</vt:lpstr>
      <vt:lpstr>Closed Loop Transfer Function</vt:lpstr>
      <vt:lpstr>Spectra  with feedback on (LHC)</vt:lpstr>
      <vt:lpstr>Tune Measurement with ADT (LHC)</vt:lpstr>
      <vt:lpstr>intra bunch motion feedback</vt:lpstr>
      <vt:lpstr>Intra Bunch Transverse Feedback</vt:lpstr>
      <vt:lpstr>Normalized beam position</vt:lpstr>
      <vt:lpstr>Headtail oscillation detection</vt:lpstr>
      <vt:lpstr>PowerPoint Presentation</vt:lpstr>
      <vt:lpstr>ADDITIONAL SLIDES</vt:lpstr>
      <vt:lpstr>CERN PS Transverse Feedback</vt:lpstr>
      <vt:lpstr>PowerPoint Presentation</vt:lpstr>
      <vt:lpstr>PowerPoint Presentation</vt:lpstr>
      <vt:lpstr>PowerPoint Presentation</vt:lpstr>
      <vt:lpstr>Single Bunch instability control with SPS HBTFB</vt:lpstr>
      <vt:lpstr>Beam Response in Closed Loop</vt:lpstr>
      <vt:lpstr>Kicker Design for SPS Feedback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Transverse Damper (ADT)</dc:title>
  <dc:creator>Wolfgang Hofle</dc:creator>
  <cp:lastModifiedBy>Wolfgang Hofle</cp:lastModifiedBy>
  <cp:revision>421</cp:revision>
  <cp:lastPrinted>2013-05-15T16:13:28Z</cp:lastPrinted>
  <dcterms:created xsi:type="dcterms:W3CDTF">2013-04-02T13:56:05Z</dcterms:created>
  <dcterms:modified xsi:type="dcterms:W3CDTF">2021-11-19T17:04:56Z</dcterms:modified>
</cp:coreProperties>
</file>