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0"/>
  </p:notesMasterIdLst>
  <p:handoutMasterIdLst>
    <p:handoutMasterId r:id="rId21"/>
  </p:handoutMasterIdLst>
  <p:sldIdLst>
    <p:sldId id="265" r:id="rId3"/>
    <p:sldId id="672" r:id="rId4"/>
    <p:sldId id="673" r:id="rId5"/>
    <p:sldId id="674" r:id="rId6"/>
    <p:sldId id="670" r:id="rId7"/>
    <p:sldId id="675" r:id="rId8"/>
    <p:sldId id="676" r:id="rId9"/>
    <p:sldId id="677" r:id="rId10"/>
    <p:sldId id="684" r:id="rId11"/>
    <p:sldId id="685" r:id="rId12"/>
    <p:sldId id="686" r:id="rId13"/>
    <p:sldId id="671" r:id="rId14"/>
    <p:sldId id="678" r:id="rId15"/>
    <p:sldId id="681" r:id="rId16"/>
    <p:sldId id="682" r:id="rId17"/>
    <p:sldId id="683" r:id="rId18"/>
    <p:sldId id="680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087"/>
    <a:srgbClr val="000000"/>
    <a:srgbClr val="404040"/>
    <a:srgbClr val="A7A8AA"/>
    <a:srgbClr val="505050"/>
    <a:srgbClr val="004C97"/>
    <a:srgbClr val="63666A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2" autoAdjust="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50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11/15/2021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11/15/2021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10/03/2021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10/03/2021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10/03/2021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10/03/2021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10/03/2021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2"/>
            <a:ext cx="1178034" cy="24130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10/03/2021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6983" y="6504214"/>
            <a:ext cx="5705737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V.Shiltsev | Valery Lebedev 2021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96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10/03/2021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10/03/2021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10/03/2021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10/03/2021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6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10/03/2021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ip.scitation.org/doi/10.1063/1.47298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ip.scitation.org/author/Shiltsev%2C+Vladimir" TargetMode="External"/><Relationship Id="rId5" Type="http://schemas.openxmlformats.org/officeDocument/2006/relationships/hyperlink" Target="https://aip.scitation.org/doi/10.1063/1.47321" TargetMode="External"/><Relationship Id="rId4" Type="http://schemas.openxmlformats.org/officeDocument/2006/relationships/hyperlink" Target="https://aip.scitation.org/author/Lebedev%2C+V+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668234" y="2587097"/>
            <a:ext cx="6526335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sz="6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Farewell </a:t>
            </a:r>
            <a:br>
              <a:rPr lang="en-US" sz="6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en-US" sz="6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to Valery</a:t>
            </a:r>
            <a:b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endParaRPr lang="en-US" altLang="en-US" sz="66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2719265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Vladimir Shiltsev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Fermilab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19 November 2021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08194-10ED-400A-9307-661ADE33C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219" y="2825496"/>
            <a:ext cx="5039843" cy="38093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5C01B-FDC1-4A29-82AE-E2971FF9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Valery’s Studies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92D40-4487-4507-9293-4C3E0B60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10/03/2021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0A989-1586-45FF-9E93-B01084C44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35D8E-F340-4804-9AD1-4FD94D29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5F1D3-AAA7-4427-A465-854C02ECC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716" y="288971"/>
            <a:ext cx="5256594" cy="1616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164012-A6AA-4533-AC69-E98E94D4A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090" y="1696758"/>
            <a:ext cx="2310803" cy="5688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850298-93DA-41E2-BDDB-456807587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174" y="2583650"/>
            <a:ext cx="5660136" cy="10897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6A3AC-6D4D-4F6B-9BF2-AB08FF96F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4279392" cy="4987867"/>
          </a:xfrm>
        </p:spPr>
        <p:txBody>
          <a:bodyPr/>
          <a:lstStyle/>
          <a:p>
            <a:pPr marL="457200" indent="-457200">
              <a:buAutoNum type="alphaLcParenR"/>
            </a:pPr>
            <a:r>
              <a:rPr lang="en-US" dirty="0"/>
              <a:t>Emittance growth</a:t>
            </a:r>
          </a:p>
          <a:p>
            <a:pPr marL="400050" lvl="1" indent="0">
              <a:buNone/>
            </a:pPr>
            <a:r>
              <a:rPr lang="en-US" dirty="0" err="1"/>
              <a:t>eg</a:t>
            </a:r>
            <a:r>
              <a:rPr lang="en-US" dirty="0"/>
              <a:t> at the SSC f_0=0.96 kHz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57200" indent="-457200">
              <a:buAutoNum type="alphaLcParenR"/>
            </a:pPr>
            <a:r>
              <a:rPr lang="en-US" dirty="0"/>
              <a:t>FB suppression</a:t>
            </a:r>
          </a:p>
          <a:p>
            <a:pPr marL="400050" lvl="1" indent="0">
              <a:buNone/>
            </a:pPr>
            <a:r>
              <a:rPr lang="en-US" dirty="0"/>
              <a:t>need gain faster than 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57200" indent="-457200">
              <a:buAutoNum type="alphaLcParenR"/>
            </a:pPr>
            <a:r>
              <a:rPr lang="en-US" dirty="0"/>
              <a:t>Tune spread set by beam-beam interaction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C630E7-D5FB-4CAA-ABF0-DBD9FA4AF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442" y="3567000"/>
            <a:ext cx="1604582" cy="5049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F8E7BF-49AD-4F60-8089-D1242F2D1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009" y="4294128"/>
            <a:ext cx="4371047" cy="7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5C01B-FDC1-4A29-82AE-E2971FF9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Valery’s Simulations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92D40-4487-4507-9293-4C3E0B60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10/03/2021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0A989-1586-45FF-9E93-B01084C44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35D8E-F340-4804-9AD1-4FD94D29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6A3AC-6D4D-4F6B-9BF2-AB08FF96F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4782312" cy="5275458"/>
          </a:xfrm>
        </p:spPr>
        <p:txBody>
          <a:bodyPr/>
          <a:lstStyle/>
          <a:p>
            <a:pPr marL="457200" indent="-457200">
              <a:buAutoNum type="alphaLcParenR"/>
            </a:pPr>
            <a:r>
              <a:rPr lang="en-US" dirty="0"/>
              <a:t>Emittance growth</a:t>
            </a:r>
          </a:p>
          <a:p>
            <a:pPr marL="400050" lvl="1" indent="0">
              <a:buNone/>
            </a:pPr>
            <a:r>
              <a:rPr lang="en-US" i="1" dirty="0"/>
              <a:t>  depends on PSD, FB gain and beam-beam parameter approx. as predicated</a:t>
            </a:r>
          </a:p>
          <a:p>
            <a:pPr marL="457200" indent="-457200">
              <a:buAutoNum type="alphaLcParenR"/>
            </a:pPr>
            <a:r>
              <a:rPr lang="en-US" dirty="0"/>
              <a:t>Of course, tune-dependent</a:t>
            </a:r>
          </a:p>
          <a:p>
            <a:pPr marL="400050" lvl="1" indent="0">
              <a:buNone/>
            </a:pPr>
            <a:r>
              <a:rPr lang="en-US" dirty="0"/>
              <a:t>    </a:t>
            </a:r>
            <a:r>
              <a:rPr lang="en-US" i="1" dirty="0"/>
              <a:t>avoid resonances</a:t>
            </a:r>
          </a:p>
          <a:p>
            <a:pPr marL="457200" indent="-457200">
              <a:buAutoNum type="alphaLcParenR"/>
            </a:pPr>
            <a:r>
              <a:rPr lang="en-US" dirty="0"/>
              <a:t>Effect due to coherent      beam-beam (modest)</a:t>
            </a:r>
          </a:p>
          <a:p>
            <a:pPr marL="457200" indent="-457200">
              <a:buAutoNum type="alphaLcParenR"/>
            </a:pPr>
            <a:r>
              <a:rPr lang="en-US" dirty="0"/>
              <a:t>Effect due to beam-beam separation and parasitic collisions (may be considerable)</a:t>
            </a:r>
          </a:p>
          <a:p>
            <a:pPr marL="457200" indent="-457200">
              <a:buAutoNum type="alphaLcParenR"/>
            </a:pPr>
            <a:r>
              <a:rPr lang="en-US" dirty="0"/>
              <a:t>Important: measure “real” PSD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966B1E-8C8E-4EB0-A54C-DCF348FE9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686" y="-131761"/>
            <a:ext cx="3570712" cy="3458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222E2F-E80A-4B58-AB3E-EE9BE10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841" y="3202396"/>
            <a:ext cx="4709159" cy="3988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BE2FCE-AD39-422E-8BE5-C01BDD9D6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892" y="3549216"/>
            <a:ext cx="3511668" cy="3132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710A3C-AC32-442C-AA2A-9B643C019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800" y="6540205"/>
            <a:ext cx="4670598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95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C3E023-50B5-4421-B99C-498D03C70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contribution: seismometers and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BC8CD-473E-41BB-AA9E-D77D289702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10/03/2021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3DAA8-241C-4296-8A38-B061471AA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V.Shiltsev | Valery Lebedev 2021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9ADC7-1AB6-44D3-B0E2-39D858B2A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01EFF3-6F95-4EE1-84AA-EE2EE0589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187" y="2839735"/>
            <a:ext cx="3822344" cy="3955552"/>
          </a:xfrm>
          <a:prstGeom prst="rect">
            <a:avLst/>
          </a:prstGeom>
        </p:spPr>
      </p:pic>
      <p:pic>
        <p:nvPicPr>
          <p:cNvPr id="2050" name="Picture 2" descr="Разработка систем наблюдения — Лаборатория ПТС">
            <a:extLst>
              <a:ext uri="{FF2B5EF4-FFF2-40B4-BE49-F238E27FC236}">
                <a16:creationId xmlns:a16="http://schemas.microsoft.com/office/drawing/2014/main" id="{DE671767-9B0E-4A4A-B652-E817A7F7B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9" y="1045073"/>
            <a:ext cx="22479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4E8934-8AE5-46B3-A2EE-5DA232668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398" y="3143250"/>
            <a:ext cx="5924550" cy="3714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751D51-142B-4F77-AB3A-6948FA161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45" y="856270"/>
            <a:ext cx="2438094" cy="24064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1C6C28-5F5D-4B86-912E-68F3554BD730}"/>
              </a:ext>
            </a:extLst>
          </p:cNvPr>
          <p:cNvSpPr txBox="1"/>
          <p:nvPr/>
        </p:nvSpPr>
        <p:spPr>
          <a:xfrm>
            <a:off x="3009540" y="1089989"/>
            <a:ext cx="32660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Seismometers SM-3KV </a:t>
            </a:r>
          </a:p>
          <a:p>
            <a:r>
              <a:rPr lang="en-US" dirty="0">
                <a:solidFill>
                  <a:schemeClr val="accent4"/>
                </a:solidFill>
              </a:rPr>
              <a:t>0.1 Hz -few 100’s Hz</a:t>
            </a:r>
            <a:endParaRPr lang="en-US" dirty="0"/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Piezo-accelerometers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TA-2 200 Hz – few kHz</a:t>
            </a:r>
          </a:p>
          <a:p>
            <a:r>
              <a:rPr lang="en-US" dirty="0">
                <a:solidFill>
                  <a:srgbClr val="7030A0"/>
                </a:solidFill>
              </a:rPr>
              <a:t>Alignment data ~months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5FB4EB8-AC0D-4422-B4F6-2796D5011F42}"/>
              </a:ext>
            </a:extLst>
          </p:cNvPr>
          <p:cNvSpPr/>
          <p:nvPr/>
        </p:nvSpPr>
        <p:spPr>
          <a:xfrm rot="10800000">
            <a:off x="2702865" y="1179593"/>
            <a:ext cx="272550" cy="68580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8B12898-1F7F-4D63-B3E0-201BF2CF0953}"/>
              </a:ext>
            </a:extLst>
          </p:cNvPr>
          <p:cNvSpPr/>
          <p:nvPr/>
        </p:nvSpPr>
        <p:spPr>
          <a:xfrm>
            <a:off x="5908974" y="1782786"/>
            <a:ext cx="308292" cy="868292"/>
          </a:xfrm>
          <a:prstGeom prst="rightArrow">
            <a:avLst>
              <a:gd name="adj1" fmla="val 50000"/>
              <a:gd name="adj2" fmla="val 61408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7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9477CB-DBF7-4BA5-BB79-4F469BB94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24" y="884153"/>
            <a:ext cx="4640147" cy="32477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065C74-2D71-40F6-9F9D-1D9417CF2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Results: “up” vs “down”, “quiet” vs “noisy”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AB84A-5EF9-4770-B5D9-AE8384A9BE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10/03/2021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79DAD-BDB6-4B10-A72D-DCEDD4758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V.Shiltsev | Valery Lebedev 2021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7533C-89BD-4AB3-BECA-D91A9D243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B20925-6CC2-44B0-915E-CF4F2BFD9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138654"/>
            <a:ext cx="3603148" cy="2484201"/>
          </a:xfrm>
          <a:prstGeom prst="rect">
            <a:avLst/>
          </a:prstGeom>
        </p:spPr>
      </p:pic>
      <p:pic>
        <p:nvPicPr>
          <p:cNvPr id="14" name="Picture 13" descr="A large red train in a train station&#10;&#10;Description automatically generated with low confidence">
            <a:extLst>
              <a:ext uri="{FF2B5EF4-FFF2-40B4-BE49-F238E27FC236}">
                <a16:creationId xmlns:a16="http://schemas.microsoft.com/office/drawing/2014/main" id="{A843956D-0C48-48E9-9E4E-EE87595D9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747" y="2897256"/>
            <a:ext cx="3894527" cy="3865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E3FA63-8A2E-41CF-865D-6089A8A62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687" y="890904"/>
            <a:ext cx="2856911" cy="26605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A54373-F389-42DA-A673-BDCD3D10FDFC}"/>
              </a:ext>
            </a:extLst>
          </p:cNvPr>
          <p:cNvSpPr txBox="1"/>
          <p:nvPr/>
        </p:nvSpPr>
        <p:spPr>
          <a:xfrm>
            <a:off x="4292962" y="884153"/>
            <a:ext cx="2523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7030A0"/>
                </a:solidFill>
              </a:rPr>
              <a:t>+ measured vibration of cold mass to estimate “frozen field” dB/B fluctuations </a:t>
            </a:r>
          </a:p>
          <a:p>
            <a:r>
              <a:rPr lang="en-US" sz="1800" dirty="0">
                <a:solidFill>
                  <a:srgbClr val="7030A0"/>
                </a:solidFill>
              </a:rPr>
              <a:t>inside dipole aperture  </a:t>
            </a:r>
          </a:p>
        </p:txBody>
      </p:sp>
    </p:spTree>
    <p:extLst>
      <p:ext uri="{BB962C8B-B14F-4D97-AF65-F5344CB8AC3E}">
        <p14:creationId xmlns:p14="http://schemas.microsoft.com/office/powerpoint/2010/main" val="292368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5D38F2D-B5AE-4E24-A33E-6D79EC612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1011" y="30062"/>
            <a:ext cx="4279392" cy="42057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221DD6-B8CB-4CDA-B2A7-D0F4B3890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(2):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02EE3-82E5-4CD5-A6D6-3916DEFDB0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10/03/2021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9FB0C-E5EF-4CF3-AFFC-6E6032457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V.Shiltsev | Valery Lebedev 2021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4DABC-DCDA-4F54-8883-480E97A1D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F33E42-4FA0-4F1E-B6F2-D9383FD76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653" y="4235762"/>
            <a:ext cx="3980347" cy="162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813FB7-C1AC-4A37-9EB3-F63940EA4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97" y="1601659"/>
            <a:ext cx="4126651" cy="49025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C72C92-3A47-4DCB-9431-1936826C7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6" y="6485173"/>
            <a:ext cx="4279392" cy="2696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F271E4-48A7-44EA-8EF1-5C7C3C82797A}"/>
              </a:ext>
            </a:extLst>
          </p:cNvPr>
          <p:cNvSpPr txBox="1"/>
          <p:nvPr/>
        </p:nvSpPr>
        <p:spPr>
          <a:xfrm>
            <a:off x="85514" y="920413"/>
            <a:ext cx="540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 Emittance growth will be barely to-</a:t>
            </a:r>
            <a:r>
              <a:rPr lang="en-US" dirty="0" err="1"/>
              <a:t>lerable</a:t>
            </a:r>
            <a:r>
              <a:rPr lang="en-US" dirty="0"/>
              <a:t> under quiet conditions 1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dirty="0"/>
              <a:t>/day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D588E5-48F0-428E-8A60-8060AF43D746}"/>
              </a:ext>
            </a:extLst>
          </p:cNvPr>
          <p:cNvSpPr txBox="1"/>
          <p:nvPr/>
        </p:nvSpPr>
        <p:spPr>
          <a:xfrm>
            <a:off x="4348650" y="4675159"/>
            <a:ext cx="5404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b) Emittance growth will be huge </a:t>
            </a:r>
          </a:p>
          <a:p>
            <a:r>
              <a:rPr lang="en-US" dirty="0"/>
              <a:t>under noisy conditions </a:t>
            </a:r>
            <a:r>
              <a:rPr lang="en-US" dirty="0">
                <a:sym typeface="Wingdings" panose="05000000000000000000" pitchFamily="2" charset="2"/>
              </a:rPr>
              <a:t> need “low noise”  FB system with </a:t>
            </a:r>
            <a:r>
              <a:rPr lang="en-US" i="1" dirty="0">
                <a:sym typeface="Wingdings" panose="05000000000000000000" pitchFamily="2" charset="2"/>
              </a:rPr>
              <a:t>g</a:t>
            </a:r>
            <a:r>
              <a:rPr lang="en-US" dirty="0">
                <a:sym typeface="Wingdings" panose="05000000000000000000" pitchFamily="2" charset="2"/>
              </a:rPr>
              <a:t>=0.05 </a:t>
            </a:r>
            <a:endParaRPr lang="en-US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B5353F6-3C09-41F1-94C3-507A931BB476}"/>
              </a:ext>
            </a:extLst>
          </p:cNvPr>
          <p:cNvSpPr/>
          <p:nvPr/>
        </p:nvSpPr>
        <p:spPr>
          <a:xfrm>
            <a:off x="4785705" y="387949"/>
            <a:ext cx="308292" cy="868292"/>
          </a:xfrm>
          <a:prstGeom prst="rightArrow">
            <a:avLst>
              <a:gd name="adj1" fmla="val 50000"/>
              <a:gd name="adj2" fmla="val 61408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013A8FD-1E63-4C42-8F66-AE70858ADA9F}"/>
              </a:ext>
            </a:extLst>
          </p:cNvPr>
          <p:cNvSpPr/>
          <p:nvPr/>
        </p:nvSpPr>
        <p:spPr>
          <a:xfrm rot="10800000">
            <a:off x="4178526" y="4768242"/>
            <a:ext cx="183444" cy="83099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1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A1590BC-DDAD-495C-83A7-0E64E0F5C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4720" y="65998"/>
            <a:ext cx="6259280" cy="572717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4526CF-BD39-4653-A32F-7DF92958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(3):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247BE-A02A-4F82-BC9C-07CF25E3B9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10/03/2021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625D0-669F-4706-9D52-0EB98AEF3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V.Shiltsev | Valery Lebedev 2021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3DB0B-EC44-4EAB-BB14-3BB9243B7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38A158-D504-4039-A0AF-AC6884EAA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159" y="5798682"/>
            <a:ext cx="7126685" cy="4278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536640-9549-4422-865D-AF1420AA8A3B}"/>
              </a:ext>
            </a:extLst>
          </p:cNvPr>
          <p:cNvSpPr txBox="1"/>
          <p:nvPr/>
        </p:nvSpPr>
        <p:spPr>
          <a:xfrm>
            <a:off x="228600" y="920413"/>
            <a:ext cx="31493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c) (expected) slow ground motion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with ATL coefficient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will be tolerable with strong enough orbit correction system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861168-70A3-4844-A6F7-64CDD80AF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82" y="4695410"/>
            <a:ext cx="3060360" cy="955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78F50E-24D2-4362-8D6C-13DEB1A70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14" y="3072045"/>
            <a:ext cx="2797112" cy="3287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69CE0F-5567-4907-8220-1EDDAAAF4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64" y="1728219"/>
            <a:ext cx="2933706" cy="69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41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Text, letter&#10;&#10;Description automatically generated">
            <a:extLst>
              <a:ext uri="{FF2B5EF4-FFF2-40B4-BE49-F238E27FC236}">
                <a16:creationId xmlns:a16="http://schemas.microsoft.com/office/drawing/2014/main" id="{9C60A1D0-5F09-4C51-A1A2-614C477EB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2239" y="74950"/>
            <a:ext cx="4343400" cy="654790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78C1521-86D6-4424-806D-EB396C95E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98871-2EDB-4667-9484-5DEC4E150C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10/03/2021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9FCB2-03D0-4951-9999-785BE748D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V.Shiltsev | Valery Lebedev 2021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AFF21-BB95-4C3A-BAEA-817898F27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C1205F8-703A-42C7-B9FD-4EEB8BCEC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41" y="856431"/>
            <a:ext cx="4572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Emittance growth due to noise and its suppression with the feedback system in large hadron colliders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V. A. Lebedev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AIP Conference Proceedings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326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396 (1995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24FA1D8-4A3A-4B9D-8664-2F5D36B24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41" y="3767096"/>
            <a:ext cx="434272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Ground motion measurements at the SSC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/>
              </a:rPr>
              <a:t>Vladimir Shiltsev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AIP Conference Proceedings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326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560 (1995); </a:t>
            </a:r>
          </a:p>
        </p:txBody>
      </p:sp>
    </p:spTree>
    <p:extLst>
      <p:ext uri="{BB962C8B-B14F-4D97-AF65-F5344CB8AC3E}">
        <p14:creationId xmlns:p14="http://schemas.microsoft.com/office/powerpoint/2010/main" val="1783081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A3544F5-A462-4F5B-B520-5D7557559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861" y="811551"/>
            <a:ext cx="4815173" cy="285086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8CA08-9E5D-4379-816C-1E4F220A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Dear Valery: a) we’ll miss you! b) stay in touch!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0D3DC-BC88-4E49-996D-5EEF769620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10/03/2021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A0005-BDD6-47E3-BAE3-38F14D52B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V.Shiltsev | Valery Lebedev 2021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30662-DE2B-44DC-859F-31044144A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BE625D-1190-4000-832A-10590BC6C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671474"/>
            <a:ext cx="8778240" cy="314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4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BCE14-CD90-49FA-B5C2-96C67EA1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Before Fermilab: </a:t>
            </a:r>
            <a:r>
              <a:rPr lang="en-US" sz="3000" dirty="0" err="1"/>
              <a:t>Osinniki</a:t>
            </a:r>
            <a:r>
              <a:rPr lang="en-US" sz="3000" dirty="0"/>
              <a:t> </a:t>
            </a:r>
            <a:r>
              <a:rPr lang="en-US" sz="3000" dirty="0">
                <a:sym typeface="Wingdings" panose="05000000000000000000" pitchFamily="2" charset="2"/>
              </a:rPr>
              <a:t> </a:t>
            </a:r>
            <a:r>
              <a:rPr lang="en-US" sz="3000" dirty="0"/>
              <a:t> Novosibirsk State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08E4BA5-A011-4ACC-AFAA-A21DB8935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185" y="1042988"/>
            <a:ext cx="3299428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27C9D-6D33-4DC0-926C-B17211AB0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10/03/2021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37119-1546-45DA-AFEE-B6EEBDC4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0C6F7-0E42-42DE-8646-036FB1565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72AB20-0539-48BC-9A9C-203BEFE2F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244" y="844853"/>
            <a:ext cx="5099538" cy="2775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408CED-7FB6-480B-AD0C-1C1A62F18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244" y="3641334"/>
            <a:ext cx="5099538" cy="31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49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BCE14-CD90-49FA-B5C2-96C67EA1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Novosibirsk State University </a:t>
            </a:r>
            <a:r>
              <a:rPr lang="en-US" sz="3000" dirty="0">
                <a:sym typeface="Wingdings" panose="05000000000000000000" pitchFamily="2" charset="2"/>
              </a:rPr>
              <a:t> Budker INP</a:t>
            </a:r>
            <a:endParaRPr lang="en-US" sz="3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27C9D-6D33-4DC0-926C-B17211AB0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10/03/2021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37119-1546-45DA-AFEE-B6EEBDC4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0C6F7-0E42-42DE-8646-036FB1565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11" name="Content Placeholder 10" descr="A large white building with many windows&#10;&#10;Description automatically generated with low confidence">
            <a:extLst>
              <a:ext uri="{FF2B5EF4-FFF2-40B4-BE49-F238E27FC236}">
                <a16:creationId xmlns:a16="http://schemas.microsoft.com/office/drawing/2014/main" id="{8AD8F9AB-FFC2-439A-8B3A-153F6FA4B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53" y="865920"/>
            <a:ext cx="6437618" cy="4291745"/>
          </a:xfrm>
        </p:spPr>
      </p:pic>
      <p:pic>
        <p:nvPicPr>
          <p:cNvPr id="14" name="Picture 13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613D3950-8E14-4CB0-9577-D1DB7653B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907" y="3585643"/>
            <a:ext cx="5671039" cy="3168693"/>
          </a:xfrm>
          <a:prstGeom prst="rect">
            <a:avLst/>
          </a:prstGeom>
        </p:spPr>
      </p:pic>
      <p:pic>
        <p:nvPicPr>
          <p:cNvPr id="1026" name="Picture 2" descr="Герш Ицкович Будкер. Главная">
            <a:extLst>
              <a:ext uri="{FF2B5EF4-FFF2-40B4-BE49-F238E27FC236}">
                <a16:creationId xmlns:a16="http://schemas.microsoft.com/office/drawing/2014/main" id="{2005CF97-0FAC-4A6F-A19E-8B5C0DE83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46" y="1461762"/>
            <a:ext cx="2286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5D3239-20B5-44E8-B468-FA60059DB336}"/>
              </a:ext>
            </a:extLst>
          </p:cNvPr>
          <p:cNvSpPr txBox="1"/>
          <p:nvPr/>
        </p:nvSpPr>
        <p:spPr>
          <a:xfrm>
            <a:off x="3850328" y="994824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NSU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(1958- )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789871-0122-4A06-825E-37076F7897BD}"/>
              </a:ext>
            </a:extLst>
          </p:cNvPr>
          <p:cNvSpPr txBox="1"/>
          <p:nvPr/>
        </p:nvSpPr>
        <p:spPr>
          <a:xfrm>
            <a:off x="3493294" y="6284267"/>
            <a:ext cx="5631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Budker Institute of Nuclear Physics (1958-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0C322B-FD38-4086-9980-3A2CA230D37F}"/>
              </a:ext>
            </a:extLst>
          </p:cNvPr>
          <p:cNvSpPr txBox="1"/>
          <p:nvPr/>
        </p:nvSpPr>
        <p:spPr>
          <a:xfrm>
            <a:off x="6690946" y="999837"/>
            <a:ext cx="2252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Budker (1918-1977)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3895F1-FC22-4AF4-AECE-FBE8A7716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96" y="4812761"/>
            <a:ext cx="3223502" cy="11882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436FDD9-70F5-4890-A176-B3F8453FF5B5}"/>
              </a:ext>
            </a:extLst>
          </p:cNvPr>
          <p:cNvSpPr txBox="1"/>
          <p:nvPr/>
        </p:nvSpPr>
        <p:spPr>
          <a:xfrm>
            <a:off x="39748" y="6030840"/>
            <a:ext cx="330815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Valery is an active member </a:t>
            </a:r>
          </a:p>
          <a:p>
            <a:r>
              <a:rPr lang="en-US" sz="2000" i="1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NSU alumni association</a:t>
            </a:r>
          </a:p>
        </p:txBody>
      </p:sp>
    </p:spTree>
    <p:extLst>
      <p:ext uri="{BB962C8B-B14F-4D97-AF65-F5344CB8AC3E}">
        <p14:creationId xmlns:p14="http://schemas.microsoft.com/office/powerpoint/2010/main" val="157977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E724F-CD00-463C-91F4-4AC312F60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Colleagues</a:t>
            </a:r>
            <a:r>
              <a:rPr lang="ru-RU" sz="4000" dirty="0"/>
              <a:t> (</a:t>
            </a:r>
            <a:r>
              <a:rPr lang="en-US" sz="4000" dirty="0"/>
              <a:t>among many others)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1965628-45B4-475B-A236-B77C3AAF3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570" y="982616"/>
            <a:ext cx="2602838" cy="353719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8C73B-D137-4462-8F94-5A87D551A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10/03/2021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C6F6E-AF4C-43D3-B000-169231BCC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0777B-6CF7-40DB-ADC1-6E7B692D1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113A5E-00BE-432E-ACBA-D60D8270A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608" y="2131772"/>
            <a:ext cx="2760311" cy="3102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39576C-DE62-41A0-8BF7-41444463B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119" y="2593437"/>
            <a:ext cx="3100281" cy="41851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4D1A65-A991-4095-93BF-3DEC3DC5D745}"/>
              </a:ext>
            </a:extLst>
          </p:cNvPr>
          <p:cNvSpPr txBox="1"/>
          <p:nvPr/>
        </p:nvSpPr>
        <p:spPr>
          <a:xfrm>
            <a:off x="336306" y="4645905"/>
            <a:ext cx="46115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Igor Meshkov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69DAA5-E862-4943-AE1E-7751616A3D6D}"/>
              </a:ext>
            </a:extLst>
          </p:cNvPr>
          <p:cNvSpPr txBox="1"/>
          <p:nvPr/>
        </p:nvSpPr>
        <p:spPr>
          <a:xfrm>
            <a:off x="3097527" y="5475906"/>
            <a:ext cx="46115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Alexander </a:t>
            </a:r>
            <a:r>
              <a:rPr lang="en-US" dirty="0" err="1"/>
              <a:t>Skrinsky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A6DD02-6A18-44D0-BB7E-12A42A1FD0F6}"/>
              </a:ext>
            </a:extLst>
          </p:cNvPr>
          <p:cNvSpPr txBox="1"/>
          <p:nvPr/>
        </p:nvSpPr>
        <p:spPr>
          <a:xfrm>
            <a:off x="6113759" y="2010293"/>
            <a:ext cx="46115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Vasily Parkhomchuk</a:t>
            </a:r>
          </a:p>
        </p:txBody>
      </p:sp>
    </p:spTree>
    <p:extLst>
      <p:ext uri="{BB962C8B-B14F-4D97-AF65-F5344CB8AC3E}">
        <p14:creationId xmlns:p14="http://schemas.microsoft.com/office/powerpoint/2010/main" val="215635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5DF71-6270-4A95-B3C9-ACE14CF4D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Valery : “Hero of the Tevatron”</a:t>
            </a:r>
            <a:r>
              <a:rPr lang="ru-RU" sz="3000" dirty="0"/>
              <a:t> (</a:t>
            </a:r>
            <a:r>
              <a:rPr lang="en-US" sz="3000" dirty="0"/>
              <a:t>twice!)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EE9CF-4C94-49CC-9932-91A44C32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10/03/2021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7489C-9637-4FEF-B3E4-1A379B51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3F3B9-79FE-4801-9CD0-6D2C4134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EF02A3-8CD1-491F-8196-448E711E8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37" y="1862254"/>
            <a:ext cx="8167753" cy="5255941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AC9D06-A4C4-4E24-AFB2-3368B250A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423" y="118383"/>
            <a:ext cx="1525860" cy="237089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97FC4A-0134-4B31-8588-F9555E53501E}"/>
              </a:ext>
            </a:extLst>
          </p:cNvPr>
          <p:cNvSpPr txBox="1">
            <a:spLocks/>
          </p:cNvSpPr>
          <p:nvPr/>
        </p:nvSpPr>
        <p:spPr>
          <a:xfrm>
            <a:off x="228600" y="611096"/>
            <a:ext cx="7729966" cy="324645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>
              <a:latin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</a:rPr>
              <a:t>Dec 2003 :  4-6 mm IR magnet moves </a:t>
            </a:r>
            <a:r>
              <a:rPr 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(with </a:t>
            </a:r>
            <a:r>
              <a:rPr lang="en-US" sz="1800" dirty="0" err="1">
                <a:latin typeface="Arial" panose="020B0604020202020204" pitchFamily="34" charset="0"/>
                <a:sym typeface="Wingdings" panose="05000000000000000000" pitchFamily="2" charset="2"/>
              </a:rPr>
              <a:t>N.Gelfand</a:t>
            </a:r>
            <a:r>
              <a:rPr 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 and </a:t>
            </a:r>
            <a:r>
              <a:rPr lang="en-US" sz="1800" dirty="0" err="1">
                <a:latin typeface="Arial" panose="020B0604020202020204" pitchFamily="34" charset="0"/>
                <a:sym typeface="Wingdings" panose="05000000000000000000" pitchFamily="2" charset="2"/>
              </a:rPr>
              <a:t>M.Syphers</a:t>
            </a:r>
            <a:r>
              <a:rPr 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n-US" sz="1800" dirty="0">
              <a:latin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</a:rPr>
              <a:t>May 2004 :  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800" dirty="0">
                <a:latin typeface="Arial" panose="020B0604020202020204" pitchFamily="34" charset="0"/>
              </a:rPr>
              <a:t>from 48 cm </a:t>
            </a:r>
            <a:r>
              <a:rPr 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 35 cm </a:t>
            </a:r>
            <a:r>
              <a:rPr lang="en-US" sz="1800" dirty="0">
                <a:latin typeface="Arial" panose="020B0604020202020204" pitchFamily="34" charset="0"/>
              </a:rPr>
              <a:t>lifetime (w. </a:t>
            </a:r>
            <a:r>
              <a:rPr lang="en-US" sz="1800" dirty="0" err="1">
                <a:latin typeface="Arial" panose="020B0604020202020204" pitchFamily="34" charset="0"/>
              </a:rPr>
              <a:t>J.Annala</a:t>
            </a:r>
            <a:r>
              <a:rPr lang="en-US" sz="1800" dirty="0"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95990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827E6-689D-4813-9E8F-5EC0C6D49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“Handbook of Collider Physics”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3A9EA1-7BD3-495A-A666-786BE3C88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3032" y="876173"/>
            <a:ext cx="4176314" cy="58781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A6CC2-9118-4B92-90C8-321459EC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10/03/2021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0D5C7-4974-4716-8024-FCA66732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76147-2501-444F-A75B-203750F4C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605965-45D9-4F14-BECA-86993C4A5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2" y="3464652"/>
            <a:ext cx="3220913" cy="32917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F7F478-75B4-4DD3-AC6F-758E1B400DCD}"/>
              </a:ext>
            </a:extLst>
          </p:cNvPr>
          <p:cNvSpPr txBox="1"/>
          <p:nvPr/>
        </p:nvSpPr>
        <p:spPr>
          <a:xfrm>
            <a:off x="137152" y="902490"/>
            <a:ext cx="458079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“This book will serve as a wonderful and unique reference for many decades to come. The authors and editors are to be congratulated for their effort to compile and preserve the accelerator knowledge of the Tevatron … . I recommend this book highly to accelerator professionals around the world. </a:t>
            </a:r>
            <a:r>
              <a:rPr lang="en-US" sz="1400" dirty="0">
                <a:solidFill>
                  <a:srgbClr val="C00000"/>
                </a:solidFill>
              </a:rPr>
              <a:t>Reading it should be all but compulsory for anyone wishing to improve the performance of an existing frontier machine, or design the next generation of highest-energy colliders</a:t>
            </a:r>
            <a:r>
              <a:rPr lang="en-US" sz="1400" dirty="0"/>
              <a:t>…”</a:t>
            </a:r>
          </a:p>
          <a:p>
            <a:endParaRPr lang="en-US" sz="1400" dirty="0"/>
          </a:p>
          <a:p>
            <a:r>
              <a:rPr lang="en-US" sz="1400" dirty="0"/>
              <a:t>	 Frank Zimmermann, 	</a:t>
            </a:r>
            <a:r>
              <a:rPr lang="en-US" sz="1400" dirty="0" err="1">
                <a:solidFill>
                  <a:srgbClr val="003087"/>
                </a:solidFill>
              </a:rPr>
              <a:t>CERNCourier</a:t>
            </a:r>
            <a:r>
              <a:rPr lang="en-US" sz="1400" dirty="0"/>
              <a:t>, </a:t>
            </a:r>
            <a:r>
              <a:rPr lang="en-US" sz="1400" i="1" dirty="0"/>
              <a:t>cerncourier.com</a:t>
            </a:r>
            <a:r>
              <a:rPr lang="en-US" sz="1400" dirty="0"/>
              <a:t>, November, 2014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2175C5-602C-49F7-8C8E-F6771A6B623E}"/>
              </a:ext>
            </a:extLst>
          </p:cNvPr>
          <p:cNvSpPr txBox="1"/>
          <p:nvPr/>
        </p:nvSpPr>
        <p:spPr>
          <a:xfrm>
            <a:off x="5884390" y="6051371"/>
            <a:ext cx="2541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7,200 downloads</a:t>
            </a:r>
          </a:p>
        </p:txBody>
      </p:sp>
    </p:spTree>
    <p:extLst>
      <p:ext uri="{BB962C8B-B14F-4D97-AF65-F5344CB8AC3E}">
        <p14:creationId xmlns:p14="http://schemas.microsoft.com/office/powerpoint/2010/main" val="2270039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4AB6C-4ECD-48F7-AC7F-0CA6A09F4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Superconducting Super Collider 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82155538-8A40-4E11-B354-1CE9D2C32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45" y="1936200"/>
            <a:ext cx="9111955" cy="38618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767AC-3E30-40CD-9572-1A09B31BA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10/03/2021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6186E-578E-4B3C-A583-B9549D9B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A36D4-14E6-4A58-8B27-41FB17CF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82EF72-015B-4C84-B3CF-D9BE9EFCD4E5}"/>
              </a:ext>
            </a:extLst>
          </p:cNvPr>
          <p:cNvSpPr txBox="1"/>
          <p:nvPr/>
        </p:nvSpPr>
        <p:spPr>
          <a:xfrm>
            <a:off x="380267" y="925303"/>
            <a:ext cx="85351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20+20=40 </a:t>
            </a:r>
            <a:r>
              <a:rPr lang="en-US" sz="2800" dirty="0" err="1"/>
              <a:t>TeV</a:t>
            </a:r>
            <a:r>
              <a:rPr lang="en-US" sz="2800" dirty="0"/>
              <a:t> </a:t>
            </a:r>
            <a:r>
              <a:rPr lang="en-US" sz="2800" dirty="0" err="1"/>
              <a:t>cme</a:t>
            </a:r>
            <a:r>
              <a:rPr lang="en-US" sz="2800" dirty="0"/>
              <a:t> proton-proton collider</a:t>
            </a:r>
          </a:p>
          <a:p>
            <a:r>
              <a:rPr lang="en-US" sz="2800" dirty="0"/>
              <a:t>87.1 kilometers circumference, near Dallas, TX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95B297-1F75-4DC8-9BDF-C473EAC133D8}"/>
              </a:ext>
            </a:extLst>
          </p:cNvPr>
          <p:cNvSpPr txBox="1"/>
          <p:nvPr/>
        </p:nvSpPr>
        <p:spPr>
          <a:xfrm>
            <a:off x="1470513" y="5804753"/>
            <a:ext cx="63370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 cancelled in 1993 due to budget problems</a:t>
            </a:r>
          </a:p>
        </p:txBody>
      </p:sp>
    </p:spTree>
    <p:extLst>
      <p:ext uri="{BB962C8B-B14F-4D97-AF65-F5344CB8AC3E}">
        <p14:creationId xmlns:p14="http://schemas.microsoft.com/office/powerpoint/2010/main" val="1751002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CCC06-0605-42B8-A1F5-3F50984CE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BINP Contributions to SCC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9DF01-9946-43B9-990A-62500B627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10/03/2021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4859D-C7CA-4A03-BDDB-28ED0EC88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52704-8AA2-4C9B-B7F0-5042B74D9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A219CA-7FC8-4585-BC13-6657DCB8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108" y="101600"/>
            <a:ext cx="2817918" cy="446300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1A7485-2E95-45D4-BE1D-C1AC957C2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49108" y="4552010"/>
            <a:ext cx="2936630" cy="2305990"/>
          </a:xfrm>
          <a:solidFill>
            <a:schemeClr val="bg2"/>
          </a:solidFill>
          <a:ln>
            <a:solidFill>
              <a:srgbClr val="404040"/>
            </a:solidFill>
          </a:ln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A119DCDB-20E1-4AE8-B3E4-F154056319CA}"/>
              </a:ext>
            </a:extLst>
          </p:cNvPr>
          <p:cNvSpPr txBox="1">
            <a:spLocks/>
          </p:cNvSpPr>
          <p:nvPr/>
        </p:nvSpPr>
        <p:spPr>
          <a:xfrm>
            <a:off x="228600" y="813288"/>
            <a:ext cx="5701796" cy="5943112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dirty="0"/>
              <a:t>… </a:t>
            </a:r>
            <a:r>
              <a:rPr lang="en-US" dirty="0">
                <a:solidFill>
                  <a:srgbClr val="000000"/>
                </a:solidFill>
              </a:rPr>
              <a:t>many, including: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</a:rPr>
              <a:t>LEB (low energy booster) magnets, energy storage, RF cavities, </a:t>
            </a:r>
            <a:r>
              <a:rPr lang="en-US" dirty="0" err="1">
                <a:solidFill>
                  <a:srgbClr val="000000"/>
                </a:solidFill>
              </a:rPr>
              <a:t>etc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000000"/>
                </a:solidFill>
              </a:rPr>
              <a:t>		Linac 600 MeV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000000"/>
                </a:solidFill>
              </a:rPr>
              <a:t>		LEB  0.6-12 GeV, 10 Hz, 0.57 km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000000"/>
                </a:solidFill>
              </a:rPr>
              <a:t>		MEB	12-200 GeV, 3s, 4.12 km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000000"/>
                </a:solidFill>
              </a:rPr>
              <a:t>		HEB	0.2-2 </a:t>
            </a:r>
            <a:r>
              <a:rPr lang="en-US" sz="2000" dirty="0" err="1">
                <a:solidFill>
                  <a:srgbClr val="000000"/>
                </a:solidFill>
              </a:rPr>
              <a:t>TeV</a:t>
            </a:r>
            <a:r>
              <a:rPr lang="en-US" sz="2000" dirty="0">
                <a:solidFill>
                  <a:srgbClr val="000000"/>
                </a:solidFill>
              </a:rPr>
              <a:t>, 60 s, 10.8 km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000000"/>
                </a:solidFill>
              </a:rPr>
              <a:t>		SSC	2 – 20 </a:t>
            </a:r>
            <a:r>
              <a:rPr lang="en-US" sz="2000" dirty="0" err="1">
                <a:solidFill>
                  <a:srgbClr val="000000"/>
                </a:solidFill>
              </a:rPr>
              <a:t>TeV</a:t>
            </a:r>
            <a:r>
              <a:rPr lang="en-US" sz="2000" dirty="0">
                <a:solidFill>
                  <a:srgbClr val="000000"/>
                </a:solidFill>
              </a:rPr>
              <a:t>, 87.12 km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</a:rPr>
              <a:t>Photo-desorption studies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</a:rPr>
              <a:t>Emittance growth and ground motion studies </a:t>
            </a:r>
          </a:p>
        </p:txBody>
      </p:sp>
    </p:spTree>
    <p:extLst>
      <p:ext uri="{BB962C8B-B14F-4D97-AF65-F5344CB8AC3E}">
        <p14:creationId xmlns:p14="http://schemas.microsoft.com/office/powerpoint/2010/main" val="2474524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8CF65-988E-4E91-B61E-CEB0600DF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Initial Thoughts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5CE0B37-0405-4684-9F24-EB39B4F48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6650" y="119383"/>
            <a:ext cx="5373687" cy="663701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90870-FE24-417A-8342-3271A37F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10/03/2021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8573B-37F9-4BB3-9E29-4C44C9089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V.Shiltsev | Valery Lebedev 2021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3DC10-12D0-459C-8BCC-42066CF8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3897F5C-1D6F-485F-BB0B-D0DCE9555DD9}"/>
              </a:ext>
            </a:extLst>
          </p:cNvPr>
          <p:cNvSpPr txBox="1">
            <a:spLocks/>
          </p:cNvSpPr>
          <p:nvPr/>
        </p:nvSpPr>
        <p:spPr>
          <a:xfrm>
            <a:off x="93663" y="813288"/>
            <a:ext cx="4002849" cy="5943112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</a:rPr>
              <a:t>Valery, Parkhomchuk, </a:t>
            </a:r>
            <a:r>
              <a:rPr lang="en-US" i="1" dirty="0" err="1">
                <a:solidFill>
                  <a:srgbClr val="000000"/>
                </a:solidFill>
              </a:rPr>
              <a:t>Skrinsky</a:t>
            </a:r>
            <a:r>
              <a:rPr lang="en-US" i="1" dirty="0">
                <a:solidFill>
                  <a:srgbClr val="000000"/>
                </a:solidFill>
              </a:rPr>
              <a:t> &amp; me </a:t>
            </a:r>
            <a:r>
              <a:rPr lang="en-US" dirty="0">
                <a:solidFill>
                  <a:srgbClr val="000000"/>
                </a:solidFill>
              </a:rPr>
              <a:t>BINP-91-120</a:t>
            </a:r>
          </a:p>
          <a:p>
            <a:r>
              <a:rPr lang="en-US" dirty="0">
                <a:solidFill>
                  <a:srgbClr val="003087"/>
                </a:solidFill>
              </a:rPr>
              <a:t>External dipole kicks </a:t>
            </a:r>
            <a:r>
              <a:rPr lang="en-US" dirty="0">
                <a:solidFill>
                  <a:srgbClr val="003087"/>
                </a:solidFill>
                <a:sym typeface="Wingdings" panose="05000000000000000000" pitchFamily="2" charset="2"/>
              </a:rPr>
              <a:t> filamentation and beam emittance growth </a:t>
            </a:r>
            <a:endParaRPr lang="en-US" dirty="0">
              <a:solidFill>
                <a:srgbClr val="003087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Feedback can suppress it if it is fast enough</a:t>
            </a:r>
          </a:p>
          <a:p>
            <a:r>
              <a:rPr lang="en-US" dirty="0">
                <a:solidFill>
                  <a:srgbClr val="C00000"/>
                </a:solidFill>
              </a:rPr>
              <a:t>Beam-beam determines the tune spread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 how fast FB system should be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</a:rPr>
              <a:t>Later, Gennady Stupakov joined us at the SSC Lab &amp; analysis of slow ground motion </a:t>
            </a:r>
            <a:r>
              <a:rPr lang="en-US" dirty="0">
                <a:solidFill>
                  <a:srgbClr val="000000"/>
                </a:solidFill>
              </a:rPr>
              <a:t>SSCL-495; </a:t>
            </a:r>
            <a:r>
              <a:rPr lang="en-US" dirty="0"/>
              <a:t>Part. Accel. 44 (1993):147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23796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1592</TotalTime>
  <Words>797</Words>
  <Application>Microsoft Office PowerPoint</Application>
  <PresentationFormat>On-screen Show (4:3)</PresentationFormat>
  <Paragraphs>139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Gabriola</vt:lpstr>
      <vt:lpstr>Helvetica</vt:lpstr>
      <vt:lpstr>Times New Roman</vt:lpstr>
      <vt:lpstr>FNAL_TemplateMac_060514</vt:lpstr>
      <vt:lpstr>Fermilab: Footer Only</vt:lpstr>
      <vt:lpstr>Farewell  to Valery </vt:lpstr>
      <vt:lpstr>Before Fermilab: Osinniki   Novosibirsk State </vt:lpstr>
      <vt:lpstr>Novosibirsk State University  Budker INP</vt:lpstr>
      <vt:lpstr>Colleagues (among many others)</vt:lpstr>
      <vt:lpstr>Valery : “Hero of the Tevatron” (twice!)</vt:lpstr>
      <vt:lpstr>“Handbook of Collider Physics”</vt:lpstr>
      <vt:lpstr>Superconducting Super Collider </vt:lpstr>
      <vt:lpstr>BINP Contributions to SCC</vt:lpstr>
      <vt:lpstr>Initial Thoughts</vt:lpstr>
      <vt:lpstr>Valery’s Studies</vt:lpstr>
      <vt:lpstr>Valery’s Simulations</vt:lpstr>
      <vt:lpstr>My contribution: seismometers and measurements</vt:lpstr>
      <vt:lpstr>Results: “up” vs “down”, “quiet” vs “noisy”</vt:lpstr>
      <vt:lpstr>Results (2):</vt:lpstr>
      <vt:lpstr>Results (3):</vt:lpstr>
      <vt:lpstr>References:</vt:lpstr>
      <vt:lpstr>Dear Valery: a) we’ll miss you! b) stay in touch!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Vladimir Shiltsev</dc:creator>
  <cp:lastModifiedBy>Vladimir Shiltsev</cp:lastModifiedBy>
  <cp:revision>59</cp:revision>
  <cp:lastPrinted>2014-01-20T19:40:21Z</cp:lastPrinted>
  <dcterms:created xsi:type="dcterms:W3CDTF">2021-10-01T16:26:16Z</dcterms:created>
  <dcterms:modified xsi:type="dcterms:W3CDTF">2021-11-16T16:38:50Z</dcterms:modified>
</cp:coreProperties>
</file>