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7"/>
  </p:notesMasterIdLst>
  <p:handoutMasterIdLst>
    <p:handoutMasterId r:id="rId18"/>
  </p:handoutMasterIdLst>
  <p:sldIdLst>
    <p:sldId id="294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10" r:id="rId15"/>
    <p:sldId id="309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7E203B-6BEE-C840-9EFA-5BB845625ED2}" v="60" dt="2021-11-19T15:50:25.49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3" autoAdjust="0"/>
    <p:restoredTop sz="94663"/>
  </p:normalViewPr>
  <p:slideViewPr>
    <p:cSldViewPr snapToGrid="0" snapToObjects="1" showGuides="1">
      <p:cViewPr varScale="1">
        <p:scale>
          <a:sx n="162" d="100"/>
          <a:sy n="162" d="100"/>
        </p:scale>
        <p:origin x="208" y="40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11/19/21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A.Valishev | V.Lebedev Retirement Symposium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11/19/21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A.Valishev | V.Lebedev Retirement Symposium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11/19/21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A.Valishev | V.Lebedev Retirement Symposium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11/19/21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A.Valishev | V.Lebedev Retirement Symposium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11/19/21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A.Valishev | V.Lebedev Retirement Symposium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11/19/21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A.Valishev | V.Lebedev Retirement Symposium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11/19/21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A.Valishev | V.Lebedev Retirement Symposium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Alexander Valishev</a:t>
            </a:r>
          </a:p>
          <a:p>
            <a:r>
              <a:rPr lang="en-US" dirty="0"/>
              <a:t>V.Lebedev’s Retirement Symposium</a:t>
            </a:r>
          </a:p>
          <a:p>
            <a:r>
              <a:rPr lang="en-US" dirty="0"/>
              <a:t>19 November 2021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Valeri’s Journey in Beam Optics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53089D-957A-F04A-93DC-71BD7EC28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BPM signal analysis</a:t>
            </a:r>
          </a:p>
          <a:p>
            <a:r>
              <a:rPr lang="en-US" dirty="0"/>
              <a:t>Orbit Response Analysis</a:t>
            </a:r>
          </a:p>
          <a:p>
            <a:pPr lvl="1" indent="-342900"/>
            <a:r>
              <a:rPr lang="en-US" dirty="0"/>
              <a:t>Orbit response data collection application in Fermilab ACNET system (P163)</a:t>
            </a:r>
          </a:p>
          <a:p>
            <a:pPr lvl="1" indent="-342900"/>
            <a:r>
              <a:rPr lang="en-US" dirty="0"/>
              <a:t>Data fitting/analysis (manual) – resulted in greatly improved machine understanding: improved beam transfer, reduction of beta-function (+15% luminosity)</a:t>
            </a:r>
          </a:p>
          <a:p>
            <a:r>
              <a:rPr lang="en-US" dirty="0"/>
              <a:t>Valeri initiated the implementation of LOCO algorithm for machines of Fermilab complex (2004-2006). V. </a:t>
            </a:r>
            <a:r>
              <a:rPr lang="en-US" dirty="0" err="1"/>
              <a:t>Sajaev</a:t>
            </a:r>
            <a:r>
              <a:rPr lang="en-US" dirty="0"/>
              <a:t> (ANL), </a:t>
            </a:r>
            <a:r>
              <a:rPr lang="en-US" dirty="0" err="1"/>
              <a:t>V.Nagaslaev</a:t>
            </a:r>
            <a:r>
              <a:rPr lang="en-US" dirty="0"/>
              <a:t>, </a:t>
            </a:r>
            <a:r>
              <a:rPr lang="en-US" dirty="0" err="1"/>
              <a:t>M.Xiao</a:t>
            </a:r>
            <a:r>
              <a:rPr lang="en-US" dirty="0"/>
              <a:t>, </a:t>
            </a:r>
            <a:r>
              <a:rPr lang="en-US" dirty="0" err="1"/>
              <a:t>A.Petrenko</a:t>
            </a:r>
            <a:r>
              <a:rPr lang="en-US" dirty="0"/>
              <a:t>, </a:t>
            </a:r>
            <a:r>
              <a:rPr lang="en-US" dirty="0" err="1"/>
              <a:t>A.Valishev</a:t>
            </a:r>
            <a:endParaRPr lang="en-US" dirty="0"/>
          </a:p>
          <a:p>
            <a:pPr lvl="1"/>
            <a:r>
              <a:rPr lang="en-US" dirty="0"/>
              <a:t>Further improvement of performance: e.g. ultimately reached beta-function of 28 cm (+10% in luminosity)</a:t>
            </a:r>
          </a:p>
          <a:p>
            <a:r>
              <a:rPr lang="en-US" dirty="0"/>
              <a:t>Beam lifetime improved through second-order chromaticity correction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5F613E-AF34-7C48-BED5-16D5FD94A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 for Tevatron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9D75C-B404-FD43-BD66-25DB72FC43E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11/19/21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4828F-6649-1F4B-A64B-3884DC70D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A.Valishev | V.Lebedev Retirement Symposium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FD76C-74B0-754C-A462-69D32B7445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63BB09-F1C9-A242-BD4D-791EBFA23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683" y="712828"/>
            <a:ext cx="4871545" cy="86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96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8240F1-BA1B-224C-BA73-5FEDD8928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069" y="790247"/>
            <a:ext cx="8672513" cy="5059363"/>
          </a:xfrm>
        </p:spPr>
        <p:txBody>
          <a:bodyPr/>
          <a:lstStyle/>
          <a:p>
            <a:r>
              <a:rPr lang="en-US" dirty="0"/>
              <a:t>LOCO is a very good tool, but the speed of data collection at hadron machines like Tevatron is low (2+ hours)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LHC relies on AC dipole measurements for optics reconstruction, however the case of coupled modes presents some challenges</a:t>
            </a:r>
          </a:p>
          <a:p>
            <a:endParaRPr lang="en-US" dirty="0"/>
          </a:p>
          <a:p>
            <a:endParaRPr lang="en-US" sz="1600" dirty="0"/>
          </a:p>
          <a:p>
            <a:r>
              <a:rPr lang="en-US" dirty="0"/>
              <a:t>Valeri initiated research on using independent component analysis of kicked-beam turn-by-turn signal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CEDF33-97B7-CB45-9996-DE9A7D117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good is not good enough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B4035-FDB0-BC49-9E84-9310E73B3FB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11/19/21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12C47-831C-9248-A35B-0D5E715090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A.Valishev | V.Lebedev Retirement Symposium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9283E-9A30-F84C-9FE9-5424B37FB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1C8AD2-9BD3-3840-8FBC-561FC3E00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917" y="3230058"/>
            <a:ext cx="5746531" cy="10823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A12765-B768-BF4F-A3DF-BDD5360DC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46" y="1472890"/>
            <a:ext cx="4067503" cy="9898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4EFA1A-0226-9A4B-B13D-8D2EF3771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407" y="5162932"/>
            <a:ext cx="5809593" cy="169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91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A0AB4BE-A9F1-2A45-A183-6F165E561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25" y="761915"/>
            <a:ext cx="5653416" cy="230730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3D3D1AA-84BF-3F44-B9BC-4064BB001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Model-independent analysis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FCC25-CA45-B249-909C-1B8682B48D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11/19/21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4F665-D663-3D47-A491-BC1BF92832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A.Valishev | V.Lebedev Retirement Symposium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3DC66-C45E-284B-A441-BC7B30204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C05C17-F8AB-4E49-86A7-059CE19AF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99049"/>
            <a:ext cx="9144000" cy="35589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52A962-5064-434F-B64A-373867264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985" y="764628"/>
            <a:ext cx="2777993" cy="223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32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6B89F26-1DBA-5442-B052-32B3EDEB1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23" y="790428"/>
            <a:ext cx="5951483" cy="167844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C784143-5249-E348-9A18-9B2D1D069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large to small – Tevatron to IOTA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54B24-F10F-C64C-B7E4-E718D25C9CA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11/19/21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B2B62-EBCE-D24E-9B0E-46BA13331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A.Valishev | V.Lebedev Retirement Symposium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E2B3C-9E03-6845-9953-05960E534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1" name="Picture 2" descr="https://fast.fnal.gov/img/IOTA_ring_gs_20180727_152801_DSC_4746-Pano_LR.jpg">
            <a:extLst>
              <a:ext uri="{FF2B5EF4-FFF2-40B4-BE49-F238E27FC236}">
                <a16:creationId xmlns:a16="http://schemas.microsoft.com/office/drawing/2014/main" id="{551FEDAF-693F-4A42-B990-ABC20F3E4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2" y="2567939"/>
            <a:ext cx="5339886" cy="266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EA306A-EFFB-444A-B470-5E51E42E17F3}"/>
              </a:ext>
            </a:extLst>
          </p:cNvPr>
          <p:cNvSpPr txBox="1"/>
          <p:nvPr/>
        </p:nvSpPr>
        <p:spPr>
          <a:xfrm>
            <a:off x="117678" y="2628899"/>
            <a:ext cx="140718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photo G.Stancari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B7A8D1-DB28-0746-A7DF-64F626468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024" y="4477407"/>
            <a:ext cx="6056031" cy="10937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AA0C75-E7C6-074C-9F06-38B1948220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2701" y="5612523"/>
            <a:ext cx="6013057" cy="5920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19CF01-4530-C14C-BE0B-844B58CFF6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3518" y="6219496"/>
            <a:ext cx="6150482" cy="6385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8543C4F-DAC8-0940-91A8-2AB4396F3D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2768" y="2546131"/>
            <a:ext cx="3701232" cy="164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30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2A4F0E-44A3-BE40-8AC6-39A94E2F4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Valeri’s mentoring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5CCA8-900E-304D-BDE4-7DC27E742C7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11/19/21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EF75A-07A5-DD46-86E2-B7B154E30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A.Valishev | V.Lebedev Retirement Symposium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0075F-682B-3243-BBB4-A87C5DAD1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711E666-117D-124A-820A-0515890D1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60" y="3439511"/>
            <a:ext cx="1454807" cy="198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F250D8-97E8-9845-B7EE-66A11AADB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33" y="721509"/>
            <a:ext cx="2507374" cy="2455461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14277FF-DCD5-3A44-BE45-59FFA9FD5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965" y="693682"/>
            <a:ext cx="3003330" cy="20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ADBF6B-2F55-0442-A3F2-59C9BC2AA5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8370" y="3980793"/>
            <a:ext cx="2055283" cy="22614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9CB377-A1A6-9649-AC6E-0CA94A29C7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8549" y="2875017"/>
            <a:ext cx="2067011" cy="1578741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9389283-A3B2-344A-8FC7-AE21E1A62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007" y="220714"/>
            <a:ext cx="2778379" cy="202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13F836-E7B3-1B42-AB60-457B89862C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6890" y="2375717"/>
            <a:ext cx="1841426" cy="18573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4569F5-39A8-9946-BF60-E6E4C7E4A1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5614" y="2948359"/>
            <a:ext cx="1337442" cy="17024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4B5079-3EC1-2745-8448-26B23CA22C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40014" y="4692325"/>
            <a:ext cx="4303986" cy="216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15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D837C9D-1AB6-E24F-8F9A-26B4D685A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08" y="985345"/>
            <a:ext cx="5483520" cy="429670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2FF04C5-754B-734A-AE4A-71190EFE4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wish you fair seas and a following wind!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2F66B-E2B8-4542-B1BA-DF8C1A24DA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11/19/21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4F4E6-E954-9B48-BECF-1C3B151E8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A.Valishev | V.Lebedev Retirement Symposium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763C2-915A-314C-88EF-31DB97C51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E9A43C-42AF-D148-8207-0362A455F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351" y="685799"/>
            <a:ext cx="3452649" cy="460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289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3D3F0F-B3F7-4645-8381-39526DBEB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“A man must accomplish three things: build a house, plant a tree and raise a son”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Accelerator physicist version: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800" dirty="0"/>
              <a:t>“Any accomplished accelerator scientist must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800" dirty="0"/>
              <a:t>Write the best beam dynamics/optics code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800" dirty="0"/>
              <a:t>Invent the best parametrization of coupled betatron motion”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6FFE50-0E01-8142-9B80-718900C27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Preface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62333-6E45-8D4F-9312-7ED51F5E78C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11/19/21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AA2CB-13F6-AC43-8033-05F30561BB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A.Valishev | V.Lebedev Retirement Symposium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10CC9-B6AD-DF4E-A327-63A77B3F5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058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128F86-7E57-BE43-96F9-718A27E7B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/>
              <a:t>Transport</a:t>
            </a:r>
          </a:p>
          <a:p>
            <a:r>
              <a:rPr lang="en-US" dirty="0"/>
              <a:t>MAD</a:t>
            </a:r>
          </a:p>
          <a:p>
            <a:r>
              <a:rPr lang="en-US" dirty="0" err="1"/>
              <a:t>Dragt</a:t>
            </a:r>
            <a:r>
              <a:rPr lang="en-US" dirty="0"/>
              <a:t>-Finn</a:t>
            </a:r>
          </a:p>
          <a:p>
            <a:r>
              <a:rPr lang="en-US" dirty="0" err="1"/>
              <a:t>MaryLie</a:t>
            </a:r>
            <a:endParaRPr lang="en-US" dirty="0"/>
          </a:p>
          <a:p>
            <a:r>
              <a:rPr lang="en-US" dirty="0"/>
              <a:t>SAD</a:t>
            </a:r>
          </a:p>
          <a:p>
            <a:r>
              <a:rPr lang="en-US" dirty="0"/>
              <a:t>COSY-Infinity</a:t>
            </a:r>
          </a:p>
          <a:p>
            <a:r>
              <a:rPr lang="en-US" dirty="0"/>
              <a:t>MADX</a:t>
            </a:r>
          </a:p>
          <a:p>
            <a:r>
              <a:rPr lang="en-US" dirty="0"/>
              <a:t>ORBIT</a:t>
            </a:r>
          </a:p>
          <a:p>
            <a:r>
              <a:rPr lang="en-US" dirty="0"/>
              <a:t>TRACK</a:t>
            </a:r>
          </a:p>
          <a:p>
            <a:r>
              <a:rPr lang="en-US" dirty="0"/>
              <a:t>OPAL</a:t>
            </a:r>
          </a:p>
          <a:p>
            <a:r>
              <a:rPr lang="en-US" dirty="0"/>
              <a:t>Synergia</a:t>
            </a:r>
          </a:p>
          <a:p>
            <a:r>
              <a:rPr lang="en-US" dirty="0"/>
              <a:t>IMPACT</a:t>
            </a:r>
          </a:p>
          <a:p>
            <a:r>
              <a:rPr lang="en-US" dirty="0"/>
              <a:t>PTC</a:t>
            </a:r>
          </a:p>
          <a:p>
            <a:r>
              <a:rPr lang="en-US" dirty="0"/>
              <a:t>RING</a:t>
            </a:r>
          </a:p>
          <a:p>
            <a:r>
              <a:rPr lang="en-US" dirty="0"/>
              <a:t>WARP</a:t>
            </a:r>
          </a:p>
          <a:p>
            <a:r>
              <a:rPr lang="en-US" dirty="0"/>
              <a:t>Elegant</a:t>
            </a:r>
          </a:p>
          <a:p>
            <a:r>
              <a:rPr lang="en-US" dirty="0"/>
              <a:t>OPAL</a:t>
            </a:r>
          </a:p>
          <a:p>
            <a:r>
              <a:rPr lang="en-US" dirty="0"/>
              <a:t>DIMAD</a:t>
            </a:r>
          </a:p>
          <a:p>
            <a:r>
              <a:rPr lang="en-US" dirty="0" err="1"/>
              <a:t>SixDSim</a:t>
            </a:r>
            <a:endParaRPr lang="en-US" dirty="0"/>
          </a:p>
          <a:p>
            <a:r>
              <a:rPr lang="en-US" dirty="0"/>
              <a:t>…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OptiM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211BB5-325B-2642-BCB9-DD4D97507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Otherwise, how do we explain this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095C7-C7FB-D74F-BA2E-C357CF8FC65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11/19/21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ACE77-054B-F14C-8551-D51A40CD1D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A.Valishev | V.Lebedev Retirement Symposium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EF8FD-E332-C44C-A33D-CC663240A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95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A4E292-DF31-6044-9F08-113CAE28A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D.A. Edwards and L.C. Teng, </a:t>
            </a:r>
            <a:r>
              <a:rPr lang="en-US" i="1" dirty="0"/>
              <a:t>Parametrization of linear coupled motion in periodic systems</a:t>
            </a:r>
            <a:r>
              <a:rPr lang="en-US" dirty="0"/>
              <a:t>, IEEE Trans. </a:t>
            </a:r>
            <a:r>
              <a:rPr lang="en-US" dirty="0" err="1"/>
              <a:t>Nucl</a:t>
            </a:r>
            <a:r>
              <a:rPr lang="en-US" dirty="0"/>
              <a:t>. Sci. 20 (1973) 885</a:t>
            </a:r>
          </a:p>
          <a:p>
            <a:r>
              <a:rPr lang="en-US" dirty="0"/>
              <a:t>V. Litvinenko and E. </a:t>
            </a:r>
            <a:r>
              <a:rPr lang="en-US" dirty="0" err="1"/>
              <a:t>Perevedentsev</a:t>
            </a:r>
            <a:r>
              <a:rPr lang="en-US" dirty="0"/>
              <a:t>, </a:t>
            </a:r>
            <a:r>
              <a:rPr lang="en-US" i="1" dirty="0"/>
              <a:t>Calculating beam parameters in a storage ring with arbitrary coupling</a:t>
            </a:r>
            <a:r>
              <a:rPr lang="en-US" dirty="0"/>
              <a:t>, In Proc. of All-Union Accelerator Particle Conference, </a:t>
            </a:r>
            <a:r>
              <a:rPr lang="en-US" dirty="0" err="1"/>
              <a:t>Dubna</a:t>
            </a:r>
            <a:r>
              <a:rPr lang="en-US" dirty="0"/>
              <a:t>, 1978, p. 254</a:t>
            </a:r>
          </a:p>
          <a:p>
            <a:r>
              <a:rPr lang="en-US" dirty="0"/>
              <a:t>I. Borchardt, E. </a:t>
            </a:r>
            <a:r>
              <a:rPr lang="en-US" dirty="0" err="1"/>
              <a:t>Karantzoulis</a:t>
            </a:r>
            <a:r>
              <a:rPr lang="en-US" dirty="0"/>
              <a:t>, H. </a:t>
            </a:r>
            <a:r>
              <a:rPr lang="en-US" dirty="0" err="1"/>
              <a:t>Mais</a:t>
            </a:r>
            <a:r>
              <a:rPr lang="en-US" dirty="0"/>
              <a:t> and G. Ripken, </a:t>
            </a:r>
            <a:r>
              <a:rPr lang="en-US" i="1" dirty="0"/>
              <a:t>Calculation of Beam Envelopes in Storage Rings and Transport Systems in the Presence of Transverse Space Charge Effects and Coupling</a:t>
            </a:r>
            <a:r>
              <a:rPr lang="en-US" dirty="0"/>
              <a:t>, DESY 87-161, 1987</a:t>
            </a:r>
          </a:p>
          <a:p>
            <a:r>
              <a:rPr lang="en-US" dirty="0"/>
              <a:t>D. Sagan and D. Rubin, </a:t>
            </a:r>
            <a:r>
              <a:rPr lang="en-US" i="1" dirty="0"/>
              <a:t>Linear analysis of coupled lattices</a:t>
            </a:r>
            <a:r>
              <a:rPr lang="en-US" dirty="0"/>
              <a:t>, Phys. Rev. ST Accel. Beams 2 (1999) 074001</a:t>
            </a:r>
          </a:p>
          <a:p>
            <a:r>
              <a:rPr lang="en-US" b="1" dirty="0">
                <a:solidFill>
                  <a:schemeClr val="tx1"/>
                </a:solidFill>
              </a:rPr>
              <a:t>V. Lebedev and S. </a:t>
            </a:r>
            <a:r>
              <a:rPr lang="en-US" b="1" dirty="0" err="1">
                <a:solidFill>
                  <a:schemeClr val="tx1"/>
                </a:solidFill>
              </a:rPr>
              <a:t>Bogacz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i="1" dirty="0">
                <a:solidFill>
                  <a:schemeClr val="tx1"/>
                </a:solidFill>
              </a:rPr>
              <a:t>Betatron motion with coupling of horizontal and vertical degrees of freedom</a:t>
            </a:r>
            <a:r>
              <a:rPr lang="en-US" b="1" dirty="0">
                <a:solidFill>
                  <a:schemeClr val="tx1"/>
                </a:solidFill>
              </a:rPr>
              <a:t>, (2010) JINST 5 P10010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D39F23-F3C7-644C-9FB8-A18C51A9B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48821"/>
            <a:ext cx="8686800" cy="427877"/>
          </a:xfrm>
        </p:spPr>
        <p:txBody>
          <a:bodyPr/>
          <a:lstStyle/>
          <a:p>
            <a:r>
              <a:rPr lang="en-US" dirty="0"/>
              <a:t>Parametrizing betatron motion is a bit more involved but still…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46C3B-91CE-F44D-88CB-833CD8BD9F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11/19/21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89309-91BB-244A-AE4E-953CAAB29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A.Valishev | V.Lebedev Retirement Symposium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90B95-D81A-CF43-95E5-A1173798D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34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1A131D-A095-654A-BC11-EAFD7DFD3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7" y="821778"/>
            <a:ext cx="8672513" cy="5059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Optics is the foundation of every machine, especially a collider like Tevatron</a:t>
            </a:r>
          </a:p>
          <a:p>
            <a:r>
              <a:rPr lang="en-US" dirty="0"/>
              <a:t>Beam transport from injector to the collider without loss of intensity or degradation of emittance</a:t>
            </a:r>
          </a:p>
          <a:p>
            <a:pPr lvl="1"/>
            <a:r>
              <a:rPr lang="en-US" dirty="0"/>
              <a:t>Emittance growth due to injection oscillations</a:t>
            </a:r>
          </a:p>
          <a:p>
            <a:pPr lvl="1"/>
            <a:r>
              <a:rPr lang="en-US" dirty="0"/>
              <a:t>Emittance growth caused by betatron and dispersion mismatch</a:t>
            </a:r>
          </a:p>
          <a:p>
            <a:pPr lvl="1"/>
            <a:r>
              <a:rPr lang="en-US" dirty="0"/>
              <a:t>Emittance growth due to x/y coupling</a:t>
            </a:r>
          </a:p>
          <a:p>
            <a:pPr lvl="1"/>
            <a:r>
              <a:rPr lang="en-US" dirty="0"/>
              <a:t>Focusing on the antiproton production target</a:t>
            </a:r>
          </a:p>
          <a:p>
            <a:r>
              <a:rPr lang="en-US" dirty="0"/>
              <a:t>Beam circulation in the ring</a:t>
            </a:r>
          </a:p>
          <a:p>
            <a:pPr lvl="1"/>
            <a:r>
              <a:rPr lang="en-US" dirty="0"/>
              <a:t>Peak luminosity</a:t>
            </a:r>
          </a:p>
          <a:p>
            <a:pPr lvl="2"/>
            <a:r>
              <a:rPr lang="en-US" dirty="0"/>
              <a:t>Beam size at the IP</a:t>
            </a:r>
          </a:p>
          <a:p>
            <a:pPr lvl="1"/>
            <a:r>
              <a:rPr lang="en-US" dirty="0"/>
              <a:t>Luminosity integral</a:t>
            </a:r>
          </a:p>
          <a:p>
            <a:pPr lvl="2"/>
            <a:r>
              <a:rPr lang="en-US" dirty="0"/>
              <a:t>Beam lifetime</a:t>
            </a:r>
          </a:p>
          <a:p>
            <a:pPr lvl="2"/>
            <a:r>
              <a:rPr lang="en-US" dirty="0"/>
              <a:t>Emittance blowup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F95542-73C3-3D41-A35B-2BB55A864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optics is tightly coupled with performance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E87D5-3970-D840-A394-ACB04DC1BFA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11/19/21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4218D-970D-8E46-9164-791CFDF543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A.Valishev | V.Lebedev Retirement Symposium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18A03-2EFC-134A-B4EA-09CD4F4419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62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3F70D7-7DEA-C646-BA10-2676AAF74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7" y="938049"/>
            <a:ext cx="8672513" cy="5376644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Solid theoretical understanding of key phenomena</a:t>
            </a:r>
          </a:p>
          <a:p>
            <a:pPr lvl="1"/>
            <a:r>
              <a:rPr lang="en-US" sz="2600" dirty="0"/>
              <a:t>That is why treatment of betatron coupling is important</a:t>
            </a:r>
          </a:p>
          <a:p>
            <a:pPr lvl="1"/>
            <a:r>
              <a:rPr lang="en-US" sz="2600" dirty="0"/>
              <a:t>Data analysis methods</a:t>
            </a:r>
          </a:p>
          <a:p>
            <a:r>
              <a:rPr lang="en-US" sz="2800" dirty="0"/>
              <a:t>Good beam diagnostics instruments</a:t>
            </a:r>
          </a:p>
          <a:p>
            <a:pPr lvl="1"/>
            <a:r>
              <a:rPr lang="en-US" sz="2600" dirty="0"/>
              <a:t>From beam E/M signals to measured quantities</a:t>
            </a:r>
          </a:p>
          <a:p>
            <a:r>
              <a:rPr lang="en-US" sz="2800" dirty="0"/>
              <a:t>Effective methods and software tools</a:t>
            </a:r>
          </a:p>
          <a:p>
            <a:pPr lvl="1"/>
            <a:r>
              <a:rPr lang="en-US" sz="2600" dirty="0"/>
              <a:t>Accurate lattice model</a:t>
            </a:r>
          </a:p>
          <a:p>
            <a:pPr lvl="1"/>
            <a:r>
              <a:rPr lang="en-US" sz="2600" dirty="0"/>
              <a:t>Software integration with control system</a:t>
            </a:r>
          </a:p>
          <a:p>
            <a:pPr lvl="1"/>
            <a:r>
              <a:rPr lang="en-US" sz="2600" dirty="0"/>
              <a:t>Convenient GUI</a:t>
            </a:r>
          </a:p>
          <a:p>
            <a:r>
              <a:rPr lang="en-US" sz="2800" dirty="0"/>
              <a:t>Thoughtful approach to implementation and use</a:t>
            </a:r>
          </a:p>
          <a:p>
            <a:pPr lvl="1"/>
            <a:r>
              <a:rPr lang="en-US" sz="2600" dirty="0"/>
              <a:t>The ever-present time crunch</a:t>
            </a:r>
          </a:p>
          <a:p>
            <a:pPr lvl="1"/>
            <a:r>
              <a:rPr lang="en-US" sz="2600" dirty="0"/>
              <a:t>Preexisting conditions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8DC566-DD75-CA4F-B347-CBE35D59B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01524"/>
            <a:ext cx="8686800" cy="427877"/>
          </a:xfrm>
        </p:spPr>
        <p:txBody>
          <a:bodyPr/>
          <a:lstStyle/>
          <a:p>
            <a:r>
              <a:rPr lang="en-US" dirty="0"/>
              <a:t>Systematic approach to optics control is critical for success of large facilities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C1CB6-C99A-3A42-9A88-C0ECD2B8A9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11/19/21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1A87C-9FEF-9548-958B-98161DCB6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A.Valishev | V.Lebedev Retirement Symposium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FB424-08F4-534E-8ED0-5296D136C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385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888205-86C6-474C-B9AC-DEA3D6A9C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834" y="766599"/>
            <a:ext cx="8672513" cy="55290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linear optics, the particle phase space coordinates can be transported through the sequence of lattice elements by matrix manipulations</a:t>
            </a:r>
          </a:p>
          <a:p>
            <a:pPr lvl="1"/>
            <a:r>
              <a:rPr lang="en-US" dirty="0"/>
              <a:t>E. Courant and H. Snyder (Annals Phys. 3 (1958) 1) came up with an elegant parametrization for transport maps in 1-D case</a:t>
            </a:r>
          </a:p>
          <a:p>
            <a:pPr lvl="1"/>
            <a:r>
              <a:rPr lang="en-US" dirty="0"/>
              <a:t>For 2-D case, the definitions of parameters are not unique, and computations may break in systems with strong coupling</a:t>
            </a:r>
          </a:p>
          <a:p>
            <a:pPr lvl="2"/>
            <a:r>
              <a:rPr lang="en-US" dirty="0"/>
              <a:t>Eigenvectors and the matrix of second moments are unique, however analysis of systems and visualization are aided by parametrization</a:t>
            </a:r>
          </a:p>
          <a:p>
            <a:pPr lvl="2"/>
            <a:r>
              <a:rPr lang="en-US" dirty="0"/>
              <a:t>The ‘best parametrization’ will be implemented in useful software</a:t>
            </a:r>
          </a:p>
          <a:p>
            <a:pPr lvl="2"/>
            <a:r>
              <a:rPr lang="en-US" dirty="0"/>
              <a:t>V. Lebedev and S. </a:t>
            </a:r>
            <a:r>
              <a:rPr lang="en-US" dirty="0" err="1"/>
              <a:t>Bogacz</a:t>
            </a:r>
            <a:r>
              <a:rPr lang="en-US" dirty="0"/>
              <a:t>, (2010) JINST 5 P10010 contains 26 pages of formulae that have been coded in </a:t>
            </a:r>
            <a:r>
              <a:rPr lang="en-US" dirty="0" err="1"/>
              <a:t>OptiM</a:t>
            </a:r>
            <a:r>
              <a:rPr lang="en-US" dirty="0"/>
              <a:t> and proved operational usefulness for strongly coupled lattices</a:t>
            </a:r>
          </a:p>
          <a:p>
            <a:pPr lvl="3"/>
            <a:r>
              <a:rPr lang="en-US" dirty="0"/>
              <a:t>CEBAF, most of Fermilab machines: transport lines, Booster, Accumulator, </a:t>
            </a:r>
            <a:r>
              <a:rPr lang="en-US" dirty="0" err="1"/>
              <a:t>Debuncher</a:t>
            </a:r>
            <a:r>
              <a:rPr lang="en-US" dirty="0"/>
              <a:t>, Recycler, Tevatron, e-Cool, IOTA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4F0A76-7691-3F44-9A2D-E7DB9BF3F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of coupled betatron motion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608B0-B19F-9946-B867-DD5753BE8E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11/19/21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9E563-0277-1B48-AAA2-93E2D44AC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A.Valishev | V.Lebedev Retirement Symposium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220FC-EEA1-974C-AAC4-D5AE77FA2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713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591E83E-D31F-8842-B012-88EB07F57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731" y="803384"/>
            <a:ext cx="8131221" cy="536240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7BC9B19-DE5E-1148-A18F-A4C6FEA59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OptiM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915B2-5605-8545-B91F-3532C647BE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11/19/21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7C7D1-2B21-2B45-A714-F0E2964E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A.Valishev | V.Lebedev Retirement Symposium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701F6-D250-8F48-A2DE-94CC350C8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50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1D2EBC-5910-0B42-9872-BA7FC2DD0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3241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First version 1998 (?)</a:t>
            </a:r>
          </a:p>
          <a:p>
            <a:pPr lvl="1"/>
            <a:r>
              <a:rPr lang="en-US" dirty="0"/>
              <a:t>Windows 32-bit code</a:t>
            </a:r>
          </a:p>
          <a:p>
            <a:pPr lvl="1"/>
            <a:r>
              <a:rPr lang="en-US" dirty="0"/>
              <a:t>Linux version 2004</a:t>
            </a:r>
          </a:p>
          <a:p>
            <a:pPr lvl="1"/>
            <a:r>
              <a:rPr lang="en-US" dirty="0"/>
              <a:t>Active development by Valeri until 2014</a:t>
            </a:r>
          </a:p>
          <a:p>
            <a:pPr lvl="1"/>
            <a:r>
              <a:rPr lang="en-US" dirty="0"/>
              <a:t>2014 onwards: a major rewrite by Jean-Francois </a:t>
            </a:r>
            <a:r>
              <a:rPr lang="en-US" dirty="0" err="1"/>
              <a:t>Ostiguy</a:t>
            </a:r>
            <a:endParaRPr lang="en-US" dirty="0"/>
          </a:p>
          <a:p>
            <a:pPr lvl="2"/>
            <a:r>
              <a:rPr lang="en-US" dirty="0"/>
              <a:t>Qt - Windows, Linux, MacOS</a:t>
            </a:r>
          </a:p>
          <a:p>
            <a:pPr lvl="2"/>
            <a:r>
              <a:rPr lang="en-US" dirty="0"/>
              <a:t>Many new features</a:t>
            </a:r>
          </a:p>
          <a:p>
            <a:r>
              <a:rPr lang="en-US" dirty="0"/>
              <a:t>Own lattice format</a:t>
            </a:r>
          </a:p>
          <a:p>
            <a:r>
              <a:rPr lang="en-US" dirty="0"/>
              <a:t>Own scripting language</a:t>
            </a:r>
          </a:p>
          <a:p>
            <a:r>
              <a:rPr lang="en-US" dirty="0"/>
              <a:t>Advanced GUI</a:t>
            </a:r>
          </a:p>
          <a:p>
            <a:r>
              <a:rPr lang="en-US" dirty="0"/>
              <a:t>Operational models of</a:t>
            </a:r>
          </a:p>
          <a:p>
            <a:pPr lvl="1"/>
            <a:r>
              <a:rPr lang="en-US" dirty="0"/>
              <a:t>Rings: Booster, Accumulator, </a:t>
            </a:r>
            <a:r>
              <a:rPr lang="en-US" dirty="0" err="1"/>
              <a:t>Debuncher</a:t>
            </a:r>
            <a:r>
              <a:rPr lang="en-US" dirty="0"/>
              <a:t>, Recycler, Tevatron, IOTA</a:t>
            </a:r>
          </a:p>
          <a:p>
            <a:pPr lvl="1"/>
            <a:r>
              <a:rPr lang="en-US" dirty="0"/>
              <a:t>Lines: Fermilab transport lines, e-Cool, ILC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CD7EE6-F295-5041-BDAF-078A31946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OptiM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E31F6-4BC0-324D-B583-7DD36AA608B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11/19/21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328DC-500C-764E-BAC5-80A513BE3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A.Valishev | V.Lebedev Retirement Symposium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AB396-F7AA-BC45-9DE7-8866C7F6C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3458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5FA54F4-2CF0-974F-A38E-88491AF7C047}" vid="{69AC46E0-F3B6-F748-8007-5765C615A8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974</TotalTime>
  <Words>1006</Words>
  <Application>Microsoft Macintosh PowerPoint</Application>
  <PresentationFormat>On-screen Show (4:3)</PresentationFormat>
  <Paragraphs>152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Helvetica</vt:lpstr>
      <vt:lpstr>Fermilab_PPT_090815</vt:lpstr>
      <vt:lpstr>PowerPoint Presentation</vt:lpstr>
      <vt:lpstr>Preface</vt:lpstr>
      <vt:lpstr>Otherwise, how do we explain this</vt:lpstr>
      <vt:lpstr>Parametrizing betatron motion is a bit more involved but still…</vt:lpstr>
      <vt:lpstr>Beam optics is tightly coupled with performance</vt:lpstr>
      <vt:lpstr>Systematic approach to optics control is critical for success of large facilities</vt:lpstr>
      <vt:lpstr>The problem of coupled betatron motion</vt:lpstr>
      <vt:lpstr>OptiM</vt:lpstr>
      <vt:lpstr>OptiM</vt:lpstr>
      <vt:lpstr>Putting it all together for Tevatron</vt:lpstr>
      <vt:lpstr>When good is not good enough</vt:lpstr>
      <vt:lpstr>Model-independent analysis </vt:lpstr>
      <vt:lpstr>From large to small – Tevatron to IOTA</vt:lpstr>
      <vt:lpstr>Valeri’s mentoring</vt:lpstr>
      <vt:lpstr>We wish you fair seas and a following wind!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A Valishev</dc:creator>
  <cp:lastModifiedBy>Alexander A Valishev</cp:lastModifiedBy>
  <cp:revision>1</cp:revision>
  <cp:lastPrinted>2014-01-20T19:40:21Z</cp:lastPrinted>
  <dcterms:created xsi:type="dcterms:W3CDTF">2021-11-19T02:12:14Z</dcterms:created>
  <dcterms:modified xsi:type="dcterms:W3CDTF">2021-11-19T18:26:32Z</dcterms:modified>
</cp:coreProperties>
</file>