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63" r:id="rId2"/>
    <p:sldId id="348" r:id="rId3"/>
    <p:sldId id="430" r:id="rId4"/>
    <p:sldId id="391" r:id="rId5"/>
    <p:sldId id="467" r:id="rId6"/>
    <p:sldId id="431" r:id="rId7"/>
    <p:sldId id="441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13" r:id="rId16"/>
    <p:sldId id="432" r:id="rId17"/>
    <p:sldId id="445" r:id="rId18"/>
    <p:sldId id="478" r:id="rId19"/>
    <p:sldId id="476" r:id="rId20"/>
    <p:sldId id="458" r:id="rId21"/>
    <p:sldId id="433" r:id="rId22"/>
    <p:sldId id="446" r:id="rId23"/>
    <p:sldId id="471" r:id="rId24"/>
    <p:sldId id="482" r:id="rId25"/>
    <p:sldId id="459" r:id="rId26"/>
    <p:sldId id="435" r:id="rId27"/>
    <p:sldId id="447" r:id="rId28"/>
    <p:sldId id="442" r:id="rId29"/>
    <p:sldId id="443" r:id="rId30"/>
    <p:sldId id="479" r:id="rId31"/>
    <p:sldId id="452" r:id="rId32"/>
    <p:sldId id="448" r:id="rId33"/>
    <p:sldId id="449" r:id="rId34"/>
    <p:sldId id="450" r:id="rId35"/>
    <p:sldId id="480" r:id="rId36"/>
    <p:sldId id="437" r:id="rId37"/>
    <p:sldId id="455" r:id="rId38"/>
    <p:sldId id="473" r:id="rId39"/>
    <p:sldId id="474" r:id="rId40"/>
    <p:sldId id="481" r:id="rId41"/>
    <p:sldId id="438" r:id="rId42"/>
    <p:sldId id="456" r:id="rId43"/>
    <p:sldId id="484" r:id="rId44"/>
    <p:sldId id="462" r:id="rId45"/>
    <p:sldId id="434" r:id="rId46"/>
    <p:sldId id="468" r:id="rId4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Objects="1" showGuides="1">
      <p:cViewPr varScale="1">
        <p:scale>
          <a:sx n="127" d="100"/>
          <a:sy n="127" d="100"/>
        </p:scale>
        <p:origin x="1134" y="12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Katherine Ray, Michael Solis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990097"/>
            <a:ext cx="2664380" cy="1080000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457200" y="60714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4186086" y="987640"/>
            <a:ext cx="2546154" cy="1080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AF7AA-DCC1-49D7-AFC9-CFF742A0907F}"/>
              </a:ext>
            </a:extLst>
          </p:cNvPr>
          <p:cNvGrpSpPr/>
          <p:nvPr userDrawn="1"/>
        </p:nvGrpSpPr>
        <p:grpSpPr>
          <a:xfrm>
            <a:off x="6807360" y="908720"/>
            <a:ext cx="1365040" cy="1128708"/>
            <a:chOff x="1691680" y="1628800"/>
            <a:chExt cx="2016224" cy="1667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B860F3-BE17-4AB8-B617-E1B00E3AA3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4F68E5C-C7D6-4A83-942F-BB5226300F1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73022" y="6265363"/>
            <a:ext cx="5458977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91926" y="6261306"/>
            <a:ext cx="36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633"/>
          <a:stretch/>
        </p:blipFill>
        <p:spPr>
          <a:xfrm>
            <a:off x="1259632" y="6263451"/>
            <a:ext cx="1168023" cy="504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25F039-B72D-46E3-A5CC-8271924F0810}"/>
              </a:ext>
            </a:extLst>
          </p:cNvPr>
          <p:cNvGrpSpPr/>
          <p:nvPr userDrawn="1"/>
        </p:nvGrpSpPr>
        <p:grpSpPr>
          <a:xfrm>
            <a:off x="2435669" y="6261306"/>
            <a:ext cx="597356" cy="493935"/>
            <a:chOff x="1691680" y="1628800"/>
            <a:chExt cx="2016224" cy="166715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6FA9-7466-46B3-B1E3-60149E2FBBD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4187" t="13254" r="66503" b="15381"/>
            <a:stretch/>
          </p:blipFill>
          <p:spPr>
            <a:xfrm>
              <a:off x="1691680" y="1628800"/>
              <a:ext cx="2016224" cy="148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7E30BA7-A8A1-4AD8-B62D-1EF4E52714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347" t="61432" r="4963" b="15266"/>
            <a:stretch/>
          </p:blipFill>
          <p:spPr>
            <a:xfrm>
              <a:off x="1767191" y="3073805"/>
              <a:ext cx="1886227" cy="22214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it-IT" noProof="0"/>
              <a:t>P. Ferracin, Dan Cheng, Katherine Ray, Michael Solis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463700" y="634925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0918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709000"/>
            <a:ext cx="64404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6356350"/>
            <a:ext cx="6440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0" y="673710"/>
            <a:ext cx="3785364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4953000"/>
            <a:ext cx="64404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822" y="6263451"/>
            <a:ext cx="432770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it-IT" noProof="0"/>
              <a:t>P. Ferracin, Dan Cheng, Katherine Ray, Michael Solis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MQXFA11 coil dimensions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80000" cy="1498104"/>
          </a:xfrm>
        </p:spPr>
        <p:txBody>
          <a:bodyPr>
            <a:normAutofit/>
          </a:bodyPr>
          <a:lstStyle/>
          <a:p>
            <a:r>
              <a:rPr lang="en-GB" dirty="0"/>
              <a:t>P. Ferracin, Dan Cheng, Katherine Ray, Michael Solis</a:t>
            </a:r>
          </a:p>
          <a:p>
            <a:endParaRPr lang="en-GB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99149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MQXFA7b Coils Acceptance Review</a:t>
            </a:r>
          </a:p>
          <a:p>
            <a:r>
              <a:rPr lang="en-US" dirty="0"/>
              <a:t>November 12</a:t>
            </a:r>
            <a:r>
              <a:rPr lang="en-US" baseline="30000" dirty="0"/>
              <a:t>th</a:t>
            </a:r>
            <a:r>
              <a:rPr lang="en-US" dirty="0"/>
              <a:t>, 2021</a:t>
            </a:r>
            <a:endParaRPr lang="en-GB" dirty="0"/>
          </a:p>
          <a:p>
            <a:r>
              <a:rPr lang="en-GB" dirty="0"/>
              <a:t>LBNL, Berkeley, CA, USA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5949280"/>
            <a:ext cx="648072" cy="6983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“Coil blocks”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“coil blocks”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ACC52-E9E2-4AE5-946D-03B29159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91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1331221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E5FD1-5420-4F16-885F-960AA3AC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54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“Pole” inner radius profile deviation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“pole” inner radius profile deviations </a:t>
            </a:r>
            <a:r>
              <a:rPr lang="en-US" dirty="0"/>
              <a:t>(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C-E and D-F in </a:t>
            </a:r>
            <a:r>
              <a:rPr lang="en-US" dirty="0"/>
              <a:t>next slide)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+0.000/-0.250 mm</a:t>
            </a:r>
            <a:r>
              <a:rPr lang="en-US" dirty="0">
                <a:solidFill>
                  <a:schemeClr val="bg2"/>
                </a:solidFill>
              </a:rPr>
              <a:t>*</a:t>
            </a: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“pole” inner radius profile deviations</a:t>
            </a:r>
            <a:r>
              <a:rPr lang="en-US" b="1" dirty="0"/>
              <a:t>, </a:t>
            </a:r>
            <a:r>
              <a:rPr lang="en-US" dirty="0"/>
              <a:t>which is given by the variation of each point on the inner radius with respect to the nominal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16959-FA55-4E87-A945-8AA5DA43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4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5905-2CFB-4EEF-B28B-17221F49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D78A-F593-45CE-873E-5619DCE0C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330654"/>
            <a:ext cx="7920000" cy="934709"/>
          </a:xfrm>
        </p:spPr>
        <p:txBody>
          <a:bodyPr>
            <a:normAutofit fontScale="62500" lnSpcReduction="20000"/>
          </a:bodyPr>
          <a:lstStyle/>
          <a:p>
            <a:r>
              <a:rPr lang="en-US" i="1"/>
              <a:t>*</a:t>
            </a:r>
            <a:r>
              <a:rPr lang="en-US"/>
              <a:t> </a:t>
            </a:r>
            <a:r>
              <a:rPr lang="en-US" i="1"/>
              <a:t>Cross-section measurements shall be taken</a:t>
            </a:r>
            <a:r>
              <a:rPr lang="en-US"/>
              <a:t> </a:t>
            </a:r>
            <a:r>
              <a:rPr lang="en-US" i="1"/>
              <a:t>close to all possible bumper locations. In addition, data shall be taken on the surface surrounding the pole holes where bumpers are inserted and projected on the closest measured cross-section.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B9B6-5F0F-4D31-A639-34C107CA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04A3F-0701-4E73-B3DE-C1037065D32D}"/>
              </a:ext>
            </a:extLst>
          </p:cNvPr>
          <p:cNvPicPr/>
          <p:nvPr/>
        </p:nvPicPr>
        <p:blipFill rotWithShape="1">
          <a:blip r:embed="rId2"/>
          <a:srcRect l="7005" t="22658" r="21131" b="7342"/>
          <a:stretch/>
        </p:blipFill>
        <p:spPr bwMode="auto">
          <a:xfrm>
            <a:off x="383334" y="836712"/>
            <a:ext cx="8148665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EB15C-DEFD-49EC-9CC0-70D94D31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72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Pole key slot mis-alignment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278586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pole key slot mis-alignment </a:t>
            </a:r>
            <a:r>
              <a:rPr lang="en-US" dirty="0"/>
              <a:t>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+0.250/-0.250 mm 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pole key slot mis-alignment</a:t>
            </a:r>
            <a:r>
              <a:rPr lang="en-US" dirty="0"/>
              <a:t>, which is the misalignment of the center of the pole key slot with respect to the nominal position, is determined by fitting outer radius and mid-planes points with the nominal profile, with equal weighting and imposing as symmetrical the two mid-planes offsets.</a:t>
            </a:r>
          </a:p>
          <a:p>
            <a:pPr lvl="1"/>
            <a:r>
              <a:rPr lang="en-US" dirty="0"/>
              <a:t>View from LE, positive shift towards left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1944" r="3611" b="7604"/>
          <a:stretch/>
        </p:blipFill>
        <p:spPr bwMode="auto">
          <a:xfrm>
            <a:off x="2123728" y="3940674"/>
            <a:ext cx="5400600" cy="22966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BC11-B2E2-4B3A-A5CE-D4F5927E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DBF3-BED8-4711-8C9F-7D3B2CA6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9CC5C-335F-4B99-8132-B9824B539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4752088" cy="4586063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best-fit outer radius </a:t>
            </a:r>
            <a:r>
              <a:rPr lang="en-US" dirty="0"/>
              <a:t>is determined by best-fitting only the outer radius points.</a:t>
            </a:r>
          </a:p>
          <a:p>
            <a:r>
              <a:rPr lang="en-US" u="sng" dirty="0"/>
              <a:t>No tolerance is specified</a:t>
            </a:r>
          </a:p>
          <a:p>
            <a:pPr lvl="1"/>
            <a:r>
              <a:rPr lang="en-US" dirty="0"/>
              <a:t>Used to monitor coil-to-collar contact surfaces (“LQ effect”)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12815-7FC7-4220-B7B2-177889F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2EF4FD-F428-40F3-A66A-9F4FE22C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52" r="14846"/>
          <a:stretch/>
        </p:blipFill>
        <p:spPr>
          <a:xfrm>
            <a:off x="5724128" y="1700808"/>
            <a:ext cx="2775366" cy="362628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E16AD-333A-4094-84EA-8CE7C227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99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>
                <a:solidFill>
                  <a:schemeClr val="bg2"/>
                </a:solidFill>
              </a:rPr>
              <a:t>Results (straight section)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8F5FB-47C5-465C-9893-A15E95315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7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3DBED6-10C6-49B3-829E-A71ADC021D92}"/>
              </a:ext>
            </a:extLst>
          </p:cNvPr>
          <p:cNvCxnSpPr/>
          <p:nvPr/>
        </p:nvCxnSpPr>
        <p:spPr>
          <a:xfrm flipV="1">
            <a:off x="1691680" y="4414435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A514D3-3893-47B2-9357-6F253398FCD8}"/>
              </a:ext>
            </a:extLst>
          </p:cNvPr>
          <p:cNvCxnSpPr>
            <a:cxnSpLocks/>
          </p:cNvCxnSpPr>
          <p:nvPr/>
        </p:nvCxnSpPr>
        <p:spPr>
          <a:xfrm flipH="1" flipV="1">
            <a:off x="7236296" y="4365328"/>
            <a:ext cx="432048" cy="36004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EA21543-41CD-4562-9EDD-D31CB5FD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20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9C742-C7DC-40FC-8E93-0F08952D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FF76E-906A-4DAA-BA19-4E5BCEC4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C7CE7BA-C987-43DF-AAE1-E2B2614B1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766254-5625-4173-BA08-1E193DE10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6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3A42-D5BA-4B20-95E1-B0299412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D7E5-FDE1-4C57-95FF-37CD964A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0E3734C-BFCE-4966-AE30-C1C3AFC6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FC6C3-EEC2-4DDF-9C40-242A8B661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2B8F2-E3E7-47E7-AC77-75B87D97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88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length excess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All coils within acceptable tolerances for arc length excess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1F36A-521E-48C8-B9DA-4D1574FE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35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CEDFE-4AAE-491E-971F-9963909C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815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22A3D7-BE89-4AE9-8530-6C393F40898E}"/>
              </a:ext>
            </a:extLst>
          </p:cNvPr>
          <p:cNvCxnSpPr>
            <a:cxnSpLocks/>
          </p:cNvCxnSpPr>
          <p:nvPr/>
        </p:nvCxnSpPr>
        <p:spPr>
          <a:xfrm>
            <a:off x="2403911" y="2293221"/>
            <a:ext cx="360040" cy="517159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709709-6D32-4ED7-8476-851B962AE70D}"/>
              </a:ext>
            </a:extLst>
          </p:cNvPr>
          <p:cNvCxnSpPr>
            <a:cxnSpLocks/>
          </p:cNvCxnSpPr>
          <p:nvPr/>
        </p:nvCxnSpPr>
        <p:spPr>
          <a:xfrm flipH="1">
            <a:off x="6732240" y="2350509"/>
            <a:ext cx="360040" cy="51226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FA4C579-21E1-4C94-828F-3B2C1975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117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4F9B501-DB78-4D71-8E09-6DD3E5DC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425320-F1A5-4991-BA48-80DD35441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431" y="1219200"/>
            <a:ext cx="676313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43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2C1C6-971F-4EC2-B9D7-0EEAEDD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3DA42-3FBE-4919-9210-55EA5C76B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575CAA-4BDA-4C60-B7C3-E53097D1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D21070-A1A8-4AA9-9CDF-8963AF4C1E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5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Outer radius profile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222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mm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90BE7-B4E6-4F1C-B8FD-8E7D84BA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53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A6CD-5DB6-4059-BBE9-99BCD891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97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(coil blocks)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680867-0956-41DC-AF99-5A74580A525A}"/>
              </a:ext>
            </a:extLst>
          </p:cNvPr>
          <p:cNvCxnSpPr>
            <a:cxnSpLocks/>
          </p:cNvCxnSpPr>
          <p:nvPr/>
        </p:nvCxnSpPr>
        <p:spPr>
          <a:xfrm flipH="1" flipV="1">
            <a:off x="3563888" y="4504643"/>
            <a:ext cx="360040" cy="45697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BD01B92-7AA8-44FF-8D85-5C47D403C197}"/>
              </a:ext>
            </a:extLst>
          </p:cNvPr>
          <p:cNvCxnSpPr>
            <a:cxnSpLocks/>
          </p:cNvCxnSpPr>
          <p:nvPr/>
        </p:nvCxnSpPr>
        <p:spPr>
          <a:xfrm flipV="1">
            <a:off x="5446040" y="4504642"/>
            <a:ext cx="360040" cy="50853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BF64E2-B0E0-46CA-B3CD-0341C390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405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 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1D19264-E0D5-4C7C-90F5-CC6F87C3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A790D1C-2E7F-411B-9BD2-0F1DA7F5C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79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43696F-75BB-405B-B618-585BDD08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0C5E110-DDD1-4E45-B0FC-72768F485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2FF25-3FB3-4887-9551-ECBBDA3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816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blocks inner radial deviations straight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134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135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223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465 mm</a:t>
            </a:r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121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44BE6-C4AF-4697-9E32-426E6BC00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77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Inner radial deviations (pole)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 flipV="1">
            <a:off x="4683765" y="4197235"/>
            <a:ext cx="0" cy="72008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243DD-7E38-49CD-9132-08F40A37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47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r>
              <a:rPr lang="en-US" dirty="0"/>
              <a:t>(min-max)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6816346-FE84-4CE9-95A3-C350D290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CFA37A4-037E-463D-BECA-5EEE00B27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5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958-4B3C-449C-98B2-4A2C019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AC44E5-AB6D-45CA-A7D1-BDA49F0F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4D29-86AF-41CB-9D45-5FAD2CA67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FEFEAD4-DDB1-498E-86D3-037D0C335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56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inner radial deviations straight section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tolerance positions, in all coils, 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fr-FR" dirty="0"/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961E2-CE83-43DE-91BB-1931666F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AE324-F755-4610-A517-237560B9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49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6990C-F87B-4F4D-870D-3DD2B2F5D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D52EF3-E5CE-43CE-84E9-D7D479A61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775" y="2113707"/>
            <a:ext cx="7918450" cy="31179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91450-E8EB-4AAE-B801-A35063C5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F333-0AFC-464B-8ED1-51F8800B0702}"/>
              </a:ext>
            </a:extLst>
          </p:cNvPr>
          <p:cNvCxnSpPr>
            <a:cxnSpLocks/>
          </p:cNvCxnSpPr>
          <p:nvPr/>
        </p:nvCxnSpPr>
        <p:spPr>
          <a:xfrm>
            <a:off x="3912042" y="2711394"/>
            <a:ext cx="507546" cy="13874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B159EC-32F0-484D-A0E9-8421287C6D5B}"/>
              </a:ext>
            </a:extLst>
          </p:cNvPr>
          <p:cNvCxnSpPr>
            <a:cxnSpLocks/>
          </p:cNvCxnSpPr>
          <p:nvPr/>
        </p:nvCxnSpPr>
        <p:spPr>
          <a:xfrm flipH="1">
            <a:off x="4937748" y="2726594"/>
            <a:ext cx="455468" cy="0"/>
          </a:xfrm>
          <a:prstGeom prst="straightConnector1">
            <a:avLst/>
          </a:prstGeom>
          <a:ln>
            <a:solidFill>
              <a:schemeClr val="bg1"/>
            </a:solidFill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6DA3D6-9CE4-4AF6-8EE4-CF3B46723D63}"/>
              </a:ext>
            </a:extLst>
          </p:cNvPr>
          <p:cNvSpPr txBox="1"/>
          <p:nvPr/>
        </p:nvSpPr>
        <p:spPr>
          <a:xfrm>
            <a:off x="0" y="5301208"/>
            <a:ext cx="4745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dirty="0">
                <a:solidFill>
                  <a:schemeClr val="bg2"/>
                </a:solidFill>
              </a:rPr>
              <a:t>*View from LE, positive shift towards left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B6604B5-1D5B-4A54-A023-0CFCC17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8273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E277C-69B1-495D-BDE4-3B8987393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CF6E3E-854C-4AF6-90ED-160143385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32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E2B3-447D-44CD-931F-B1A35E9F7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7C52E-48DA-476A-9F7D-75E4AD6F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55CE2-D0E5-470D-BC68-44DFFFDB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75BD63-66BB-4A05-943C-072097682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9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5AF0-041F-4412-8E44-83A9B8E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taking and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AD9AD-153E-4802-BBBB-E91BEAAD5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3964944" cy="4906963"/>
          </a:xfrm>
        </p:spPr>
        <p:txBody>
          <a:bodyPr/>
          <a:lstStyle/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Leica System</a:t>
            </a:r>
          </a:p>
          <a:p>
            <a:pPr lvl="1"/>
            <a:r>
              <a:rPr lang="en-US" dirty="0"/>
              <a:t>AT960 with T-Probe</a:t>
            </a:r>
          </a:p>
          <a:p>
            <a:endParaRPr lang="en-US" dirty="0"/>
          </a:p>
          <a:p>
            <a:r>
              <a:rPr lang="en-US" dirty="0"/>
              <a:t>Data processed using 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Spatial Analyzer</a:t>
            </a: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CC6B4-9B7D-464F-8E18-9707B630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17812A-4DDA-4E2D-B370-29BBC8CC0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670742" y="1648689"/>
            <a:ext cx="2498908" cy="3861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221FC-AD6F-44AC-8DBE-C19C1496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826613"/>
            <a:ext cx="2428163" cy="3505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EC33BE-73E9-45AE-9306-A4F86B0C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35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3886E-2E60-454D-8631-A7D316615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slot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C8AC-ECD1-481C-AA47-2E29F7B75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</a:t>
            </a:r>
            <a:r>
              <a:rPr lang="fr-FR" dirty="0"/>
              <a:t>134 out of </a:t>
            </a:r>
            <a:r>
              <a:rPr lang="fr-FR" dirty="0" err="1"/>
              <a:t>tolerance</a:t>
            </a:r>
            <a:r>
              <a:rPr lang="fr-FR" dirty="0"/>
              <a:t> in position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4310 mm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Pole key to be machined to compensate*</a:t>
            </a:r>
            <a:endParaRPr lang="fr-FR" dirty="0"/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*See LBNL note and Record of Decision in Docdb-2844</a:t>
            </a:r>
            <a:endParaRPr lang="fr-FR" sz="1800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7605-0F60-4A47-82FD-C23832BC6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69DD5-D792-4902-9540-390DAF94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C25BB-FE7B-43E9-9709-6F412DA4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13460" r="31100" b="70160"/>
          <a:stretch/>
        </p:blipFill>
        <p:spPr>
          <a:xfrm>
            <a:off x="2195736" y="5019954"/>
            <a:ext cx="4569940" cy="123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174370-8108-4BBB-B6C2-F42B991A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040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3A4B-F092-499F-B1E7-B79D9C39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47954-2E95-4992-BCAD-096A8339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A78C0-7ED1-4B25-962C-F25ACE23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5EF13D-A3E2-4D3F-89D2-CE5AD8F27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604" y="1219200"/>
            <a:ext cx="6754792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85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1017-7CD4-4228-A4F6-E1E75980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Best-fit outer radius deviations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CB9A-65D1-4B1C-BE6B-A226FB55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20D83-9B5E-4363-8D15-8AACDBEC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87AADC-0DB4-44D4-9232-506E021A9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811" y="1219200"/>
            <a:ext cx="6758377" cy="490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631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E6BD-F556-4A2D-AC64-4251C5B3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3F09-4D93-48EA-ABFA-1157FF94C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Arc length excess</a:t>
            </a:r>
          </a:p>
          <a:p>
            <a:pPr lvl="1"/>
            <a:r>
              <a:rPr lang="en-US" dirty="0"/>
              <a:t>None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222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mm</a:t>
            </a:r>
            <a:endParaRPr lang="en-US" dirty="0"/>
          </a:p>
          <a:p>
            <a:r>
              <a:rPr lang="en-US" dirty="0"/>
              <a:t>Inner radial deviations (coil blocks)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134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135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1465 and 1865 mm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223 </a:t>
            </a:r>
            <a:r>
              <a:rPr lang="fr-FR" dirty="0"/>
              <a:t>out of </a:t>
            </a:r>
            <a:r>
              <a:rPr lang="fr-FR" dirty="0" err="1"/>
              <a:t>tolerance</a:t>
            </a:r>
            <a:r>
              <a:rPr lang="fr-FR" dirty="0"/>
              <a:t> in position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465 mm</a:t>
            </a:r>
          </a:p>
          <a:p>
            <a:r>
              <a:rPr lang="en-US" dirty="0"/>
              <a:t>Inner radial deviations (pole)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Several out of tolerance positions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bumper thickness to be corrected to compensate</a:t>
            </a:r>
            <a:endParaRPr lang="fr-FR" dirty="0"/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slot deviations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Coil </a:t>
            </a:r>
            <a:r>
              <a:rPr lang="fr-FR" dirty="0"/>
              <a:t>134 out of </a:t>
            </a:r>
            <a:r>
              <a:rPr lang="fr-FR" dirty="0" err="1"/>
              <a:t>tolerance</a:t>
            </a:r>
            <a:r>
              <a:rPr lang="fr-FR" dirty="0"/>
              <a:t> in position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4310 mm</a:t>
            </a:r>
          </a:p>
          <a:p>
            <a:pPr lvl="2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Pole key to be machined to compensate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A88A46-5E92-4F44-BAC5-A81081DC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6E5D-D50D-4E0E-891B-217B9C66A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53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/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>
                <a:solidFill>
                  <a:schemeClr val="bg2"/>
                </a:solidFill>
              </a:rPr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BA120-F1E9-4B16-9768-48CFE138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432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2FC16-1443-47CA-A552-332BE349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BDF0F-9DCE-4C3E-974E-1DE9244D1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7E29-9C97-4921-8C2C-F8F6CEE1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C9FE74-F8D6-4686-9749-E3E2955A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07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046D2-2A64-41DF-9340-73BD6362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099F9-8121-4C99-80A0-9FE980DD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28180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Each cross section is treated separately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Coils cross-sections are measured in 15 different locations along the coil length, from 70 mm close to the lead end to 4426 mm close to the return end.</a:t>
            </a:r>
          </a:p>
          <a:p>
            <a:pPr lvl="1"/>
            <a:r>
              <a:rPr lang="en-US" dirty="0"/>
              <a:t>The 12 so-called straight section locations, where the pole key slot is present, are from 465 mm close to the lead end to 4310 mm close to the return end. </a:t>
            </a:r>
          </a:p>
          <a:p>
            <a:pPr lvl="1"/>
            <a:r>
              <a:rPr lang="en-US" dirty="0"/>
              <a:t>The strain gauge is at location 3965 mm.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DA99E-78AC-4AE2-92DB-43FF6C17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7A93A-7A7E-402C-B232-C8840886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E53AC-5D04-4CEA-A6D0-72F5A0EA2C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3501008"/>
            <a:ext cx="7344816" cy="27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C6AA-635D-423C-9980-1F01F7EA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6E8BB-5181-4886-9F7E-AA9012B2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taking and processing</a:t>
            </a:r>
          </a:p>
          <a:p>
            <a:r>
              <a:rPr lang="en-US" dirty="0">
                <a:solidFill>
                  <a:schemeClr val="bg2"/>
                </a:solidFill>
              </a:rPr>
              <a:t>Impregnated coil dimensional tolerances </a:t>
            </a:r>
          </a:p>
          <a:p>
            <a:r>
              <a:rPr lang="en-US" dirty="0"/>
              <a:t>Results (straight section)</a:t>
            </a:r>
          </a:p>
          <a:p>
            <a:pPr lvl="1"/>
            <a:r>
              <a:rPr lang="en-US" dirty="0"/>
              <a:t>Arc length excess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Outer radius profile deviation</a:t>
            </a:r>
          </a:p>
          <a:p>
            <a:pPr lvl="1"/>
            <a:r>
              <a:rPr lang="en-US" dirty="0"/>
              <a:t>Inner radial deviations (coil blocks)</a:t>
            </a:r>
          </a:p>
          <a:p>
            <a:pPr lvl="1"/>
            <a:r>
              <a:rPr lang="en-US" dirty="0"/>
              <a:t>Inner radial deviations (pole)</a:t>
            </a:r>
          </a:p>
          <a:p>
            <a:pPr lvl="1"/>
            <a:r>
              <a:rPr lang="en-US" dirty="0"/>
              <a:t>Key slot deviations</a:t>
            </a:r>
          </a:p>
          <a:p>
            <a:pPr lvl="1"/>
            <a:r>
              <a:rPr lang="en-US" dirty="0"/>
              <a:t>Best-fit outer radius</a:t>
            </a:r>
          </a:p>
          <a:p>
            <a:r>
              <a:rPr lang="en-US" dirty="0"/>
              <a:t>Appendix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7A3D17-11CE-47A4-894A-FFD011A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89440-C880-4868-8932-D5C6933A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36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DD867-3B0F-4830-8124-E31A1D604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Impregnated coil dimensional tolerances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for series coils</a:t>
            </a:r>
            <a:r>
              <a:rPr lang="en-US" dirty="0"/>
              <a:t>)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CBE153-DB0C-41CE-BD51-83EAEE44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90" t="14527" r="11115" b="5975"/>
          <a:stretch/>
        </p:blipFill>
        <p:spPr>
          <a:xfrm>
            <a:off x="691580" y="1196752"/>
            <a:ext cx="7760840" cy="49823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0872E-8A12-4137-8F39-7EFB2E7F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6B996-28EA-4D89-BCBE-0C430075A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24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arc length excesses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+0.150/-0.250 mm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arc length excess</a:t>
            </a:r>
            <a:r>
              <a:rPr lang="en-US" b="1" dirty="0"/>
              <a:t>, </a:t>
            </a:r>
            <a:r>
              <a:rPr lang="en-US" dirty="0"/>
              <a:t>which</a:t>
            </a:r>
            <a:r>
              <a:rPr lang="en-US" b="1" dirty="0"/>
              <a:t> </a:t>
            </a:r>
            <a:r>
              <a:rPr lang="en-US" dirty="0"/>
              <a:t>is difference between the measured coil arc length and the nominal one,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The sum of the two measured mid-plane offsets provides the arc length excess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039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Outer radius profile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256984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impregnated coil is accepted for use in MQXFA if its </a:t>
            </a:r>
            <a:r>
              <a:rPr lang="en-US" dirty="0">
                <a:solidFill>
                  <a:schemeClr val="bg2"/>
                </a:solidFill>
              </a:rPr>
              <a:t>outer radius profile deviations</a:t>
            </a:r>
            <a:r>
              <a:rPr lang="en-US" dirty="0"/>
              <a:t> along the straight section are within the following tolerances: </a:t>
            </a:r>
            <a:r>
              <a:rPr lang="en-US" b="1" dirty="0">
                <a:solidFill>
                  <a:schemeClr val="bg2"/>
                </a:solidFill>
              </a:rPr>
              <a:t>+0.200/-0.250 mm</a:t>
            </a:r>
            <a:endParaRPr lang="en-US" dirty="0">
              <a:solidFill>
                <a:schemeClr val="bg2"/>
              </a:solidFill>
            </a:endParaRPr>
          </a:p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outer radius profile deviation</a:t>
            </a:r>
            <a:r>
              <a:rPr lang="en-US" b="1" dirty="0"/>
              <a:t>, </a:t>
            </a:r>
            <a:r>
              <a:rPr lang="en-US" dirty="0"/>
              <a:t>which is given by the variation of each point on the outer radius with respect to the nominal outer radius, is determined by fitting </a:t>
            </a:r>
            <a:r>
              <a:rPr lang="en-US" i="1" dirty="0"/>
              <a:t>outer radius and mid-planes points with the nominal profile, with equal weighting and imposing as symmetrical the two mid-planes offsets</a:t>
            </a:r>
            <a:r>
              <a:rPr lang="en-US" dirty="0"/>
              <a:t>. </a:t>
            </a:r>
            <a:r>
              <a:rPr lang="en-US" u="sng" dirty="0"/>
              <a:t>Positive deviation indicates more material than nominal, negative indicates less material than nominal.</a:t>
            </a:r>
            <a:endParaRPr lang="en-US" b="1" u="sng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1810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EB338-AE8F-4252-9F11-A4A3B6CB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558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113192</TotalTime>
  <Words>2088</Words>
  <Application>Microsoft Office PowerPoint</Application>
  <PresentationFormat>On-screen Show (4:3)</PresentationFormat>
  <Paragraphs>348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Wingdings</vt:lpstr>
      <vt:lpstr>Thème Office</vt:lpstr>
      <vt:lpstr>MQXFA11 coil dimensions </vt:lpstr>
      <vt:lpstr>Outline</vt:lpstr>
      <vt:lpstr>Outline</vt:lpstr>
      <vt:lpstr>Data taking and processing</vt:lpstr>
      <vt:lpstr>Post processing</vt:lpstr>
      <vt:lpstr>Outline</vt:lpstr>
      <vt:lpstr>Impregnated coil dimensional tolerances (for series coils) </vt:lpstr>
      <vt:lpstr>Impregnated coil dimensional tolerances Arc length excess </vt:lpstr>
      <vt:lpstr>Impregnated coil dimensional tolerances Outer radius profile deviation</vt:lpstr>
      <vt:lpstr>Impregnated coil dimensional tolerances “Coil blocks” inner radius profile deviation </vt:lpstr>
      <vt:lpstr>Impregnated coil dimensional tolerances </vt:lpstr>
      <vt:lpstr>Impregnated coil dimensional tolerances “Pole” inner radius profile deviation </vt:lpstr>
      <vt:lpstr>Impregnated coil dimensional tolerances </vt:lpstr>
      <vt:lpstr>Impregnated coil dimensional tolerances Pole key slot mis-alignment</vt:lpstr>
      <vt:lpstr>Best-fit outer radius</vt:lpstr>
      <vt:lpstr>Outline</vt:lpstr>
      <vt:lpstr>Arc length excess</vt:lpstr>
      <vt:lpstr>Arc length excess straight section</vt:lpstr>
      <vt:lpstr>Arc length excess straight section</vt:lpstr>
      <vt:lpstr>Arc length excess straight section</vt:lpstr>
      <vt:lpstr>Outline</vt:lpstr>
      <vt:lpstr>Outer radius profile deviation</vt:lpstr>
      <vt:lpstr>Outer radius profile deviations straight section (min-max)</vt:lpstr>
      <vt:lpstr>Outer radius profile deviations straight section</vt:lpstr>
      <vt:lpstr>Outer radius profile deviations straight section</vt:lpstr>
      <vt:lpstr>Outline</vt:lpstr>
      <vt:lpstr>Inner radial deviations (coil blocks)</vt:lpstr>
      <vt:lpstr>Coil blocks inner radial deviations straight section (min-max)</vt:lpstr>
      <vt:lpstr>Coil blocks inner radial deviations straight section</vt:lpstr>
      <vt:lpstr>Coil blocks inner radial deviations straight section</vt:lpstr>
      <vt:lpstr>Outline</vt:lpstr>
      <vt:lpstr>Inner radial deviations (pole)</vt:lpstr>
      <vt:lpstr>Pole inner radial deviations straight section (min-max)</vt:lpstr>
      <vt:lpstr>Pole inner radial deviations straight section</vt:lpstr>
      <vt:lpstr>Pole inner radial deviations straight section </vt:lpstr>
      <vt:lpstr>Outline</vt:lpstr>
      <vt:lpstr>Key slot deviations*</vt:lpstr>
      <vt:lpstr>Key slot deviations</vt:lpstr>
      <vt:lpstr>Key slot deviations</vt:lpstr>
      <vt:lpstr>Key slot deviations</vt:lpstr>
      <vt:lpstr>Outline</vt:lpstr>
      <vt:lpstr>Best-fit outer radius deviations</vt:lpstr>
      <vt:lpstr>Best-fit outer radius deviations</vt:lpstr>
      <vt:lpstr>Out of tolerance</vt:lpstr>
      <vt:lpstr>Outline</vt:lpstr>
      <vt:lpstr>Appendix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1932</cp:revision>
  <dcterms:created xsi:type="dcterms:W3CDTF">2016-03-23T12:58:39Z</dcterms:created>
  <dcterms:modified xsi:type="dcterms:W3CDTF">2021-11-10T22:35:59Z</dcterms:modified>
</cp:coreProperties>
</file>