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3" r:id="rId5"/>
    <p:sldId id="406" r:id="rId6"/>
    <p:sldId id="419" r:id="rId7"/>
    <p:sldId id="420" r:id="rId8"/>
    <p:sldId id="421" r:id="rId9"/>
    <p:sldId id="407" r:id="rId10"/>
    <p:sldId id="422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00000"/>
    <a:srgbClr val="5F5F5F"/>
    <a:srgbClr val="FFE699"/>
    <a:srgbClr val="FFCC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6405" autoAdjust="0"/>
  </p:normalViewPr>
  <p:slideViewPr>
    <p:cSldViewPr snapToGrid="0" showGuides="1">
      <p:cViewPr>
        <p:scale>
          <a:sx n="194" d="100"/>
          <a:sy n="194" d="100"/>
        </p:scale>
        <p:origin x="-336" y="-123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12/11/2021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12/11/2021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12-Nov-2021 - MQXFA11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12-Nov-2021 - MQXFA11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12-Nov-2021 - MQXFA11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12-Nov-2021 - MQXFA11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12-Nov-2021 - MQXFA11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12-Nov-2021 - MQXFA11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12-Nov-2021 - MQXFA11 Coil Selection Review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5073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2168" y="2518593"/>
            <a:ext cx="7200000" cy="1702496"/>
          </a:xfrm>
        </p:spPr>
        <p:txBody>
          <a:bodyPr/>
          <a:lstStyle/>
          <a:p>
            <a:r>
              <a:rPr lang="en-GB" alt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MQXFA11/07b Coil Reception Electrical QC Measurements</a:t>
            </a:r>
            <a:br>
              <a:rPr lang="en-GB" alt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en-GB" alt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Coils 134, 135, 218, 219, 222, 223, 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8956" y="4678288"/>
            <a:ext cx="6480000" cy="130238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MQXFA11/07b Coil Selection Review</a:t>
            </a:r>
          </a:p>
          <a:p>
            <a:r>
              <a:rPr lang="en-GB" dirty="0"/>
              <a:t>Bob </a:t>
            </a:r>
            <a:r>
              <a:rPr lang="en-GB" dirty="0" err="1"/>
              <a:t>Memmo</a:t>
            </a:r>
            <a:r>
              <a:rPr lang="en-GB" dirty="0"/>
              <a:t>, Dan Cheng</a:t>
            </a:r>
          </a:p>
          <a:p>
            <a:r>
              <a:rPr lang="en-US" i="1" dirty="0"/>
              <a:t>Nov 12, 2021</a:t>
            </a:r>
            <a:endParaRPr lang="en-US" b="1" i="1" dirty="0"/>
          </a:p>
          <a:p>
            <a:r>
              <a:rPr lang="en-US" i="1" dirty="0"/>
              <a:t>LBNL</a:t>
            </a:r>
            <a:endParaRPr lang="en-GB" i="1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QXFA Coil 220 had already been reviewed for MQXFA10 (see MQXFA10 Coil Selection Review Report in </a:t>
            </a:r>
            <a:r>
              <a:rPr lang="en-US" dirty="0">
                <a:hlinkClick r:id="rId2"/>
              </a:rPr>
              <a:t>https://indico.fnal.gov/event/50739/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But this coil will not be used at this time</a:t>
            </a:r>
          </a:p>
          <a:p>
            <a:r>
              <a:rPr lang="en-US" dirty="0"/>
              <a:t>Coils reported on will be</a:t>
            </a:r>
          </a:p>
          <a:p>
            <a:pPr lvl="1"/>
            <a:r>
              <a:rPr lang="en-US" dirty="0"/>
              <a:t>MQXFA11: 134, 135, 219, 222, 223</a:t>
            </a:r>
          </a:p>
          <a:p>
            <a:pPr lvl="1"/>
            <a:r>
              <a:rPr lang="en-US" dirty="0"/>
              <a:t>MQXFA07b replacement coil: 218</a:t>
            </a:r>
          </a:p>
          <a:p>
            <a:r>
              <a:rPr lang="en-US" dirty="0"/>
              <a:t>LBNL EQC Acceptance Data availability</a:t>
            </a:r>
          </a:p>
          <a:p>
            <a:pPr lvl="1"/>
            <a:r>
              <a:rPr lang="en-US" dirty="0"/>
              <a:t>Only a subset of data is available at date of review; measurements are still being taken</a:t>
            </a:r>
          </a:p>
          <a:p>
            <a:pPr lvl="2"/>
            <a:r>
              <a:rPr lang="en-US" dirty="0"/>
              <a:t>Four coils’ impulse tests will be complete later today, with two additional coils’ data to be made available next week </a:t>
            </a:r>
          </a:p>
          <a:p>
            <a:pPr lvl="1"/>
            <a:r>
              <a:rPr lang="en-US" dirty="0"/>
              <a:t>Will be summarized in following slides</a:t>
            </a:r>
          </a:p>
          <a:p>
            <a:pPr lvl="1"/>
            <a:r>
              <a:rPr lang="en-US" dirty="0"/>
              <a:t>Now includes acceptance values reviewed by V. </a:t>
            </a:r>
            <a:r>
              <a:rPr lang="en-US" dirty="0" err="1"/>
              <a:t>Marinozzi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12-Nov-2021 - MQXFA11 Coil Selection Review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BE71B-08D9-244F-8A10-A7E4096C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F74A0-E5DD-AE4F-9BEB-536DE24D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BB1A8-82C9-AA40-8603-AA6CD5C77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12-Nov-2021 - MQXFA11 Coil Selection Review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9D77D-F7D5-7A44-87FA-87A31EA92967}"/>
              </a:ext>
            </a:extLst>
          </p:cNvPr>
          <p:cNvSpPr txBox="1"/>
          <p:nvPr/>
        </p:nvSpPr>
        <p:spPr>
          <a:xfrm>
            <a:off x="4813585" y="5592729"/>
            <a:ext cx="4221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coils are Series coils, with limited voltage taps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961D1CF-D229-A042-88C2-A0C42CBB3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313740"/>
              </p:ext>
            </p:extLst>
          </p:nvPr>
        </p:nvGraphicFramePr>
        <p:xfrm>
          <a:off x="279206" y="1002271"/>
          <a:ext cx="3846151" cy="47545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2149">
                  <a:extLst>
                    <a:ext uri="{9D8B030D-6E8A-4147-A177-3AD203B41FA5}">
                      <a16:colId xmlns:a16="http://schemas.microsoft.com/office/drawing/2014/main" val="1400528386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172996441"/>
                    </a:ext>
                  </a:extLst>
                </a:gridCol>
                <a:gridCol w="325675">
                  <a:extLst>
                    <a:ext uri="{9D8B030D-6E8A-4147-A177-3AD203B41FA5}">
                      <a16:colId xmlns:a16="http://schemas.microsoft.com/office/drawing/2014/main" val="2310412472"/>
                    </a:ext>
                  </a:extLst>
                </a:gridCol>
                <a:gridCol w="389394">
                  <a:extLst>
                    <a:ext uri="{9D8B030D-6E8A-4147-A177-3AD203B41FA5}">
                      <a16:colId xmlns:a16="http://schemas.microsoft.com/office/drawing/2014/main" val="434638528"/>
                    </a:ext>
                  </a:extLst>
                </a:gridCol>
                <a:gridCol w="389394">
                  <a:extLst>
                    <a:ext uri="{9D8B030D-6E8A-4147-A177-3AD203B41FA5}">
                      <a16:colId xmlns:a16="http://schemas.microsoft.com/office/drawing/2014/main" val="2358870435"/>
                    </a:ext>
                  </a:extLst>
                </a:gridCol>
                <a:gridCol w="389394">
                  <a:extLst>
                    <a:ext uri="{9D8B030D-6E8A-4147-A177-3AD203B41FA5}">
                      <a16:colId xmlns:a16="http://schemas.microsoft.com/office/drawing/2014/main" val="4029150624"/>
                    </a:ext>
                  </a:extLst>
                </a:gridCol>
                <a:gridCol w="389394">
                  <a:extLst>
                    <a:ext uri="{9D8B030D-6E8A-4147-A177-3AD203B41FA5}">
                      <a16:colId xmlns:a16="http://schemas.microsoft.com/office/drawing/2014/main" val="2924605263"/>
                    </a:ext>
                  </a:extLst>
                </a:gridCol>
                <a:gridCol w="389394">
                  <a:extLst>
                    <a:ext uri="{9D8B030D-6E8A-4147-A177-3AD203B41FA5}">
                      <a16:colId xmlns:a16="http://schemas.microsoft.com/office/drawing/2014/main" val="4013011533"/>
                    </a:ext>
                  </a:extLst>
                </a:gridCol>
                <a:gridCol w="389394">
                  <a:extLst>
                    <a:ext uri="{9D8B030D-6E8A-4147-A177-3AD203B41FA5}">
                      <a16:colId xmlns:a16="http://schemas.microsoft.com/office/drawing/2014/main" val="70017386"/>
                    </a:ext>
                  </a:extLst>
                </a:gridCol>
              </a:tblGrid>
              <a:tr h="262076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+mn-lt"/>
                        </a:rPr>
                        <a:t>134</a:t>
                      </a:r>
                      <a:endParaRPr lang="en-US" sz="1000" b="1" i="0" u="none" strike="noStrike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+mn-lt"/>
                        </a:rPr>
                        <a:t>135</a:t>
                      </a:r>
                      <a:endParaRPr lang="en-US" sz="1000" b="1" i="0" u="none" strike="noStrike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222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223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219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218</a:t>
                      </a:r>
                      <a:endParaRPr lang="en-US" sz="1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312" marR="5312" marT="5312" marB="0" anchor="b"/>
                </a:tc>
                <a:extLst>
                  <a:ext uri="{0D108BD9-81ED-4DB2-BD59-A6C34878D82A}">
                    <a16:rowId xmlns:a16="http://schemas.microsoft.com/office/drawing/2014/main" val="1025056443"/>
                  </a:ext>
                </a:extLst>
              </a:tr>
              <a:tr h="1062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See DocDB #956 / SU-1010-1903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extLst>
                  <a:ext uri="{0D108BD9-81ED-4DB2-BD59-A6C34878D82A}">
                    <a16:rowId xmlns:a16="http://schemas.microsoft.com/office/drawing/2014/main" val="3760609504"/>
                  </a:ext>
                </a:extLst>
              </a:tr>
              <a:tr h="106247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2754984694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RLQ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2323755693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(m</a:t>
                      </a:r>
                      <a:r>
                        <a:rPr lang="el-GR" sz="600" u="none" strike="noStrike">
                          <a:effectLst/>
                        </a:rPr>
                        <a:t>Ω)</a:t>
                      </a:r>
                      <a:endParaRPr lang="el-G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605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604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605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606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825661962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4163427157"/>
                  </a:ext>
                </a:extLst>
              </a:tr>
              <a:tr h="127497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</a:t>
                      </a:r>
                      <a:r>
                        <a:rPr lang="en-US" sz="600" u="none" strike="noStrike" baseline="-25000">
                          <a:effectLst/>
                        </a:rPr>
                        <a:t>s</a:t>
                      </a:r>
                      <a:r>
                        <a:rPr lang="en-US" sz="600" u="none" strike="noStrike">
                          <a:effectLst/>
                        </a:rPr>
                        <a:t> (mH)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20 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10.01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9.99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10.01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10.04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2687552761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100 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6.42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6.42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6.42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6.42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713300146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 kHz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5.81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5.82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5.83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5.83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715615518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 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901019089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Q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20 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1.29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1.29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1.29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1.29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3263595169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100 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5.5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5.55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5.56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5.55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37398217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 kHz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8.55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8.54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8.49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8.62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3224895352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QH R (</a:t>
                      </a:r>
                      <a:r>
                        <a:rPr lang="el-GR" sz="600" u="none" strike="noStrike">
                          <a:effectLst/>
                        </a:rPr>
                        <a:t>Ω)</a:t>
                      </a:r>
                      <a:endParaRPr lang="el-GR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838881905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A01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3202924824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A02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2597991710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T-P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B01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41283821"/>
                  </a:ext>
                </a:extLst>
              </a:tr>
              <a:tr h="11333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NT-P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B02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2028242610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T-M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B03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3822722307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NT-M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B04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2.5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3448060492"/>
                  </a:ext>
                </a:extLst>
              </a:tr>
              <a:tr h="1115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VT R (m</a:t>
                      </a:r>
                      <a:r>
                        <a:rPr lang="el-GR" sz="600" u="none" strike="noStrike">
                          <a:effectLst/>
                        </a:rPr>
                        <a:t>Ω) </a:t>
                      </a:r>
                      <a:r>
                        <a:rPr lang="en-US" sz="600" u="none" strike="noStrike">
                          <a:effectLst/>
                        </a:rPr>
                        <a:t>Individual coils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391004557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@1 Amp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0.00026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0.00024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0.00033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0.00032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823807993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0.00031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0.00030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0.00039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0.00037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14208943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924523174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3526802712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2020022665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667846540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2924606549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572854283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4073068610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905587033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590490886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374787266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3448836408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2268807094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0.60400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0.60400</a:t>
                      </a: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0.60420</a:t>
                      </a: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0.60550</a:t>
                      </a: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3647287551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0.60500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0.60400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0.60430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0.60560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3368488790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638703452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HIPOT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963549830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2138246279"/>
                  </a:ext>
                </a:extLst>
              </a:tr>
              <a:tr h="11156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IMPULSE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17069686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2BDAF7BA-9C11-8E4C-9C6E-AABB47363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752" y="1002271"/>
            <a:ext cx="4118048" cy="4434821"/>
          </a:xfrm>
          <a:prstGeom prst="rect">
            <a:avLst/>
          </a:prstGeom>
        </p:spPr>
      </p:pic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BAC62A32-C492-CA44-8B77-E8B1AB6AE866}"/>
              </a:ext>
            </a:extLst>
          </p:cNvPr>
          <p:cNvSpPr/>
          <p:nvPr/>
        </p:nvSpPr>
        <p:spPr>
          <a:xfrm>
            <a:off x="3818143" y="2973546"/>
            <a:ext cx="830639" cy="1026082"/>
          </a:xfrm>
          <a:prstGeom prst="wedgeRoundRectCallout">
            <a:avLst>
              <a:gd name="adj1" fmla="val -62010"/>
              <a:gd name="adj2" fmla="val -2102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These two coils will be measured shortly</a:t>
            </a:r>
          </a:p>
        </p:txBody>
      </p:sp>
    </p:spTree>
    <p:extLst>
      <p:ext uri="{BB962C8B-B14F-4D97-AF65-F5344CB8AC3E}">
        <p14:creationId xmlns:p14="http://schemas.microsoft.com/office/powerpoint/2010/main" val="11534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2A41-288C-F745-97F4-0062328CD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Hipot</a:t>
            </a:r>
            <a:r>
              <a:rPr lang="en-US" dirty="0"/>
              <a:t> and Impulse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B416D-9083-E34F-AA19-BA134F57E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532" y="1005192"/>
            <a:ext cx="7920000" cy="174773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Hipot</a:t>
            </a:r>
            <a:r>
              <a:rPr lang="en-US" dirty="0"/>
              <a:t> tests passed for coils 134,135, 222, 223</a:t>
            </a:r>
          </a:p>
          <a:p>
            <a:pPr lvl="1"/>
            <a:r>
              <a:rPr lang="en-US" dirty="0"/>
              <a:t>See Coil EQC data workbook on </a:t>
            </a:r>
            <a:r>
              <a:rPr lang="en-US" dirty="0" err="1"/>
              <a:t>Indico</a:t>
            </a:r>
            <a:r>
              <a:rPr lang="en-US" dirty="0"/>
              <a:t> Page</a:t>
            </a:r>
          </a:p>
          <a:p>
            <a:pPr lvl="1"/>
            <a:r>
              <a:rPr lang="en-US" dirty="0"/>
              <a:t>Coils 218 and 219 </a:t>
            </a:r>
            <a:r>
              <a:rPr lang="en-US"/>
              <a:t>will follow</a:t>
            </a:r>
            <a:endParaRPr lang="en-US" dirty="0"/>
          </a:p>
          <a:p>
            <a:r>
              <a:rPr lang="en-US" dirty="0"/>
              <a:t>Impulse tests 2000V data will be shown here</a:t>
            </a:r>
          </a:p>
          <a:p>
            <a:pPr lvl="1"/>
            <a:r>
              <a:rPr lang="en-US" dirty="0"/>
              <a:t>When data is available in EQC data workbook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DE7F8-FC0D-3E4E-9031-1E1A9844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F3E4-557B-0A42-9004-71FF2C660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12-Nov-2021 - MQXFA11 Coil Selection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61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17666-1DF3-BC42-9D47-A0DE8D5B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9A4B1-5B0F-AB46-8FD3-BB08B8F3D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Coil acceptance EQC tests are not yet complete</a:t>
            </a:r>
          </a:p>
          <a:p>
            <a:pPr lvl="1"/>
            <a:r>
              <a:rPr lang="en-US" dirty="0"/>
              <a:t>Tests that were completed passed with all values within acceptance values</a:t>
            </a:r>
          </a:p>
          <a:p>
            <a:pPr lvl="1"/>
            <a:r>
              <a:rPr lang="en-US" dirty="0"/>
              <a:t>No issues observed yet</a:t>
            </a:r>
          </a:p>
          <a:p>
            <a:r>
              <a:rPr lang="en-US" dirty="0"/>
              <a:t>Complement of EQC data to be made available next week</a:t>
            </a:r>
          </a:p>
          <a:p>
            <a:pPr lvl="1"/>
            <a:r>
              <a:rPr lang="en-US" dirty="0"/>
              <a:t>This presentation will be updated and all data uploaded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E9D80-E5E2-454E-8253-2FC26C63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CD82D-2AE3-6740-88A2-E122AD5E6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12-Nov-2021 - MQXFA11 Coil Selection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59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7A2BB-3CB2-0E45-995D-40540118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DB5E1-B195-684D-A29C-B98258413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6CADC-0BD6-884F-A4B5-076CFEEF7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F6AC4-1AC9-5641-8F3F-7C5B1A8ED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12-Nov-2021 - MQXFA11 Coil Selection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39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D4F8-0C25-CF4A-B8FE-4A2358D8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2E1D0-8B85-014A-85FE-DDD2319C0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69F0C-A651-9347-8591-DF040955B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CA86E-E0B5-AB45-8EB8-20163868C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12-Nov-2021 - MQXFA11 Coil Selection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6910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http://purl.org/dc/dcmitype/"/>
    <ds:schemaRef ds:uri="8946e33d-fd2f-4ae4-8ee9-d90c129cdf9e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48901</TotalTime>
  <Words>589</Words>
  <Application>Microsoft Macintosh PowerPoint</Application>
  <PresentationFormat>On-screen Show (4:3)</PresentationFormat>
  <Paragraphs>283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Thème Office</vt:lpstr>
      <vt:lpstr>MQXFA11/07b Coil Reception Electrical QC Measurements Coils 134, 135, 218, 219, 222, 223, </vt:lpstr>
      <vt:lpstr>Overview</vt:lpstr>
      <vt:lpstr>Coil Data</vt:lpstr>
      <vt:lpstr>Hipot and Impulse tests</vt:lpstr>
      <vt:lpstr>Summary</vt:lpstr>
      <vt:lpstr>Appendix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MQXFAP1b Preload Progress</dc:title>
  <dc:creator>Heng Pan</dc:creator>
  <cp:lastModifiedBy>Dan Cheng</cp:lastModifiedBy>
  <cp:revision>268</cp:revision>
  <cp:lastPrinted>2017-05-11T15:20:58Z</cp:lastPrinted>
  <dcterms:created xsi:type="dcterms:W3CDTF">2021-06-16T00:26:38Z</dcterms:created>
  <dcterms:modified xsi:type="dcterms:W3CDTF">2021-11-12T15:59:50Z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