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Click to edit Master subtitle style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8088" cy="811530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Click to edit Master text styles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/>
              <a:t>Test procedures</a:t>
            </a:r>
            <a:endParaRPr lang="en-GB" altLang="zh-CN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 algn="l">
              <a:buFont typeface="Arial" panose="02080604020202020204" pitchFamily="34" charset="0"/>
              <a:buChar char="•"/>
            </a:pPr>
            <a:r>
              <a:rPr lang="en-GB" altLang="zh-CN"/>
              <a:t>I. Xiotidis</a:t>
            </a:r>
            <a:endParaRPr lang="en-GB" altLang="zh-CN"/>
          </a:p>
          <a:p>
            <a:pPr marL="285750" indent="-285750" algn="l">
              <a:buFont typeface="Arial" panose="02080604020202020204" pitchFamily="34" charset="0"/>
              <a:buChar char="•"/>
            </a:pPr>
            <a:r>
              <a:rPr lang="en-GB" altLang="zh-CN"/>
              <a:t>HPgTPC Electronics meeting</a:t>
            </a:r>
            <a:endParaRPr lang="en-GB" altLang="zh-CN"/>
          </a:p>
          <a:p>
            <a:pPr marL="285750" indent="-285750" algn="l">
              <a:buFont typeface="Arial" panose="02080604020202020204" pitchFamily="34" charset="0"/>
              <a:buChar char="•"/>
            </a:pPr>
            <a:r>
              <a:rPr lang="en-GB" altLang="zh-CN"/>
              <a:t>Date: 2/11/21</a:t>
            </a:r>
            <a:endParaRPr lang="en-GB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Aggregation logic</a:t>
            </a:r>
            <a:endParaRPr lang="en-GB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/>
          </a:bodyPr>
          <a:p>
            <a:r>
              <a:rPr lang="en-GB" altLang="en-US"/>
              <a:t>Main data path block:</a:t>
            </a:r>
            <a:endParaRPr lang="en-GB" altLang="en-US"/>
          </a:p>
          <a:p>
            <a:pPr lvl="1"/>
            <a:r>
              <a:rPr lang="en-GB" altLang="en-US"/>
              <a:t>Retrieves data from 9x Aurora links</a:t>
            </a:r>
            <a:endParaRPr lang="en-GB" altLang="en-US"/>
          </a:p>
          <a:p>
            <a:pPr lvl="2"/>
            <a:r>
              <a:rPr lang="en-GB" altLang="en-US"/>
              <a:t>8-bit@62.5MHz</a:t>
            </a:r>
            <a:endParaRPr lang="en-GB" altLang="en-US"/>
          </a:p>
          <a:p>
            <a:pPr lvl="1"/>
            <a:r>
              <a:rPr lang="en-GB" altLang="en-US"/>
              <a:t>Buffering with spy buffers:</a:t>
            </a:r>
            <a:endParaRPr lang="en-GB" altLang="en-US"/>
          </a:p>
          <a:p>
            <a:pPr lvl="2"/>
            <a:r>
              <a:rPr lang="en-GB" altLang="en-US"/>
              <a:t>RAM+FIFO (possibly): FiFo will buffer the data to enter the aggregation logic block, RAM will keep copy to be accesed from control/monitoring interface</a:t>
            </a:r>
            <a:endParaRPr lang="en-GB" altLang="en-US"/>
          </a:p>
          <a:p>
            <a:pPr lvl="1"/>
            <a:r>
              <a:rPr lang="en-GB" altLang="en-US" sz="1800"/>
              <a:t>Aggregation logic: TBD</a:t>
            </a:r>
            <a:endParaRPr lang="en-GB" altLang="en-US" sz="1800"/>
          </a:p>
          <a:p>
            <a:pPr lvl="2"/>
            <a:r>
              <a:rPr lang="en-GB" altLang="en-US" sz="1600"/>
              <a:t>Higher clock frequency</a:t>
            </a:r>
            <a:endParaRPr lang="en-GB" altLang="en-US" sz="1600"/>
          </a:p>
          <a:p>
            <a:pPr lvl="1"/>
            <a:r>
              <a:rPr lang="en-GB" altLang="en-US" sz="1800"/>
              <a:t>Buffering with normal buffer (don’t think we need data copy)</a:t>
            </a:r>
            <a:endParaRPr lang="en-GB" altLang="en-US" sz="1800"/>
          </a:p>
          <a:p>
            <a:pPr lvl="1"/>
            <a:r>
              <a:rPr lang="en-GB" altLang="en-US"/>
              <a:t>Transmitts to 1x ETH link</a:t>
            </a:r>
            <a:endParaRPr lang="en-GB" altLang="en-US"/>
          </a:p>
          <a:p>
            <a:pPr lvl="2"/>
            <a:r>
              <a:rPr lang="en-GB" altLang="en-US" sz="1600"/>
              <a:t>8-bit@125MHz</a:t>
            </a:r>
            <a:endParaRPr lang="en-GB" altLang="en-US"/>
          </a:p>
          <a:p>
            <a:pPr lvl="2"/>
            <a:endParaRPr lang="en-GB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22645" y="1416685"/>
            <a:ext cx="5181600" cy="706120"/>
          </a:xfrm>
        </p:spPr>
        <p:txBody>
          <a:bodyPr/>
          <a:p>
            <a:r>
              <a:rPr lang="en-GB" altLang="en-US"/>
              <a:t>Preliminary layout</a:t>
            </a:r>
            <a:endParaRPr lang="en-GB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935980" y="2501265"/>
            <a:ext cx="1737360" cy="717550"/>
            <a:chOff x="9634" y="3939"/>
            <a:chExt cx="2736" cy="113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9647" y="4632"/>
              <a:ext cx="9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10"/>
            <p:cNvSpPr txBox="1"/>
            <p:nvPr/>
          </p:nvSpPr>
          <p:spPr>
            <a:xfrm>
              <a:off x="9634" y="3939"/>
              <a:ext cx="94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GB" altLang="en-US" sz="1000"/>
                <a:t>AGGR link</a:t>
              </a:r>
              <a:endParaRPr lang="en-GB" altLang="en-US" sz="1000"/>
            </a:p>
          </p:txBody>
        </p:sp>
        <p:sp>
          <p:nvSpPr>
            <p:cNvPr id="12" name="Rectangles 11"/>
            <p:cNvSpPr/>
            <p:nvPr/>
          </p:nvSpPr>
          <p:spPr>
            <a:xfrm>
              <a:off x="10562" y="4179"/>
              <a:ext cx="1809" cy="89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1400"/>
                <a:t>SpyBuffer</a:t>
              </a:r>
              <a:endParaRPr lang="en-GB" altLang="en-US" sz="1400"/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7106920" y="2340610"/>
            <a:ext cx="0" cy="302006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5914390" y="4122420"/>
            <a:ext cx="1737360" cy="717550"/>
            <a:chOff x="9634" y="3939"/>
            <a:chExt cx="2736" cy="113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9647" y="4632"/>
              <a:ext cx="9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16"/>
            <p:cNvSpPr txBox="1"/>
            <p:nvPr/>
          </p:nvSpPr>
          <p:spPr>
            <a:xfrm>
              <a:off x="9634" y="3939"/>
              <a:ext cx="94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GB" altLang="en-US" sz="1000"/>
                <a:t>AGGR link</a:t>
              </a:r>
              <a:endParaRPr lang="en-GB" altLang="en-US" sz="1000"/>
            </a:p>
          </p:txBody>
        </p:sp>
        <p:sp>
          <p:nvSpPr>
            <p:cNvPr id="18" name="Rectangles 17"/>
            <p:cNvSpPr/>
            <p:nvPr/>
          </p:nvSpPr>
          <p:spPr>
            <a:xfrm>
              <a:off x="10562" y="4179"/>
              <a:ext cx="1809" cy="89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1400"/>
                <a:t>SpyBuffer</a:t>
              </a:r>
              <a:endParaRPr lang="en-GB" altLang="en-US" sz="1400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6101080" y="3263265"/>
            <a:ext cx="0" cy="721995"/>
          </a:xfrm>
          <a:prstGeom prst="line">
            <a:avLst/>
          </a:prstGeom>
          <a:ln w="38100" cmpd="sng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9"/>
          <p:cNvSpPr txBox="1"/>
          <p:nvPr/>
        </p:nvSpPr>
        <p:spPr>
          <a:xfrm>
            <a:off x="6231255" y="3506470"/>
            <a:ext cx="5746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/>
              <a:t>x9</a:t>
            </a:r>
            <a:endParaRPr lang="en-GB" alt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73975" y="2936875"/>
            <a:ext cx="811530" cy="413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652385" y="4046220"/>
            <a:ext cx="798195" cy="511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8494395" y="3132455"/>
            <a:ext cx="1644650" cy="1139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Aggregation</a:t>
            </a:r>
            <a:endParaRPr lang="en-GB" altLang="en-US"/>
          </a:p>
          <a:p>
            <a:pPr algn="ctr"/>
            <a:r>
              <a:rPr lang="en-GB" altLang="en-US"/>
              <a:t>Logic</a:t>
            </a:r>
            <a:endParaRPr lang="en-GB" altLang="en-US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10139045" y="3702685"/>
            <a:ext cx="4438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s 24"/>
          <p:cNvSpPr/>
          <p:nvPr/>
        </p:nvSpPr>
        <p:spPr>
          <a:xfrm>
            <a:off x="10582910" y="3332480"/>
            <a:ext cx="1114425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Buffer</a:t>
            </a:r>
            <a:endParaRPr lang="en-GB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1087735" y="2331720"/>
            <a:ext cx="0" cy="292417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3"/>
          </p:cNvCxnSpPr>
          <p:nvPr/>
        </p:nvCxnSpPr>
        <p:spPr>
          <a:xfrm>
            <a:off x="11697335" y="3698240"/>
            <a:ext cx="424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7"/>
          <p:cNvSpPr txBox="1"/>
          <p:nvPr/>
        </p:nvSpPr>
        <p:spPr>
          <a:xfrm>
            <a:off x="11697335" y="3303905"/>
            <a:ext cx="6000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 sz="1000"/>
              <a:t>ETH</a:t>
            </a:r>
            <a:endParaRPr lang="en-GB" altLang="en-US" sz="1000"/>
          </a:p>
          <a:p>
            <a:r>
              <a:rPr lang="en-GB" altLang="en-US" sz="1000"/>
              <a:t>link</a:t>
            </a:r>
            <a:endParaRPr lang="en-GB" altLang="en-US"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Aggregation logic</a:t>
            </a:r>
            <a:endParaRPr lang="en-GB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0000" lnSpcReduction="10000"/>
          </a:bodyPr>
          <a:p>
            <a:pPr lvl="0"/>
            <a:r>
              <a:rPr lang="en-GB" altLang="en-US"/>
              <a:t>Current status: Identified spy buffer from past ATLAS project </a:t>
            </a:r>
            <a:endParaRPr lang="en-GB" altLang="en-US"/>
          </a:p>
          <a:p>
            <a:pPr lvl="1"/>
            <a:r>
              <a:rPr lang="en-GB" altLang="en-US"/>
              <a:t>Will ask around also if CMS has something similar (more support within the group)</a:t>
            </a:r>
            <a:endParaRPr lang="en-GB" altLang="en-US"/>
          </a:p>
          <a:p>
            <a:pPr lvl="0"/>
            <a:r>
              <a:rPr lang="en-GB" altLang="en-US"/>
              <a:t>Testing:</a:t>
            </a:r>
            <a:endParaRPr lang="en-GB" altLang="en-US"/>
          </a:p>
          <a:p>
            <a:pPr lvl="1"/>
            <a:r>
              <a:rPr lang="en-GB" altLang="en-US"/>
              <a:t>Initially one aggregator will be assumed to setup proper handshaking</a:t>
            </a:r>
            <a:endParaRPr lang="en-GB" altLang="en-US"/>
          </a:p>
          <a:p>
            <a:pPr lvl="1"/>
            <a:r>
              <a:rPr lang="en-GB" altLang="en-US"/>
              <a:t>Interface with control/monitoring logic to identify needed information</a:t>
            </a:r>
            <a:endParaRPr lang="en-GB" altLang="en-US"/>
          </a:p>
          <a:p>
            <a:pPr lvl="1"/>
            <a:r>
              <a:rPr lang="en-GB" altLang="en-US"/>
              <a:t>Duplicate for 2x aggregators (design needed for test beam)</a:t>
            </a:r>
            <a:endParaRPr lang="en-GB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22645" y="1416685"/>
            <a:ext cx="5181600" cy="706120"/>
          </a:xfrm>
        </p:spPr>
        <p:txBody>
          <a:bodyPr/>
          <a:p>
            <a:r>
              <a:rPr lang="en-GB" altLang="en-US"/>
              <a:t>Preliminary layout</a:t>
            </a:r>
            <a:endParaRPr lang="en-GB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5935980" y="2501265"/>
            <a:ext cx="1737360" cy="717550"/>
            <a:chOff x="9634" y="3939"/>
            <a:chExt cx="2736" cy="1130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9647" y="4632"/>
              <a:ext cx="9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 Box 10"/>
            <p:cNvSpPr txBox="1"/>
            <p:nvPr/>
          </p:nvSpPr>
          <p:spPr>
            <a:xfrm>
              <a:off x="9634" y="3939"/>
              <a:ext cx="94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GB" altLang="en-US" sz="1000"/>
                <a:t>AGGR link</a:t>
              </a:r>
              <a:endParaRPr lang="en-GB" altLang="en-US" sz="1000"/>
            </a:p>
          </p:txBody>
        </p:sp>
        <p:sp>
          <p:nvSpPr>
            <p:cNvPr id="12" name="Rectangles 11"/>
            <p:cNvSpPr/>
            <p:nvPr/>
          </p:nvSpPr>
          <p:spPr>
            <a:xfrm>
              <a:off x="10562" y="4179"/>
              <a:ext cx="1809" cy="89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1400"/>
                <a:t>SpyBuffer</a:t>
              </a:r>
              <a:endParaRPr lang="en-GB" altLang="en-US" sz="1400"/>
            </a:p>
          </p:txBody>
        </p:sp>
      </p:grpSp>
      <p:cxnSp>
        <p:nvCxnSpPr>
          <p:cNvPr id="13" name="Straight Connector 12"/>
          <p:cNvCxnSpPr/>
          <p:nvPr/>
        </p:nvCxnSpPr>
        <p:spPr>
          <a:xfrm>
            <a:off x="7106920" y="2340610"/>
            <a:ext cx="0" cy="302006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5914390" y="4122420"/>
            <a:ext cx="1737360" cy="717550"/>
            <a:chOff x="9634" y="3939"/>
            <a:chExt cx="2736" cy="1130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9647" y="4632"/>
              <a:ext cx="9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16"/>
            <p:cNvSpPr txBox="1"/>
            <p:nvPr/>
          </p:nvSpPr>
          <p:spPr>
            <a:xfrm>
              <a:off x="9634" y="3939"/>
              <a:ext cx="94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GB" altLang="en-US" sz="1000"/>
                <a:t>AGGR link</a:t>
              </a:r>
              <a:endParaRPr lang="en-GB" altLang="en-US" sz="1000"/>
            </a:p>
          </p:txBody>
        </p:sp>
        <p:sp>
          <p:nvSpPr>
            <p:cNvPr id="18" name="Rectangles 17"/>
            <p:cNvSpPr/>
            <p:nvPr/>
          </p:nvSpPr>
          <p:spPr>
            <a:xfrm>
              <a:off x="10562" y="4179"/>
              <a:ext cx="1809" cy="89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1400"/>
                <a:t>SpyBuffer</a:t>
              </a:r>
              <a:endParaRPr lang="en-GB" altLang="en-US" sz="1400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6101080" y="3263265"/>
            <a:ext cx="0" cy="721995"/>
          </a:xfrm>
          <a:prstGeom prst="line">
            <a:avLst/>
          </a:prstGeom>
          <a:ln w="38100" cmpd="sng">
            <a:solidFill>
              <a:srgbClr val="FF66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9"/>
          <p:cNvSpPr txBox="1"/>
          <p:nvPr/>
        </p:nvSpPr>
        <p:spPr>
          <a:xfrm>
            <a:off x="6231255" y="3506470"/>
            <a:ext cx="5746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/>
              <a:t>x9</a:t>
            </a:r>
            <a:endParaRPr lang="en-GB" alt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673975" y="2936875"/>
            <a:ext cx="811530" cy="4133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652385" y="4046220"/>
            <a:ext cx="798195" cy="511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s 22"/>
          <p:cNvSpPr/>
          <p:nvPr/>
        </p:nvSpPr>
        <p:spPr>
          <a:xfrm>
            <a:off x="8494395" y="3132455"/>
            <a:ext cx="1644650" cy="1139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Aggregation</a:t>
            </a:r>
            <a:endParaRPr lang="en-GB" altLang="en-US"/>
          </a:p>
          <a:p>
            <a:pPr algn="ctr"/>
            <a:r>
              <a:rPr lang="en-GB" altLang="en-US"/>
              <a:t>Logic</a:t>
            </a:r>
            <a:endParaRPr lang="en-GB" altLang="en-US"/>
          </a:p>
        </p:txBody>
      </p:sp>
      <p:cxnSp>
        <p:nvCxnSpPr>
          <p:cNvPr id="24" name="Straight Arrow Connector 23"/>
          <p:cNvCxnSpPr>
            <a:stCxn id="23" idx="3"/>
          </p:cNvCxnSpPr>
          <p:nvPr/>
        </p:nvCxnSpPr>
        <p:spPr>
          <a:xfrm>
            <a:off x="10139045" y="3702685"/>
            <a:ext cx="44386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s 24"/>
          <p:cNvSpPr/>
          <p:nvPr/>
        </p:nvSpPr>
        <p:spPr>
          <a:xfrm>
            <a:off x="10582910" y="3332480"/>
            <a:ext cx="1114425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Buffer</a:t>
            </a:r>
            <a:endParaRPr lang="en-GB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1087735" y="2331720"/>
            <a:ext cx="0" cy="292417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5" idx="3"/>
          </p:cNvCxnSpPr>
          <p:nvPr/>
        </p:nvCxnSpPr>
        <p:spPr>
          <a:xfrm>
            <a:off x="11697335" y="3698240"/>
            <a:ext cx="42481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7"/>
          <p:cNvSpPr txBox="1"/>
          <p:nvPr/>
        </p:nvSpPr>
        <p:spPr>
          <a:xfrm>
            <a:off x="11697335" y="3303905"/>
            <a:ext cx="6000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 sz="1000"/>
              <a:t>ETH</a:t>
            </a:r>
            <a:endParaRPr lang="en-GB" altLang="en-US" sz="1000"/>
          </a:p>
          <a:p>
            <a:r>
              <a:rPr lang="en-GB" altLang="en-US" sz="1000"/>
              <a:t>link</a:t>
            </a:r>
            <a:endParaRPr lang="en-GB" altLang="en-US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Control/Monitoring logic</a:t>
            </a:r>
            <a:endParaRPr lang="en-GB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GB" altLang="en-US"/>
              <a:t>Block required for configuring the system and monitor the status</a:t>
            </a:r>
            <a:endParaRPr lang="en-GB" altLang="en-US"/>
          </a:p>
          <a:p>
            <a:r>
              <a:rPr lang="en-GB" altLang="en-US"/>
              <a:t>Current status: Haven’t thought much about implementation yet</a:t>
            </a:r>
            <a:endParaRPr lang="en-GB" altLang="en-US"/>
          </a:p>
          <a:p>
            <a:pPr lvl="1"/>
            <a:r>
              <a:rPr lang="en-GB" altLang="en-US"/>
              <a:t>Setup meeting with Alex T. to discuss data formatting for DAQ I/F</a:t>
            </a:r>
            <a:endParaRPr lang="en-GB" altLang="en-US"/>
          </a:p>
          <a:p>
            <a:pPr lvl="0"/>
            <a:r>
              <a:rPr lang="en-GB" altLang="en-US"/>
              <a:t>Testing: TBD</a:t>
            </a:r>
            <a:endParaRPr lang="en-GB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Summary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GB" altLang="en-US"/>
              <a:t>Hardware tests:</a:t>
            </a:r>
            <a:endParaRPr lang="en-GB" altLang="en-US"/>
          </a:p>
          <a:p>
            <a:pPr lvl="1"/>
            <a:r>
              <a:rPr lang="en-GB" altLang="en-US"/>
              <a:t>Check signal integrity of all Aggregator2TIP links in as close as possible conditions</a:t>
            </a:r>
            <a:endParaRPr lang="en-GB" altLang="en-US"/>
          </a:p>
          <a:p>
            <a:pPr lvl="2"/>
            <a:r>
              <a:rPr lang="en-GB" altLang="en-US" sz="1600"/>
              <a:t>Identify maximum cable length</a:t>
            </a:r>
            <a:endParaRPr lang="en-GB" altLang="en-US" sz="1600"/>
          </a:p>
          <a:p>
            <a:pPr lvl="2"/>
            <a:r>
              <a:rPr lang="en-GB" altLang="en-US"/>
              <a:t>DC voltage limit</a:t>
            </a:r>
            <a:endParaRPr lang="en-GB" altLang="en-US"/>
          </a:p>
          <a:p>
            <a:pPr lvl="2"/>
            <a:r>
              <a:rPr lang="en-GB" altLang="en-US"/>
              <a:t>Critical components</a:t>
            </a:r>
            <a:endParaRPr lang="en-GB" altLang="en-US"/>
          </a:p>
          <a:p>
            <a:pPr lvl="1"/>
            <a:r>
              <a:rPr lang="en-GB" altLang="en-US"/>
              <a:t>Missing still LArPIX timeline</a:t>
            </a:r>
            <a:endParaRPr lang="en-GB" altLang="en-US"/>
          </a:p>
          <a:p>
            <a:pPr lvl="2"/>
            <a:r>
              <a:rPr lang="en-GB" altLang="en-US"/>
              <a:t>Rate is much smaller than Aurora link, do we want to test the connector?</a:t>
            </a:r>
            <a:endParaRPr lang="en-GB" altLang="en-US"/>
          </a:p>
          <a:p>
            <a:pPr lvl="0"/>
            <a:r>
              <a:rPr lang="en-GB" altLang="en-US"/>
              <a:t>Firmware tests:</a:t>
            </a:r>
            <a:endParaRPr lang="en-GB" altLang="en-US"/>
          </a:p>
          <a:p>
            <a:pPr lvl="1"/>
            <a:r>
              <a:rPr lang="en-GB" altLang="en-US"/>
              <a:t>SiTCP evaluation in progress with first loopback tests over TCP</a:t>
            </a:r>
            <a:endParaRPr lang="en-GB" altLang="en-US"/>
          </a:p>
          <a:p>
            <a:pPr lvl="1"/>
            <a:r>
              <a:rPr lang="en-GB" altLang="en-US"/>
              <a:t>Aurora links evaluated once hardware tests define baseline configuration for GTH</a:t>
            </a:r>
            <a:endParaRPr lang="en-GB" altLang="en-US"/>
          </a:p>
          <a:p>
            <a:pPr lvl="1"/>
            <a:r>
              <a:rPr lang="en-GB" altLang="en-US"/>
              <a:t>Aggregation logic requires a bit more thinking for details</a:t>
            </a:r>
            <a:endParaRPr lang="en-GB" altLang="en-US"/>
          </a:p>
          <a:p>
            <a:pPr lvl="1"/>
            <a:r>
              <a:rPr lang="en-GB" altLang="en-US"/>
              <a:t>Con/Mon: Not much developed but about to take up</a:t>
            </a:r>
            <a:endParaRPr lang="en-GB" altLang="en-US"/>
          </a:p>
          <a:p>
            <a:pPr lvl="0"/>
            <a:r>
              <a:rPr lang="en-GB" altLang="en-US" sz="2000"/>
              <a:t>Am I missing anything?</a:t>
            </a:r>
            <a:endParaRPr lang="en-GB" altLang="en-US"/>
          </a:p>
          <a:p>
            <a:pPr lvl="1"/>
            <a:endParaRPr lang="en-GB" altLang="en-US"/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Board layout</a:t>
            </a:r>
            <a:endParaRPr lang="en-GB" altLang="en-US"/>
          </a:p>
        </p:txBody>
      </p:sp>
      <p:pic>
        <p:nvPicPr>
          <p:cNvPr id="4" name="Picture 3" descr="BoardConnection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5425" y="1310640"/>
            <a:ext cx="9004300" cy="5084445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9229725" y="3185160"/>
            <a:ext cx="2604770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80604020202020204" pitchFamily="34" charset="0"/>
              <a:buChar char="•"/>
            </a:pPr>
            <a:r>
              <a:rPr lang="en-GB" altLang="en-US"/>
              <a:t>Two type of tests available:</a:t>
            </a:r>
            <a:endParaRPr lang="en-GB" altLang="en-US"/>
          </a:p>
          <a:p>
            <a:pPr marL="742950" lvl="1" indent="-285750">
              <a:buFont typeface="Arial" panose="02080604020202020204" pitchFamily="34" charset="0"/>
              <a:buChar char="•"/>
            </a:pPr>
            <a:r>
              <a:rPr lang="en-GB" altLang="en-US"/>
              <a:t>Hardware component tests (serial links, power distribution, etc.)</a:t>
            </a:r>
            <a:endParaRPr lang="en-GB" altLang="en-US"/>
          </a:p>
          <a:p>
            <a:pPr marL="742950" lvl="1" indent="-285750">
              <a:buFont typeface="Arial" panose="02080604020202020204" pitchFamily="34" charset="0"/>
              <a:buChar char="•"/>
            </a:pPr>
            <a:r>
              <a:rPr lang="en-GB" altLang="en-US"/>
              <a:t>Firmware component tests </a:t>
            </a:r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Hardware tests overview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752975"/>
          </a:xfrm>
        </p:spPr>
        <p:txBody>
          <a:bodyPr>
            <a:normAutofit fontScale="90000" lnSpcReduction="10000"/>
          </a:bodyPr>
          <a:p>
            <a:r>
              <a:rPr lang="en-GB" altLang="en-US"/>
              <a:t>We can test various hardware compoents with the two available test boards in the lab</a:t>
            </a:r>
            <a:endParaRPr lang="en-GB" altLang="en-US"/>
          </a:p>
          <a:p>
            <a:pPr lvl="1"/>
            <a:r>
              <a:rPr lang="en-GB" altLang="en-US"/>
              <a:t>Power board (made by Duncan): Allows to power 4 RX/TX lines with DC voltage over RJ45</a:t>
            </a:r>
            <a:endParaRPr lang="en-GB" altLang="en-US"/>
          </a:p>
          <a:p>
            <a:pPr lvl="1"/>
            <a:r>
              <a:rPr lang="en-GB" altLang="en-US"/>
              <a:t>Xilinx evaluation card (Commercial): Hosts same FPGA family and transceiver type as the final boards</a:t>
            </a:r>
            <a:endParaRPr lang="en-GB" altLang="en-US"/>
          </a:p>
          <a:p>
            <a:pPr lvl="2"/>
            <a:r>
              <a:rPr lang="en-GB" altLang="en-US"/>
              <a:t>Any objection to move test set-up from FC7 to the eval. card?</a:t>
            </a:r>
            <a:endParaRPr lang="en-GB" altLang="en-US"/>
          </a:p>
          <a:p>
            <a:pPr lvl="0"/>
            <a:r>
              <a:rPr lang="en-GB" altLang="en-US"/>
              <a:t>Proposed hw tests:</a:t>
            </a:r>
            <a:endParaRPr lang="en-GB" altLang="en-US"/>
          </a:p>
          <a:p>
            <a:pPr lvl="1"/>
            <a:r>
              <a:rPr lang="en-GB" altLang="en-US"/>
              <a:t>The TIP &lt;-&gt; AGGR link contains a number of components:</a:t>
            </a:r>
            <a:endParaRPr lang="en-GB" altLang="en-US"/>
          </a:p>
          <a:p>
            <a:pPr lvl="2"/>
            <a:r>
              <a:rPr lang="en-GB" altLang="en-US"/>
              <a:t>GTH transceivers from Xilinx </a:t>
            </a:r>
            <a:endParaRPr lang="en-GB" altLang="en-US"/>
          </a:p>
          <a:p>
            <a:pPr lvl="2"/>
            <a:r>
              <a:rPr lang="en-GB" altLang="en-US"/>
              <a:t>Ethernet cable (long distance) + DC signal</a:t>
            </a:r>
            <a:endParaRPr lang="en-GB" altLang="en-US"/>
          </a:p>
          <a:p>
            <a:pPr lvl="2"/>
            <a:r>
              <a:rPr lang="en-GB" altLang="en-US"/>
              <a:t>Vessel feedthrough </a:t>
            </a:r>
            <a:endParaRPr lang="en-GB" altLang="en-US"/>
          </a:p>
          <a:p>
            <a:pPr lvl="2"/>
            <a:r>
              <a:rPr lang="en-GB" altLang="en-US"/>
              <a:t>Custom serial transceiver circuit (e.g. bias network, ESD diodes, etc.)</a:t>
            </a:r>
            <a:endParaRPr lang="en-GB" altLang="en-US"/>
          </a:p>
          <a:p>
            <a:pPr lvl="1"/>
            <a:r>
              <a:rPr lang="en-GB" altLang="en-US"/>
              <a:t>AGGR&lt;-&gt; FEC links from FPGA fabric (HP/HR banks)</a:t>
            </a:r>
            <a:endParaRPr lang="en-GB" altLang="en-US"/>
          </a:p>
          <a:p>
            <a:pPr lvl="2"/>
            <a:r>
              <a:rPr lang="en-GB" altLang="en-US"/>
              <a:t>Paired in groups of two for configuration and reset</a:t>
            </a:r>
            <a:endParaRPr lang="en-GB" altLang="en-US"/>
          </a:p>
          <a:p>
            <a:pPr lvl="2"/>
            <a:r>
              <a:rPr lang="en-GB" altLang="en-US"/>
              <a:t>Rate much smaller than serial links</a:t>
            </a:r>
            <a:endParaRPr lang="en-GB" altLang="en-US"/>
          </a:p>
          <a:p>
            <a:pPr lvl="2"/>
            <a:r>
              <a:rPr lang="en-GB" altLang="en-US"/>
              <a:t>Do we want to test the FEC communication links?</a:t>
            </a:r>
            <a:endParaRPr lang="en-GB" altLang="en-US"/>
          </a:p>
          <a:p>
            <a:pPr lvl="3"/>
            <a:r>
              <a:rPr lang="en-GB" altLang="en-US"/>
              <a:t>We cannot use Eval card out of the box</a:t>
            </a:r>
            <a:endParaRPr lang="en-GB" altLang="en-US"/>
          </a:p>
          <a:p>
            <a:pPr lvl="3"/>
            <a:r>
              <a:rPr lang="en-GB" altLang="en-US"/>
              <a:t>Extra adapter is required</a:t>
            </a:r>
            <a:endParaRPr lang="en-GB" altLang="en-US"/>
          </a:p>
          <a:p>
            <a:pPr lvl="2"/>
            <a:r>
              <a:rPr lang="en-GB" altLang="en-US"/>
              <a:t>Eye scans with oscilloscope (performed from Johan in the past)</a:t>
            </a:r>
            <a:endParaRPr lang="en-GB" altLang="en-US"/>
          </a:p>
          <a:p>
            <a:pPr lvl="1"/>
            <a:r>
              <a:rPr lang="en-GB" altLang="en-US"/>
              <a:t>Any other component we can test?</a:t>
            </a:r>
            <a:endParaRPr lang="en-GB" altLang="en-US"/>
          </a:p>
          <a:p>
            <a:pPr lvl="2"/>
            <a:endParaRPr lang="en-GB" altLang="en-US"/>
          </a:p>
        </p:txBody>
      </p:sp>
      <p:pic>
        <p:nvPicPr>
          <p:cNvPr id="4" name="Picture 3" descr="BoardConnections"/>
          <p:cNvPicPr>
            <a:picLocks noChangeAspect="1"/>
          </p:cNvPicPr>
          <p:nvPr/>
        </p:nvPicPr>
        <p:blipFill>
          <a:blip r:embed="rId1"/>
          <a:srcRect l="42228" t="35052" r="29784" b="57371"/>
          <a:stretch>
            <a:fillRect/>
          </a:stretch>
        </p:blipFill>
        <p:spPr>
          <a:xfrm>
            <a:off x="8100060" y="2734945"/>
            <a:ext cx="3774440" cy="57658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1325860" y="2825750"/>
            <a:ext cx="548640" cy="39497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471025" y="2698750"/>
            <a:ext cx="1236345" cy="64897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10" name="Picture 9" descr="BoardConnections"/>
          <p:cNvPicPr>
            <a:picLocks noChangeAspect="1"/>
          </p:cNvPicPr>
          <p:nvPr/>
        </p:nvPicPr>
        <p:blipFill>
          <a:blip r:embed="rId1"/>
          <a:srcRect l="1650" t="5570" r="76065" b="71900"/>
          <a:stretch>
            <a:fillRect/>
          </a:stretch>
        </p:blipFill>
        <p:spPr>
          <a:xfrm>
            <a:off x="7316470" y="4735830"/>
            <a:ext cx="3227070" cy="1842770"/>
          </a:xfrm>
          <a:prstGeom prst="rect">
            <a:avLst/>
          </a:prstGeom>
        </p:spPr>
      </p:pic>
      <p:cxnSp>
        <p:nvCxnSpPr>
          <p:cNvPr id="11" name="Elbow Connector 10"/>
          <p:cNvCxnSpPr>
            <a:stCxn id="7" idx="4"/>
          </p:cNvCxnSpPr>
          <p:nvPr/>
        </p:nvCxnSpPr>
        <p:spPr>
          <a:xfrm rot="5400000">
            <a:off x="6539230" y="678815"/>
            <a:ext cx="881380" cy="621919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7" idx="4"/>
          </p:cNvCxnSpPr>
          <p:nvPr/>
        </p:nvCxnSpPr>
        <p:spPr>
          <a:xfrm rot="5400000">
            <a:off x="7700010" y="1616075"/>
            <a:ext cx="658495" cy="41211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5" idx="4"/>
          </p:cNvCxnSpPr>
          <p:nvPr/>
        </p:nvCxnSpPr>
        <p:spPr>
          <a:xfrm rot="5400000">
            <a:off x="9334500" y="2185670"/>
            <a:ext cx="1231265" cy="330073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9764395" y="5427345"/>
            <a:ext cx="648970" cy="821055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cxnSp>
        <p:nvCxnSpPr>
          <p:cNvPr id="15" name="Elbow Connector 14"/>
          <p:cNvCxnSpPr/>
          <p:nvPr/>
        </p:nvCxnSpPr>
        <p:spPr>
          <a:xfrm>
            <a:off x="6647815" y="4938395"/>
            <a:ext cx="3441700" cy="1310005"/>
          </a:xfrm>
          <a:prstGeom prst="bentConnector4">
            <a:avLst>
              <a:gd name="adj1" fmla="val 14963"/>
              <a:gd name="adj2" fmla="val 13596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Testing signal integrity on serial transceivers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GB" altLang="en-US"/>
              <a:t>Current hardware allows 4xGTH transceiver tests via the FMC connector</a:t>
            </a:r>
            <a:endParaRPr lang="en-GB" altLang="en-US"/>
          </a:p>
          <a:p>
            <a:pPr lvl="1"/>
            <a:r>
              <a:rPr lang="en-GB" altLang="en-US"/>
              <a:t>Power can be provided externally with DC power supply</a:t>
            </a:r>
            <a:endParaRPr lang="en-GB" altLang="en-US"/>
          </a:p>
          <a:p>
            <a:pPr lvl="1"/>
            <a:r>
              <a:rPr lang="en-GB" altLang="en-US"/>
              <a:t>FMC extender card allows setup to be tested in the magnetic field (what is the status for that?)</a:t>
            </a:r>
            <a:endParaRPr lang="en-GB" altLang="en-US"/>
          </a:p>
          <a:p>
            <a:pPr lvl="1"/>
            <a:r>
              <a:rPr lang="en-GB" altLang="en-US"/>
              <a:t>4-5x ethernet cables available to be tested</a:t>
            </a:r>
            <a:endParaRPr lang="en-GB" altLang="en-US"/>
          </a:p>
          <a:p>
            <a:pPr lvl="1"/>
            <a:r>
              <a:rPr lang="en-GB" altLang="en-US"/>
              <a:t>1x feedthrough for high pressure</a:t>
            </a:r>
            <a:endParaRPr lang="en-GB" altLang="en-US"/>
          </a:p>
          <a:p>
            <a:pPr lvl="0"/>
            <a:r>
              <a:rPr lang="en-GB" altLang="en-US"/>
              <a:t>What tests are available (@1Gbps): </a:t>
            </a:r>
            <a:endParaRPr lang="en-GB" altLang="en-US"/>
          </a:p>
          <a:p>
            <a:pPr lvl="1"/>
            <a:r>
              <a:rPr lang="en-GB" altLang="en-US"/>
              <a:t>Tune the GTH transceivers with sweap scans to derive base configuration </a:t>
            </a:r>
            <a:endParaRPr lang="en-GB" altLang="en-US"/>
          </a:p>
          <a:p>
            <a:pPr lvl="2"/>
            <a:r>
              <a:rPr lang="en-GB" altLang="en-US"/>
              <a:t>4x parameters with all combinations can be changed (Swing, Pre/Post cursor, RX termination)</a:t>
            </a:r>
            <a:endParaRPr lang="en-GB" altLang="en-US"/>
          </a:p>
          <a:p>
            <a:pPr lvl="2"/>
            <a:r>
              <a:rPr lang="en-GB" altLang="en-US"/>
              <a:t>Equalization network (LPM-short distance vs DFE-long distance)</a:t>
            </a:r>
            <a:endParaRPr lang="en-GB" altLang="en-US"/>
          </a:p>
          <a:p>
            <a:pPr lvl="1"/>
            <a:r>
              <a:rPr lang="en-GB" altLang="en-US"/>
              <a:t>Cable standard (CAT5/6) and length + feedthrough</a:t>
            </a:r>
            <a:endParaRPr lang="en-GB" altLang="en-US"/>
          </a:p>
          <a:p>
            <a:pPr lvl="1"/>
            <a:r>
              <a:rPr lang="en-GB" altLang="en-US"/>
              <a:t>Cable + DC power</a:t>
            </a:r>
            <a:endParaRPr lang="en-GB" altLang="en-US"/>
          </a:p>
          <a:p>
            <a:pPr lvl="1"/>
            <a:r>
              <a:rPr lang="en-GB" altLang="en-US"/>
              <a:t>Test impedance elements (currently air-cored inductors)</a:t>
            </a:r>
            <a:endParaRPr lang="en-GB" altLang="en-US"/>
          </a:p>
          <a:p>
            <a:pPr lvl="1"/>
            <a:r>
              <a:rPr lang="en-GB" altLang="en-US"/>
              <a:t>Anything else?</a:t>
            </a:r>
            <a:endParaRPr lang="en-GB" altLang="en-US"/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Current scan status  </a:t>
            </a:r>
            <a:endParaRPr lang="en-GB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GB" altLang="en-US"/>
              <a:t>Scan with DFE</a:t>
            </a:r>
            <a:endParaRPr lang="en-GB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n-GB" altLang="en-US"/>
              <a:t>Scan with LPM</a:t>
            </a:r>
            <a:endParaRPr lang="en-GB" altLang="en-US"/>
          </a:p>
        </p:txBody>
      </p:sp>
      <p:sp>
        <p:nvSpPr>
          <p:cNvPr id="6" name="Text Box 5"/>
          <p:cNvSpPr txBox="1"/>
          <p:nvPr/>
        </p:nvSpPr>
        <p:spPr>
          <a:xfrm>
            <a:off x="7437755" y="266065"/>
            <a:ext cx="446976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/>
              <a:t>Transceiver parameters:</a:t>
            </a:r>
            <a:endParaRPr lang="en-GB" altLang="en-US"/>
          </a:p>
          <a:p>
            <a:r>
              <a:rPr lang="en-GB" altLang="en-US"/>
              <a:t>* Line rate: 1Gbps</a:t>
            </a:r>
            <a:endParaRPr lang="en-GB" altLang="en-US"/>
          </a:p>
          <a:p>
            <a:r>
              <a:rPr lang="en-GB" altLang="en-US"/>
              <a:t>* Pre/Post cursor: 0dB</a:t>
            </a:r>
            <a:endParaRPr lang="en-GB" altLang="en-US"/>
          </a:p>
          <a:p>
            <a:r>
              <a:rPr lang="en-GB" altLang="en-US"/>
              <a:t>* TX Swing: 0.995 V</a:t>
            </a:r>
            <a:endParaRPr lang="en-GB" altLang="en-US"/>
          </a:p>
          <a:p>
            <a:r>
              <a:rPr lang="en-GB" altLang="en-US"/>
              <a:t>* RX Term: ?</a:t>
            </a:r>
            <a:endParaRPr lang="en-GB" altLang="en-US"/>
          </a:p>
        </p:txBody>
      </p:sp>
      <p:sp>
        <p:nvSpPr>
          <p:cNvPr id="7" name="Text Box 6"/>
          <p:cNvSpPr txBox="1"/>
          <p:nvPr/>
        </p:nvSpPr>
        <p:spPr>
          <a:xfrm>
            <a:off x="103505" y="5839460"/>
            <a:ext cx="41770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GB" altLang="en-US"/>
              <a:t>Wrote ROOT based macro to automated scan procedure to avoid Vivado</a:t>
            </a:r>
            <a:endParaRPr lang="en-GB" altLang="en-US"/>
          </a:p>
        </p:txBody>
      </p:sp>
      <p:pic>
        <p:nvPicPr>
          <p:cNvPr id="8" name="Picture 7" descr="DFEEnable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7505" y="2298700"/>
            <a:ext cx="5168900" cy="3405505"/>
          </a:xfrm>
          <a:prstGeom prst="rect">
            <a:avLst/>
          </a:prstGeom>
        </p:spPr>
      </p:pic>
      <p:pic>
        <p:nvPicPr>
          <p:cNvPr id="9" name="Picture 8" descr="LPMEnabl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700" y="2257425"/>
            <a:ext cx="5151755" cy="34467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Firmware tests</a:t>
            </a:r>
            <a:endParaRPr lang="en-GB" alt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GB" altLang="en-US"/>
              <a:t>Current focus on TIP firmware implementation in kcu105 card </a:t>
            </a:r>
            <a:endParaRPr lang="en-GB" altLang="en-US"/>
          </a:p>
          <a:p>
            <a:pPr lvl="1"/>
            <a:r>
              <a:rPr lang="en-GB" altLang="en-US" sz="1800"/>
              <a:t>In case FPGA parts are late can we use this as back-up TIP?</a:t>
            </a:r>
            <a:endParaRPr lang="en-GB" altLang="en-US" sz="1800"/>
          </a:p>
          <a:p>
            <a:pPr lvl="2"/>
            <a:r>
              <a:rPr lang="en-GB" altLang="en-US" sz="1600"/>
              <a:t>What about aggregators?</a:t>
            </a:r>
            <a:endParaRPr lang="en-GB" altLang="en-US" sz="1600"/>
          </a:p>
          <a:p>
            <a:pPr lvl="0"/>
            <a:r>
              <a:rPr lang="en-GB" altLang="en-US" sz="2000"/>
              <a:t>Firmware can be separated in three high level blocks:</a:t>
            </a:r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endParaRPr lang="en-GB" altLang="en-US"/>
          </a:p>
          <a:p>
            <a:r>
              <a:rPr lang="en-GB" altLang="en-US"/>
              <a:t>Each component can be tested with evaluation card initially</a:t>
            </a:r>
            <a:endParaRPr lang="en-GB" altLang="en-US"/>
          </a:p>
          <a:p>
            <a:pPr lvl="1"/>
            <a:r>
              <a:rPr lang="en-GB" altLang="en-US"/>
              <a:t>Almost same boxes for Aggregator (what about the LArPIX?)</a:t>
            </a:r>
            <a:endParaRPr lang="en-GB" altLang="en-US"/>
          </a:p>
        </p:txBody>
      </p:sp>
      <p:sp>
        <p:nvSpPr>
          <p:cNvPr id="6" name="Rectangles 5"/>
          <p:cNvSpPr/>
          <p:nvPr/>
        </p:nvSpPr>
        <p:spPr>
          <a:xfrm>
            <a:off x="1838325" y="3307080"/>
            <a:ext cx="2084705" cy="1389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I/F logic</a:t>
            </a:r>
            <a:endParaRPr lang="en-GB" altLang="en-US"/>
          </a:p>
          <a:p>
            <a:pPr algn="ctr"/>
            <a:r>
              <a:rPr lang="en-GB" altLang="en-US"/>
              <a:t>(TIP-&gt;network)</a:t>
            </a:r>
            <a:endParaRPr lang="en-GB" altLang="en-US"/>
          </a:p>
          <a:p>
            <a:pPr algn="ctr"/>
            <a:r>
              <a:rPr lang="en-GB" altLang="en-US"/>
              <a:t>(TIP&lt;-AGGR)</a:t>
            </a:r>
            <a:endParaRPr lang="en-GB" altLang="en-US"/>
          </a:p>
        </p:txBody>
      </p:sp>
      <p:sp>
        <p:nvSpPr>
          <p:cNvPr id="7" name="Rectangles 6"/>
          <p:cNvSpPr/>
          <p:nvPr/>
        </p:nvSpPr>
        <p:spPr>
          <a:xfrm>
            <a:off x="4433570" y="3306445"/>
            <a:ext cx="2084705" cy="1389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Aggregation</a:t>
            </a:r>
            <a:endParaRPr lang="en-GB" altLang="en-US"/>
          </a:p>
          <a:p>
            <a:pPr algn="ctr"/>
            <a:r>
              <a:rPr lang="en-GB" altLang="en-US"/>
              <a:t>Logic</a:t>
            </a:r>
            <a:endParaRPr lang="en-GB" altLang="en-US"/>
          </a:p>
        </p:txBody>
      </p:sp>
      <p:sp>
        <p:nvSpPr>
          <p:cNvPr id="8" name="Rectangles 7"/>
          <p:cNvSpPr/>
          <p:nvPr/>
        </p:nvSpPr>
        <p:spPr>
          <a:xfrm>
            <a:off x="6992620" y="3306445"/>
            <a:ext cx="2084705" cy="1389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/>
              <a:t>Control</a:t>
            </a:r>
            <a:endParaRPr lang="en-GB" altLang="en-US"/>
          </a:p>
          <a:p>
            <a:pPr algn="ctr"/>
            <a:r>
              <a:rPr lang="en-GB" altLang="en-US"/>
              <a:t>+</a:t>
            </a:r>
            <a:endParaRPr lang="en-GB" altLang="en-US"/>
          </a:p>
          <a:p>
            <a:pPr algn="ctr"/>
            <a:r>
              <a:rPr lang="en-GB" altLang="en-US"/>
              <a:t>Monitoring</a:t>
            </a:r>
            <a:endParaRPr lang="en-GB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Interfacing block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6608445" cy="4351655"/>
          </a:xfrm>
        </p:spPr>
        <p:txBody>
          <a:bodyPr>
            <a:normAutofit/>
          </a:bodyPr>
          <a:p>
            <a:r>
              <a:rPr lang="en-GB" altLang="en-US"/>
              <a:t>Contains all required I/Fs decoders for data processing</a:t>
            </a:r>
            <a:endParaRPr lang="en-GB" altLang="en-US"/>
          </a:p>
          <a:p>
            <a:r>
              <a:rPr lang="en-GB" altLang="en-US"/>
              <a:t>Block break down:</a:t>
            </a:r>
            <a:endParaRPr lang="en-GB" altLang="en-US"/>
          </a:p>
          <a:p>
            <a:pPr lvl="1"/>
            <a:r>
              <a:rPr lang="en-GB" altLang="en-US"/>
              <a:t>SiTCP: TCP core from beebeans</a:t>
            </a:r>
            <a:endParaRPr lang="en-GB" altLang="en-US"/>
          </a:p>
          <a:p>
            <a:pPr lvl="2"/>
            <a:r>
              <a:rPr lang="en-GB" altLang="en-US" sz="1600"/>
              <a:t>Interfaces network with processing logic</a:t>
            </a:r>
            <a:endParaRPr lang="en-GB" altLang="en-US"/>
          </a:p>
          <a:p>
            <a:pPr lvl="2"/>
            <a:r>
              <a:rPr lang="en-GB" altLang="en-US"/>
              <a:t>Current status: Implementation to kcu105 completed -&gt; ping operation works but ~20% of packages are lost (under investigation)</a:t>
            </a:r>
            <a:endParaRPr lang="en-GB" altLang="en-US"/>
          </a:p>
          <a:p>
            <a:pPr lvl="2"/>
            <a:r>
              <a:rPr lang="en-GB" altLang="en-US"/>
              <a:t>Testing: </a:t>
            </a:r>
            <a:endParaRPr lang="en-GB" altLang="en-US"/>
          </a:p>
          <a:p>
            <a:pPr lvl="3"/>
            <a:r>
              <a:rPr lang="en-GB" altLang="en-US"/>
              <a:t>Send data to fifo and read back</a:t>
            </a:r>
            <a:endParaRPr lang="en-GB" altLang="en-US"/>
          </a:p>
          <a:p>
            <a:pPr lvl="3"/>
            <a:r>
              <a:rPr lang="en-GB" altLang="en-US"/>
              <a:t>Saturate link to measure throughput (p2p connection)</a:t>
            </a:r>
            <a:endParaRPr lang="en-GB" altLang="en-US"/>
          </a:p>
          <a:p>
            <a:pPr lvl="3"/>
            <a:r>
              <a:rPr lang="en-GB" altLang="en-US"/>
              <a:t>Anything else?</a:t>
            </a:r>
            <a:endParaRPr lang="en-GB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277225" y="1954530"/>
            <a:ext cx="3403600" cy="4093210"/>
            <a:chOff x="11637" y="3578"/>
            <a:chExt cx="5360" cy="6446"/>
          </a:xfrm>
        </p:grpSpPr>
        <p:pic>
          <p:nvPicPr>
            <p:cNvPr id="4" name="Picture 3" descr="BoardConnections"/>
            <p:cNvPicPr>
              <a:picLocks noChangeAspect="1"/>
            </p:cNvPicPr>
            <p:nvPr/>
          </p:nvPicPr>
          <p:blipFill>
            <a:blip r:embed="rId1"/>
            <a:srcRect l="59471" r="2722" b="19495"/>
            <a:stretch>
              <a:fillRect/>
            </a:stretch>
          </p:blipFill>
          <p:spPr>
            <a:xfrm>
              <a:off x="11637" y="3578"/>
              <a:ext cx="5361" cy="6446"/>
            </a:xfrm>
            <a:prstGeom prst="rect">
              <a:avLst/>
            </a:prstGeom>
          </p:spPr>
        </p:pic>
        <p:sp>
          <p:nvSpPr>
            <p:cNvPr id="5" name="Rectangles 4"/>
            <p:cNvSpPr/>
            <p:nvPr/>
          </p:nvSpPr>
          <p:spPr>
            <a:xfrm>
              <a:off x="14441" y="7690"/>
              <a:ext cx="800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6" name="Rectangles 5"/>
            <p:cNvSpPr/>
            <p:nvPr/>
          </p:nvSpPr>
          <p:spPr>
            <a:xfrm>
              <a:off x="15241" y="7690"/>
              <a:ext cx="823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7" name="Rectangles 6"/>
            <p:cNvSpPr/>
            <p:nvPr/>
          </p:nvSpPr>
          <p:spPr>
            <a:xfrm>
              <a:off x="13059" y="4536"/>
              <a:ext cx="535" cy="37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/>
                <a:t>Aurora</a:t>
              </a:r>
              <a:endParaRPr lang="en-GB" altLang="en-US"/>
            </a:p>
          </p:txBody>
        </p:sp>
      </p:grpSp>
      <p:sp>
        <p:nvSpPr>
          <p:cNvPr id="9" name="Rectangles 8"/>
          <p:cNvSpPr/>
          <p:nvPr/>
        </p:nvSpPr>
        <p:spPr>
          <a:xfrm>
            <a:off x="10460355" y="2566670"/>
            <a:ext cx="635000" cy="478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 sz="900"/>
              <a:t>Slow Control I/F</a:t>
            </a:r>
            <a:endParaRPr lang="en-GB" altLang="en-US" sz="900"/>
          </a:p>
        </p:txBody>
      </p:sp>
      <p:sp>
        <p:nvSpPr>
          <p:cNvPr id="10" name="Oval 9"/>
          <p:cNvSpPr/>
          <p:nvPr/>
        </p:nvSpPr>
        <p:spPr>
          <a:xfrm>
            <a:off x="9885680" y="4403090"/>
            <a:ext cx="1357630" cy="66167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Interfacing block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6608445" cy="4351655"/>
          </a:xfrm>
        </p:spPr>
        <p:txBody>
          <a:bodyPr>
            <a:normAutofit lnSpcReduction="10000"/>
          </a:bodyPr>
          <a:p>
            <a:r>
              <a:rPr lang="en-GB" altLang="en-US"/>
              <a:t>Contains all required I/Fs decoders for data processing</a:t>
            </a:r>
            <a:endParaRPr lang="en-GB" altLang="en-US"/>
          </a:p>
          <a:p>
            <a:r>
              <a:rPr lang="en-GB" altLang="en-US"/>
              <a:t>Block break down:</a:t>
            </a:r>
            <a:endParaRPr lang="en-GB" altLang="en-US"/>
          </a:p>
          <a:p>
            <a:pPr lvl="1"/>
            <a:r>
              <a:rPr lang="en-GB" altLang="en-US"/>
              <a:t>Aurora 8b/10b core: Standard IP-block from Xilinx (well documented)</a:t>
            </a:r>
            <a:endParaRPr lang="en-GB" altLang="en-US"/>
          </a:p>
          <a:p>
            <a:pPr lvl="2"/>
            <a:r>
              <a:rPr lang="en-GB" altLang="en-US">
                <a:sym typeface="+mn-ea"/>
              </a:rPr>
              <a:t>Interfaces Aggregators with processing logic</a:t>
            </a:r>
            <a:endParaRPr lang="en-GB" altLang="en-US"/>
          </a:p>
          <a:p>
            <a:pPr lvl="2"/>
            <a:r>
              <a:rPr lang="en-GB" altLang="en-US"/>
              <a:t>Current status: Configured via Vivado GUI, include In-System IBERT core</a:t>
            </a:r>
            <a:endParaRPr lang="en-GB" altLang="en-US"/>
          </a:p>
          <a:p>
            <a:pPr lvl="3"/>
            <a:r>
              <a:rPr lang="en-GB" altLang="en-US"/>
              <a:t>IBERT core (resources permitted) will remain also in final design to allow online integrity tests for link quality</a:t>
            </a:r>
            <a:endParaRPr lang="en-GB" altLang="en-US"/>
          </a:p>
          <a:p>
            <a:pPr lvl="2"/>
            <a:r>
              <a:rPr lang="en-GB" altLang="en-US"/>
              <a:t>Testing:</a:t>
            </a:r>
            <a:endParaRPr lang="en-GB" altLang="en-US"/>
          </a:p>
          <a:p>
            <a:pPr lvl="3"/>
            <a:r>
              <a:rPr lang="en-GB" altLang="en-US"/>
              <a:t>After transceiver configuration derived from hardware tests repeat same eye scans with data from FIFOs </a:t>
            </a:r>
            <a:endParaRPr lang="en-GB" altLang="en-US"/>
          </a:p>
          <a:p>
            <a:pPr lvl="3"/>
            <a:r>
              <a:rPr lang="en-GB" altLang="en-US"/>
              <a:t>Not much internal stuff to be checked</a:t>
            </a:r>
            <a:endParaRPr lang="en-GB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277225" y="1954530"/>
            <a:ext cx="3403600" cy="4093210"/>
            <a:chOff x="11637" y="3578"/>
            <a:chExt cx="5360" cy="6446"/>
          </a:xfrm>
        </p:grpSpPr>
        <p:pic>
          <p:nvPicPr>
            <p:cNvPr id="4" name="Picture 3" descr="BoardConnections"/>
            <p:cNvPicPr>
              <a:picLocks noChangeAspect="1"/>
            </p:cNvPicPr>
            <p:nvPr/>
          </p:nvPicPr>
          <p:blipFill>
            <a:blip r:embed="rId1"/>
            <a:srcRect l="59471" r="2722" b="19495"/>
            <a:stretch>
              <a:fillRect/>
            </a:stretch>
          </p:blipFill>
          <p:spPr>
            <a:xfrm>
              <a:off x="11637" y="3578"/>
              <a:ext cx="5361" cy="6446"/>
            </a:xfrm>
            <a:prstGeom prst="rect">
              <a:avLst/>
            </a:prstGeom>
          </p:spPr>
        </p:pic>
        <p:sp>
          <p:nvSpPr>
            <p:cNvPr id="5" name="Rectangles 4"/>
            <p:cNvSpPr/>
            <p:nvPr/>
          </p:nvSpPr>
          <p:spPr>
            <a:xfrm>
              <a:off x="14441" y="7690"/>
              <a:ext cx="800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6" name="Rectangles 5"/>
            <p:cNvSpPr/>
            <p:nvPr/>
          </p:nvSpPr>
          <p:spPr>
            <a:xfrm>
              <a:off x="15241" y="7690"/>
              <a:ext cx="823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7" name="Rectangles 6"/>
            <p:cNvSpPr/>
            <p:nvPr/>
          </p:nvSpPr>
          <p:spPr>
            <a:xfrm>
              <a:off x="13059" y="4536"/>
              <a:ext cx="535" cy="37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/>
                <a:t>Aurora</a:t>
              </a:r>
              <a:endParaRPr lang="en-GB" altLang="en-US"/>
            </a:p>
          </p:txBody>
        </p:sp>
      </p:grpSp>
      <p:sp>
        <p:nvSpPr>
          <p:cNvPr id="9" name="Rectangles 8"/>
          <p:cNvSpPr/>
          <p:nvPr/>
        </p:nvSpPr>
        <p:spPr>
          <a:xfrm>
            <a:off x="10460355" y="2566670"/>
            <a:ext cx="635000" cy="478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 sz="900"/>
              <a:t>Slow Control I/F</a:t>
            </a:r>
            <a:endParaRPr lang="en-GB" altLang="en-US" sz="900"/>
          </a:p>
        </p:txBody>
      </p:sp>
      <p:sp>
        <p:nvSpPr>
          <p:cNvPr id="10" name="Oval 9"/>
          <p:cNvSpPr/>
          <p:nvPr/>
        </p:nvSpPr>
        <p:spPr>
          <a:xfrm>
            <a:off x="9041765" y="2392680"/>
            <a:ext cx="661035" cy="2820035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GB" altLang="en-US"/>
              <a:t>Interfacing block</a:t>
            </a:r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6608445" cy="4351655"/>
          </a:xfrm>
        </p:spPr>
        <p:txBody>
          <a:bodyPr>
            <a:normAutofit/>
          </a:bodyPr>
          <a:p>
            <a:r>
              <a:rPr lang="en-GB" altLang="en-US"/>
              <a:t>Contains all required I/Fs decoders for data processing</a:t>
            </a:r>
            <a:endParaRPr lang="en-GB" altLang="en-US"/>
          </a:p>
          <a:p>
            <a:r>
              <a:rPr lang="en-GB" altLang="en-US"/>
              <a:t>Block break down:</a:t>
            </a:r>
            <a:endParaRPr lang="en-GB" altLang="en-US"/>
          </a:p>
          <a:p>
            <a:pPr lvl="1"/>
            <a:r>
              <a:rPr lang="en-GB" altLang="en-US"/>
              <a:t>Slow control I/F: Masters for board configuration interfaces (SPI,I2C,etc.)</a:t>
            </a:r>
            <a:endParaRPr lang="en-GB" altLang="en-US"/>
          </a:p>
          <a:p>
            <a:pPr lvl="1"/>
            <a:r>
              <a:rPr lang="en-GB" altLang="en-US"/>
              <a:t>Interfaces with control/monitoring logic</a:t>
            </a:r>
            <a:endParaRPr lang="en-GB" altLang="en-US"/>
          </a:p>
          <a:p>
            <a:pPr lvl="2"/>
            <a:r>
              <a:rPr lang="en-GB" altLang="en-US"/>
              <a:t>Current status: Not much developed, implementations of I2C/SPI/PMbus masters are available and will be used</a:t>
            </a:r>
            <a:endParaRPr lang="en-GB" altLang="en-US"/>
          </a:p>
          <a:p>
            <a:pPr lvl="2"/>
            <a:r>
              <a:rPr lang="en-GB" altLang="en-US"/>
              <a:t>Testing:</a:t>
            </a:r>
            <a:endParaRPr lang="en-GB" altLang="en-US"/>
          </a:p>
          <a:p>
            <a:pPr lvl="3"/>
            <a:r>
              <a:rPr lang="en-GB" altLang="en-US"/>
              <a:t>Once hardware components available tests master behaviour with data from the con/mon path</a:t>
            </a:r>
            <a:endParaRPr lang="en-GB" altLang="en-US"/>
          </a:p>
          <a:p>
            <a:pPr lvl="3"/>
            <a:r>
              <a:rPr lang="en-GB" altLang="en-US"/>
              <a:t>Anything else?</a:t>
            </a:r>
            <a:endParaRPr lang="en-GB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277225" y="1954530"/>
            <a:ext cx="3403600" cy="4093210"/>
            <a:chOff x="11637" y="3578"/>
            <a:chExt cx="5360" cy="6446"/>
          </a:xfrm>
        </p:grpSpPr>
        <p:pic>
          <p:nvPicPr>
            <p:cNvPr id="4" name="Picture 3" descr="BoardConnections"/>
            <p:cNvPicPr>
              <a:picLocks noChangeAspect="1"/>
            </p:cNvPicPr>
            <p:nvPr/>
          </p:nvPicPr>
          <p:blipFill>
            <a:blip r:embed="rId1"/>
            <a:srcRect l="59471" r="2722" b="19495"/>
            <a:stretch>
              <a:fillRect/>
            </a:stretch>
          </p:blipFill>
          <p:spPr>
            <a:xfrm>
              <a:off x="11637" y="3578"/>
              <a:ext cx="5361" cy="6446"/>
            </a:xfrm>
            <a:prstGeom prst="rect">
              <a:avLst/>
            </a:prstGeom>
          </p:spPr>
        </p:pic>
        <p:sp>
          <p:nvSpPr>
            <p:cNvPr id="5" name="Rectangles 4"/>
            <p:cNvSpPr/>
            <p:nvPr/>
          </p:nvSpPr>
          <p:spPr>
            <a:xfrm>
              <a:off x="14441" y="7690"/>
              <a:ext cx="800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6" name="Rectangles 5"/>
            <p:cNvSpPr/>
            <p:nvPr/>
          </p:nvSpPr>
          <p:spPr>
            <a:xfrm>
              <a:off x="15241" y="7690"/>
              <a:ext cx="823" cy="5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 sz="900"/>
                <a:t>SiTCP</a:t>
              </a:r>
              <a:endParaRPr lang="en-GB" altLang="en-US" sz="900"/>
            </a:p>
          </p:txBody>
        </p:sp>
        <p:sp>
          <p:nvSpPr>
            <p:cNvPr id="7" name="Rectangles 6"/>
            <p:cNvSpPr/>
            <p:nvPr/>
          </p:nvSpPr>
          <p:spPr>
            <a:xfrm>
              <a:off x="13059" y="4536"/>
              <a:ext cx="535" cy="37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GB" altLang="en-US"/>
                <a:t>Aurora</a:t>
              </a:r>
              <a:endParaRPr lang="en-GB" altLang="en-US"/>
            </a:p>
          </p:txBody>
        </p:sp>
      </p:grpSp>
      <p:sp>
        <p:nvSpPr>
          <p:cNvPr id="9" name="Rectangles 8"/>
          <p:cNvSpPr/>
          <p:nvPr/>
        </p:nvSpPr>
        <p:spPr>
          <a:xfrm>
            <a:off x="10460355" y="2566670"/>
            <a:ext cx="635000" cy="4781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GB" altLang="en-US" sz="900"/>
              <a:t>Slow Control I/F</a:t>
            </a:r>
            <a:endParaRPr lang="en-GB" altLang="en-US" sz="900"/>
          </a:p>
        </p:txBody>
      </p:sp>
      <p:sp>
        <p:nvSpPr>
          <p:cNvPr id="10" name="Oval 9"/>
          <p:cNvSpPr/>
          <p:nvPr/>
        </p:nvSpPr>
        <p:spPr>
          <a:xfrm>
            <a:off x="10355580" y="2505710"/>
            <a:ext cx="807720" cy="63627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5616</Words>
  <Application>WPS Presentation</Application>
  <PresentationFormat>宽屏</PresentationFormat>
  <Paragraphs>236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DejaVu Sans</vt:lpstr>
      <vt:lpstr>Arial Black</vt:lpstr>
      <vt:lpstr>Microsoft YaHei</vt:lpstr>
      <vt:lpstr>Droid Sans Fallback</vt:lpstr>
      <vt:lpstr>Arial Unicode MS</vt:lpstr>
      <vt:lpstr>SimSun</vt:lpstr>
      <vt:lpstr>Office Theme</vt:lpstr>
      <vt:lpstr>Test procedures</vt:lpstr>
      <vt:lpstr>Board layout</vt:lpstr>
      <vt:lpstr>Hardware tests overview</vt:lpstr>
      <vt:lpstr>Testing signal integrity on serial transceivers</vt:lpstr>
      <vt:lpstr>Current scan status  </vt:lpstr>
      <vt:lpstr>Firmware tests</vt:lpstr>
      <vt:lpstr>Interfacing block</vt:lpstr>
      <vt:lpstr>Interfacing block</vt:lpstr>
      <vt:lpstr>Interfacing block</vt:lpstr>
      <vt:lpstr>Aggregation logic</vt:lpstr>
      <vt:lpstr>Aggregation logic</vt:lpstr>
      <vt:lpstr>Control/Monitoring logic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ixiotidi</cp:lastModifiedBy>
  <cp:revision>14</cp:revision>
  <dcterms:created xsi:type="dcterms:W3CDTF">2021-11-02T12:06:13Z</dcterms:created>
  <dcterms:modified xsi:type="dcterms:W3CDTF">2021-11-02T12:06:13Z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1033-11.1.0.10702</vt:lpwstr>
  </property>
</Properties>
</file>