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48" r:id="rId2"/>
    <p:sldMasterId id="2147483927" r:id="rId3"/>
  </p:sldMasterIdLst>
  <p:notesMasterIdLst>
    <p:notesMasterId r:id="rId15"/>
  </p:notesMasterIdLst>
  <p:sldIdLst>
    <p:sldId id="256" r:id="rId4"/>
    <p:sldId id="365" r:id="rId5"/>
    <p:sldId id="298" r:id="rId6"/>
    <p:sldId id="366" r:id="rId7"/>
    <p:sldId id="368" r:id="rId8"/>
    <p:sldId id="367" r:id="rId9"/>
    <p:sldId id="313" r:id="rId10"/>
    <p:sldId id="334" r:id="rId11"/>
    <p:sldId id="335" r:id="rId12"/>
    <p:sldId id="357" r:id="rId13"/>
    <p:sldId id="364" r:id="rId14"/>
  </p:sldIdLst>
  <p:sldSz cx="9144000" cy="6858000" type="screen4x3"/>
  <p:notesSz cx="68580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33FF"/>
    <a:srgbClr val="FFCC00"/>
    <a:srgbClr val="00FFFF"/>
    <a:srgbClr val="EEEE12"/>
    <a:srgbClr val="FFCCFF"/>
    <a:srgbClr val="FF0000"/>
    <a:srgbClr val="EAB4D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30" y="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077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87850"/>
            <a:ext cx="5486400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297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94FAB6C-3021-4FB4-9D30-7507E9EB7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59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BB2C6-151B-4BEE-B821-D433B7914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7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40407-B8F7-492C-9A6D-83A0AAF03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5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D6A6C-31B6-4FCF-9F1B-F0ED773D3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84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 b="-3013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m2logo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1676400"/>
            <a:ext cx="685800" cy="354013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mark_blu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gm2logo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1981200" cy="1019175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muon_dept_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267200"/>
            <a:ext cx="10668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D59580-71A7-4541-988A-018840FA4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00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D0D4-57B9-4F6F-A6D5-B4BA96D81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79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84D3A-8664-4607-A47E-C13820C6F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92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553A4-4082-44FB-934E-510B671FF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31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F31BC-D879-4992-B9E4-9FBE66538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83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0380A-230D-4AB8-A915-B200AF30E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12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A3F58-FB6C-4FBB-A12A-C969E9E14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91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F3D4D-B240-4F86-801A-C1CBEDB31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3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4DD9B-3330-449A-BEFF-B59B69220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69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4B673-550C-42FB-BC19-F0372ECF8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30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AB43A-4F04-4DD0-8019-4C0A16797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01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32521-7483-4F7B-B588-379ED991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92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 b="-3013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D. Still         1-26-2012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89C4D67-1726-4BC2-B328-8FFA63AA7A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28" name="Picture 8" descr="gm2logo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1676400"/>
            <a:ext cx="685800" cy="354013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3" name="Picture 13" descr="mark_blu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2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4" name="Picture 14" descr="gm2logo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1981200" cy="1019175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5" name="Picture 15" descr="muon_dept_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267200"/>
            <a:ext cx="1066800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830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581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D. Still         1-26-2012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5FF91-2EC6-4B75-B995-DFEA44D6C4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1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D. Still         1-26-2012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ECF42-9FAD-4BDD-BB20-482341ADFC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02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D. Still         1-26-2012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75B2B-471F-47B7-A539-0D19D4C3FB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89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D. Still         1-26-2012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F679B-903A-41E2-ABDC-003C34E778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74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D. Still         1-26-2012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3E88A-110F-4BEE-87EB-0E43300319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4111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D. Still         1-26-2012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E51BE-3EC3-4C4C-93CE-3E4A59716C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8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22A4-0399-4C56-81E2-6F916B581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811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D. Still         1-26-2012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0297A-9AE3-4956-847E-71C8EF3493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671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D. Still         1-26-2012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0F810-D00E-4353-9F98-9E9ED7EDF1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695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D. Still         1-26-2012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72467-A485-45DC-AE9B-D2E7A76241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93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D. Still         1-26-2012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B9259-CB0C-4B59-8C3B-C04280AF0B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22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A8E78-A0AB-4EBB-BB70-107D5404A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0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A4E69-26AD-44CE-A7C4-2BBB2C5C3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7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6EF5E-FEAC-4D88-A8BA-FF7F1ABE7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2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78E21-096B-423E-90B7-E6A16DDDE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1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B8D1A-59F7-42A0-8123-6724BCE35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43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A7854-667C-4BB9-AE9F-3D8ADA31E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9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1116F31-291B-4A8D-939B-B5F5A76B2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8001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1712F53-03F3-48BB-ACD4-F74D890D2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5" name="Group 13"/>
          <p:cNvGrpSpPr>
            <a:grpSpLocks/>
          </p:cNvGrpSpPr>
          <p:nvPr userDrawn="1"/>
        </p:nvGrpSpPr>
        <p:grpSpPr bwMode="auto">
          <a:xfrm>
            <a:off x="228600" y="609600"/>
            <a:ext cx="8610600" cy="354013"/>
            <a:chOff x="144" y="720"/>
            <a:chExt cx="5424" cy="223"/>
          </a:xfrm>
        </p:grpSpPr>
        <p:pic>
          <p:nvPicPr>
            <p:cNvPr id="2057" name="Picture 7" descr="gm2logo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720"/>
              <a:ext cx="432" cy="223"/>
            </a:xfrm>
            <a:prstGeom prst="rect">
              <a:avLst/>
            </a:prstGeom>
            <a:noFill/>
            <a:ln w="9525">
              <a:solidFill>
                <a:srgbClr val="3333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8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6" t="12355" r="4054" b="41313"/>
            <a:stretch>
              <a:fillRect/>
            </a:stretch>
          </p:blipFill>
          <p:spPr bwMode="auto">
            <a:xfrm>
              <a:off x="4944" y="768"/>
              <a:ext cx="624" cy="140"/>
            </a:xfrm>
            <a:prstGeom prst="rect">
              <a:avLst/>
            </a:prstGeom>
            <a:noFill/>
            <a:ln w="127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59" name="Line 9"/>
            <p:cNvSpPr>
              <a:spLocks noChangeShapeType="1"/>
            </p:cNvSpPr>
            <p:nvPr userDrawn="1"/>
          </p:nvSpPr>
          <p:spPr bwMode="auto">
            <a:xfrm>
              <a:off x="624" y="912"/>
              <a:ext cx="4272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Line 10"/>
            <p:cNvSpPr>
              <a:spLocks noChangeShapeType="1"/>
            </p:cNvSpPr>
            <p:nvPr userDrawn="1"/>
          </p:nvSpPr>
          <p:spPr bwMode="auto">
            <a:xfrm>
              <a:off x="624" y="864"/>
              <a:ext cx="4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Line 11"/>
            <p:cNvSpPr>
              <a:spLocks noChangeShapeType="1"/>
            </p:cNvSpPr>
            <p:nvPr userDrawn="1"/>
          </p:nvSpPr>
          <p:spPr bwMode="auto">
            <a:xfrm>
              <a:off x="624" y="816"/>
              <a:ext cx="4272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56" name="Picture 12" descr="mark_blu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48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8001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D. Still         1-26-2012</a:t>
            </a: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A65BFEC-5EC4-4FAB-BD62-05E58F189620}" type="slidenum">
              <a:rPr lang="en-US">
                <a:solidFill>
                  <a:srgbClr val="000000"/>
                </a:solidFill>
                <a:latin typeface="Arial" pitchFamily="34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1037" name="Group 13"/>
          <p:cNvGrpSpPr>
            <a:grpSpLocks/>
          </p:cNvGrpSpPr>
          <p:nvPr userDrawn="1"/>
        </p:nvGrpSpPr>
        <p:grpSpPr bwMode="auto">
          <a:xfrm>
            <a:off x="228600" y="609600"/>
            <a:ext cx="8610600" cy="354013"/>
            <a:chOff x="144" y="720"/>
            <a:chExt cx="5424" cy="223"/>
          </a:xfrm>
        </p:grpSpPr>
        <p:pic>
          <p:nvPicPr>
            <p:cNvPr id="1031" name="Picture 7" descr="gm2logo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720"/>
              <a:ext cx="432" cy="223"/>
            </a:xfrm>
            <a:prstGeom prst="rect">
              <a:avLst/>
            </a:prstGeom>
            <a:noFill/>
            <a:ln w="9525">
              <a:solidFill>
                <a:srgbClr val="3333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6" t="12355" r="4054" b="41313"/>
            <a:stretch>
              <a:fillRect/>
            </a:stretch>
          </p:blipFill>
          <p:spPr bwMode="auto">
            <a:xfrm>
              <a:off x="4944" y="768"/>
              <a:ext cx="624" cy="140"/>
            </a:xfrm>
            <a:prstGeom prst="rect">
              <a:avLst/>
            </a:prstGeom>
            <a:noFill/>
            <a:ln w="127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33" name="Line 9"/>
            <p:cNvSpPr>
              <a:spLocks noChangeShapeType="1"/>
            </p:cNvSpPr>
            <p:nvPr userDrawn="1"/>
          </p:nvSpPr>
          <p:spPr bwMode="auto">
            <a:xfrm>
              <a:off x="624" y="912"/>
              <a:ext cx="4272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34" name="Line 10"/>
            <p:cNvSpPr>
              <a:spLocks noChangeShapeType="1"/>
            </p:cNvSpPr>
            <p:nvPr userDrawn="1"/>
          </p:nvSpPr>
          <p:spPr bwMode="auto">
            <a:xfrm>
              <a:off x="624" y="864"/>
              <a:ext cx="4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35" name="Line 11"/>
            <p:cNvSpPr>
              <a:spLocks noChangeShapeType="1"/>
            </p:cNvSpPr>
            <p:nvPr userDrawn="1"/>
          </p:nvSpPr>
          <p:spPr bwMode="auto">
            <a:xfrm>
              <a:off x="624" y="816"/>
              <a:ext cx="4272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1036" name="Picture 12" descr="mark_blu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484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52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g-2 </a:t>
            </a:r>
            <a:r>
              <a:rPr lang="en-US" dirty="0" smtClean="0"/>
              <a:t>Lens Testing Plan</a:t>
            </a:r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3333FF"/>
                </a:solidFill>
              </a:rPr>
              <a:t>Beam Team </a:t>
            </a:r>
            <a:r>
              <a:rPr lang="en-US" sz="2400" dirty="0" smtClean="0">
                <a:solidFill>
                  <a:srgbClr val="3333FF"/>
                </a:solidFill>
              </a:rPr>
              <a:t>Meeting</a:t>
            </a:r>
            <a:endParaRPr lang="en-US" sz="2400" dirty="0" smtClean="0">
              <a:solidFill>
                <a:srgbClr val="3333FF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rgbClr val="3333FF"/>
                </a:solidFill>
              </a:rPr>
              <a:t>January 24, 2012</a:t>
            </a:r>
            <a:endParaRPr lang="en-US" sz="2400" dirty="0" smtClean="0">
              <a:solidFill>
                <a:srgbClr val="3333FF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rgbClr val="3333FF"/>
                </a:solidFill>
              </a:rPr>
              <a:t>D. Still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g-2 Target Enclosure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Still         1-26-2012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5D0D4-57B9-4F6F-A6D5-B4BA96D81DE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" y="1026101"/>
            <a:ext cx="2438400" cy="3734850"/>
          </a:xfrm>
          <a:prstGeom prst="rect">
            <a:avLst/>
          </a:prstGeom>
        </p:spPr>
      </p:pic>
      <p:pic>
        <p:nvPicPr>
          <p:cNvPr id="7" name="Picture 4" descr="target vault layo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" t="38438" r="30464" b="8542"/>
          <a:stretch>
            <a:fillRect/>
          </a:stretch>
        </p:blipFill>
        <p:spPr bwMode="auto">
          <a:xfrm>
            <a:off x="4117704" y="1219200"/>
            <a:ext cx="472149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target vault plan 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" t="1604" r="13336" b="55095"/>
          <a:stretch>
            <a:fillRect/>
          </a:stretch>
        </p:blipFill>
        <p:spPr bwMode="auto">
          <a:xfrm>
            <a:off x="3905456" y="3828685"/>
            <a:ext cx="4933744" cy="255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5800" y="3723501"/>
            <a:ext cx="1410964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g-2 target building</a:t>
            </a:r>
          </a:p>
          <a:p>
            <a:r>
              <a:rPr lang="en-US" sz="1200" dirty="0" smtClean="0">
                <a:solidFill>
                  <a:srgbClr val="00B050"/>
                </a:solidFill>
              </a:rPr>
              <a:t>(AP0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3863" y="6033700"/>
            <a:ext cx="168668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33FF"/>
                </a:solidFill>
              </a:rPr>
              <a:t>(Looking from the top)</a:t>
            </a:r>
            <a:endParaRPr lang="en-US" sz="1200" dirty="0">
              <a:solidFill>
                <a:srgbClr val="3333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2971800"/>
            <a:ext cx="175400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33FF"/>
                </a:solidFill>
              </a:rPr>
              <a:t>(Looking from the side)</a:t>
            </a:r>
            <a:endParaRPr lang="en-US" sz="1200" dirty="0">
              <a:solidFill>
                <a:srgbClr val="3333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2952750"/>
            <a:ext cx="182934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Beam line to </a:t>
            </a:r>
            <a:r>
              <a:rPr lang="en-US" sz="1200" dirty="0">
                <a:solidFill>
                  <a:srgbClr val="FF0000"/>
                </a:solidFill>
              </a:rPr>
              <a:t>D</a:t>
            </a:r>
            <a:r>
              <a:rPr lang="en-US" sz="1200" dirty="0" smtClean="0">
                <a:solidFill>
                  <a:srgbClr val="FF0000"/>
                </a:solidFill>
              </a:rPr>
              <a:t>ebuncher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38862" y="3916680"/>
            <a:ext cx="381000" cy="827901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1382" y="3550920"/>
            <a:ext cx="160023" cy="365760"/>
          </a:xfrm>
          <a:prstGeom prst="rect">
            <a:avLst/>
          </a:prstGeom>
          <a:solidFill>
            <a:srgbClr val="00B050"/>
          </a:solidFill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4554498"/>
            <a:ext cx="185659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33FF"/>
                </a:solidFill>
              </a:rPr>
              <a:t>Beam line from Recycler</a:t>
            </a:r>
            <a:endParaRPr lang="en-US" sz="1200" dirty="0">
              <a:solidFill>
                <a:srgbClr val="3333FF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905456" y="5185975"/>
            <a:ext cx="2160433" cy="0"/>
          </a:xfrm>
          <a:prstGeom prst="straightConnector1">
            <a:avLst/>
          </a:prstGeom>
          <a:ln w="2857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065889" y="4862125"/>
            <a:ext cx="2518334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86400" y="5519349"/>
            <a:ext cx="103746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Beam Dump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6705600" y="4483952"/>
            <a:ext cx="182934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Beam line to </a:t>
            </a:r>
            <a:r>
              <a:rPr lang="en-US" sz="1200" dirty="0">
                <a:solidFill>
                  <a:srgbClr val="FF0000"/>
                </a:solidFill>
              </a:rPr>
              <a:t>D</a:t>
            </a:r>
            <a:r>
              <a:rPr lang="en-US" sz="1200" dirty="0" smtClean="0">
                <a:solidFill>
                  <a:srgbClr val="FF0000"/>
                </a:solidFill>
              </a:rPr>
              <a:t>ebuncher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810074" y="2590800"/>
            <a:ext cx="2351195" cy="0"/>
          </a:xfrm>
          <a:prstGeom prst="straightConnector1">
            <a:avLst/>
          </a:prstGeom>
          <a:ln w="2857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162800" y="2590800"/>
            <a:ext cx="16764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0" y="5014525"/>
            <a:ext cx="3986989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Desired to keep the enclosure in tact.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25 years of running beam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There are radiation concerns to modify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04011"/>
            <a:ext cx="1647278" cy="2059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54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848600" cy="304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The Lithium Lens</a:t>
            </a:r>
            <a:endParaRPr lang="en-US" sz="4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5D0D4-57B9-4F6F-A6D5-B4BA96D81DE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344223"/>
              </p:ext>
            </p:extLst>
          </p:nvPr>
        </p:nvGraphicFramePr>
        <p:xfrm>
          <a:off x="76200" y="1066800"/>
          <a:ext cx="8686800" cy="40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1524000"/>
                <a:gridCol w="1066800"/>
                <a:gridCol w="914400"/>
                <a:gridCol w="1066800"/>
                <a:gridCol w="990600"/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Lithium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smtClean="0"/>
                        <a:t>Lens Parameters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Pbar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G-2 </a:t>
                      </a:r>
                    </a:p>
                    <a:p>
                      <a:pPr algn="ctr"/>
                      <a:r>
                        <a:rPr lang="en-US" sz="1200" dirty="0" smtClean="0"/>
                        <a:t>12Hz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G-2</a:t>
                      </a:r>
                    </a:p>
                    <a:p>
                      <a:pPr algn="ctr"/>
                      <a:r>
                        <a:rPr lang="en-US" sz="1200" dirty="0" smtClean="0"/>
                        <a:t>18Hz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G-2</a:t>
                      </a:r>
                    </a:p>
                    <a:p>
                      <a:pPr algn="ctr"/>
                      <a:r>
                        <a:rPr lang="en-US" sz="1200" dirty="0" smtClean="0"/>
                        <a:t>Test Station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Peak Current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62 kA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22.6 kA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22.6 kA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.5 kA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Pulse width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400 </a:t>
                      </a:r>
                      <a:r>
                        <a:rPr lang="en-US" sz="1200" dirty="0" err="1" smtClean="0"/>
                        <a:t>nsec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400 </a:t>
                      </a:r>
                      <a:r>
                        <a:rPr lang="en-US" sz="1200" dirty="0" err="1" smtClean="0"/>
                        <a:t>nsec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400 </a:t>
                      </a:r>
                      <a:r>
                        <a:rPr lang="en-US" sz="1200" dirty="0" err="1" smtClean="0"/>
                        <a:t>nsec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400 </a:t>
                      </a:r>
                      <a:r>
                        <a:rPr lang="en-US" sz="1200" dirty="0" err="1" smtClean="0"/>
                        <a:t>nsec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Gradient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670 T/m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670 T/m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670 T/m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670 T/m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Rep</a:t>
                      </a:r>
                      <a:r>
                        <a:rPr lang="en-US" sz="1200" baseline="0" dirty="0" smtClean="0"/>
                        <a:t> rate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.5</a:t>
                      </a:r>
                      <a:r>
                        <a:rPr lang="en-US" sz="1200" baseline="0" dirty="0" smtClean="0"/>
                        <a:t> Hz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 Hz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 Hz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 Hz/ .5 Hz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Coil</a:t>
                      </a:r>
                      <a:r>
                        <a:rPr lang="en-US" sz="1200" baseline="0" dirty="0" smtClean="0"/>
                        <a:t> Resistance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95 µ</a:t>
                      </a:r>
                      <a:r>
                        <a:rPr lang="el-GR" sz="1200" dirty="0" smtClean="0"/>
                        <a:t>Ω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95 µ</a:t>
                      </a:r>
                      <a:r>
                        <a:rPr lang="el-GR" sz="1200" dirty="0" smtClean="0"/>
                        <a:t>Ω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95 µ</a:t>
                      </a:r>
                      <a:r>
                        <a:rPr lang="el-GR" sz="1200" dirty="0" smtClean="0"/>
                        <a:t>Ω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95 µ</a:t>
                      </a:r>
                      <a:r>
                        <a:rPr lang="el-GR" sz="1200" dirty="0" smtClean="0"/>
                        <a:t>Ω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Resistive Heating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 </a:t>
                      </a:r>
                      <a:r>
                        <a:rPr lang="en-US" sz="1200" dirty="0" smtClean="0"/>
                        <a:t>KW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11.6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17.4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570 W /24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Beam Heating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 kW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 +25%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 +25%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 +25%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</a:t>
                      </a:r>
                      <a:r>
                        <a:rPr lang="en-US" sz="1200" baseline="0" dirty="0" smtClean="0"/>
                        <a:t> Heating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 kW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14.5 kW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21.8 kW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713 / 30W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Cooling system removal capacity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 kW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+32%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+100%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-6%</a:t>
                      </a:r>
                      <a:r>
                        <a:rPr lang="en-US" sz="1200" baseline="0" dirty="0" smtClean="0"/>
                        <a:t> / .3%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5181600"/>
            <a:ext cx="71336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Scaling to the initial 18Hz rep rate at 25kW beam energy on the target </a:t>
            </a:r>
          </a:p>
          <a:p>
            <a:r>
              <a:rPr lang="en-US" sz="1600" dirty="0"/>
              <a:t>p</a:t>
            </a:r>
            <a:r>
              <a:rPr lang="en-US" sz="1600" dirty="0" smtClean="0"/>
              <a:t>roduced at total heat load of 20kW which was 2X more that cooling system.</a:t>
            </a:r>
          </a:p>
          <a:p>
            <a:endParaRPr lang="en-US" sz="1600" dirty="0"/>
          </a:p>
          <a:p>
            <a:r>
              <a:rPr lang="en-US" sz="1600" dirty="0" smtClean="0">
                <a:solidFill>
                  <a:srgbClr val="FF0000"/>
                </a:solidFill>
              </a:rPr>
              <a:t>This was one the of biggest concerns with Plan B.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9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Lens Testing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key to Plan B is confidence in pulsing lens, What to test.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Condition current lens.</a:t>
            </a:r>
          </a:p>
          <a:p>
            <a:pPr lvl="1"/>
            <a:r>
              <a:rPr lang="en-US" dirty="0" smtClean="0"/>
              <a:t>Attempt 12Hz test at low currents</a:t>
            </a:r>
          </a:p>
          <a:p>
            <a:pPr lvl="1"/>
            <a:r>
              <a:rPr lang="en-US" dirty="0" smtClean="0"/>
              <a:t>Attempt g-2 pulse scenario. ( Modify test supply?)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Still         1-26-2012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5D0D4-57B9-4F6F-A6D5-B4BA96D81DE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6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Lens Testing &amp; Power Supply Needs</a:t>
            </a:r>
          </a:p>
        </p:txBody>
      </p:sp>
      <p:pic>
        <p:nvPicPr>
          <p:cNvPr id="25604" name="Picture 4" descr="leveling_gm2_doc_131pg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" t="8791" r="6425" b="10330"/>
          <a:stretch>
            <a:fillRect/>
          </a:stretch>
        </p:blipFill>
        <p:spPr bwMode="auto">
          <a:xfrm>
            <a:off x="0" y="1219200"/>
            <a:ext cx="4724400" cy="3195638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 descr="leveling_gm2_doc_131pg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" t="8115" r="7489" b="14793"/>
          <a:stretch>
            <a:fillRect/>
          </a:stretch>
        </p:blipFill>
        <p:spPr bwMode="auto">
          <a:xfrm>
            <a:off x="4648200" y="2967038"/>
            <a:ext cx="4419600" cy="2895600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5D0D4-57B9-4F6F-A6D5-B4BA96D81DE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39000" y="2133600"/>
            <a:ext cx="144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(T. Leveling)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Still         1-26-2012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5D0D4-57B9-4F6F-A6D5-B4BA96D81DE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076191" cy="398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81200" y="53340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/>
              <a:t>From reference paper:   “Liquid </a:t>
            </a:r>
            <a:r>
              <a:rPr lang="en-US" sz="1200" b="1" dirty="0"/>
              <a:t>Lithium</a:t>
            </a:r>
            <a:r>
              <a:rPr lang="en-US" sz="1200" dirty="0"/>
              <a:t> </a:t>
            </a:r>
            <a:r>
              <a:rPr lang="en-US" sz="1200" b="1" dirty="0"/>
              <a:t>Lens Pulse Power Supply System for </a:t>
            </a:r>
            <a:r>
              <a:rPr lang="en-US" sz="1200" b="1" dirty="0" err="1"/>
              <a:t>Fermilab</a:t>
            </a:r>
            <a:r>
              <a:rPr lang="en-US" sz="1200" b="1" dirty="0"/>
              <a:t> Antiproton </a:t>
            </a:r>
            <a:r>
              <a:rPr lang="en-US" sz="1200" b="1" dirty="0" smtClean="0"/>
              <a:t>Source” </a:t>
            </a:r>
          </a:p>
          <a:p>
            <a:endParaRPr lang="en-US" sz="1200" b="1" dirty="0"/>
          </a:p>
          <a:p>
            <a:r>
              <a:rPr lang="en-US" sz="1200" dirty="0" smtClean="0"/>
              <a:t>GM2-doc-242-v1</a:t>
            </a:r>
            <a:endParaRPr lang="en-US" sz="1200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8317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Still         1-26-2012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5D0D4-57B9-4F6F-A6D5-B4BA96D81DE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6054836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2875" y="4495800"/>
            <a:ext cx="12287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/>
              <a:t>From reference paper:   “Liquid Lithium</a:t>
            </a:r>
            <a:r>
              <a:rPr lang="en-US" sz="800" dirty="0"/>
              <a:t> </a:t>
            </a:r>
            <a:r>
              <a:rPr lang="en-US" sz="800" b="1" dirty="0"/>
              <a:t>Lens Pulse Power Supply System for </a:t>
            </a:r>
            <a:r>
              <a:rPr lang="en-US" sz="800" b="1" dirty="0" err="1"/>
              <a:t>Fermilab</a:t>
            </a:r>
            <a:r>
              <a:rPr lang="en-US" sz="800" b="1" dirty="0"/>
              <a:t> Antiproton Source” </a:t>
            </a:r>
          </a:p>
          <a:p>
            <a:endParaRPr lang="en-US" sz="800" b="1" dirty="0"/>
          </a:p>
          <a:p>
            <a:r>
              <a:rPr lang="en-US" sz="800" dirty="0"/>
              <a:t>GM2-doc-242-v1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4091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Still         1-26-2012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5D0D4-57B9-4F6F-A6D5-B4BA96D81DE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59018" y="203697"/>
            <a:ext cx="4240665" cy="778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121920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Liquid Lithium</a:t>
            </a:r>
            <a:r>
              <a:rPr lang="en-US" sz="1200" dirty="0"/>
              <a:t> </a:t>
            </a:r>
            <a:r>
              <a:rPr lang="en-US" sz="1200" b="1" dirty="0"/>
              <a:t>Lens Pulse Power Supply System for </a:t>
            </a:r>
            <a:r>
              <a:rPr lang="en-US" sz="1200" b="1" dirty="0" err="1"/>
              <a:t>Fermilab</a:t>
            </a:r>
            <a:r>
              <a:rPr lang="en-US" sz="1200" b="1" dirty="0"/>
              <a:t> Antiproton </a:t>
            </a:r>
            <a:r>
              <a:rPr lang="en-US" sz="1200" b="1" dirty="0" smtClean="0"/>
              <a:t>Source</a:t>
            </a:r>
          </a:p>
          <a:p>
            <a:r>
              <a:rPr lang="en-US" sz="1200" dirty="0"/>
              <a:t>GM2-doc-242-v1</a:t>
            </a:r>
            <a:endParaRPr lang="en-US" sz="1200" dirty="0"/>
          </a:p>
          <a:p>
            <a:r>
              <a:rPr lang="en-US" sz="1200" dirty="0"/>
              <a:t> </a:t>
            </a:r>
          </a:p>
          <a:p>
            <a:r>
              <a:rPr lang="en-US" sz="1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772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677275" cy="685800"/>
          </a:xfrm>
        </p:spPr>
        <p:txBody>
          <a:bodyPr/>
          <a:lstStyle/>
          <a:p>
            <a:r>
              <a:rPr lang="en-US" sz="3200" dirty="0" smtClean="0"/>
              <a:t>Pulsed Devices Power Supply Modifications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5D0D4-57B9-4F6F-A6D5-B4BA96D81DE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52550"/>
            <a:ext cx="2678684" cy="164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983218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Demand Charge System</a:t>
            </a:r>
            <a:endParaRPr lang="en-US" dirty="0"/>
          </a:p>
        </p:txBody>
      </p:sp>
      <p:pic>
        <p:nvPicPr>
          <p:cNvPr id="8" name="Picture 4" descr="CCF01072009_000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t="18365" r="10001" b="32745"/>
          <a:stretch>
            <a:fillRect/>
          </a:stretch>
        </p:blipFill>
        <p:spPr bwMode="auto">
          <a:xfrm>
            <a:off x="304800" y="4419600"/>
            <a:ext cx="2861944" cy="152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5749" y="3893582"/>
            <a:ext cx="268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Charge Transfer Method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956271"/>
              </p:ext>
            </p:extLst>
          </p:nvPr>
        </p:nvGraphicFramePr>
        <p:xfrm>
          <a:off x="3657600" y="1352550"/>
          <a:ext cx="5410200" cy="434722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671705"/>
                <a:gridCol w="601134"/>
                <a:gridCol w="667925"/>
                <a:gridCol w="534341"/>
                <a:gridCol w="935095"/>
              </a:tblGrid>
              <a:tr h="5273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AVERAGE FREQUENCY: 18 Hz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PEAK CURRENT: 24 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kAmp</a:t>
                      </a: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Burst rate: 80 Hz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13.8kV to 480v 3Ø transformer and accessories.</a:t>
                      </a: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($80k)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if needed for isolation</a:t>
                      </a: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50kW power supply ($0.65/w)</a:t>
                      </a: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$35,000</a:t>
                      </a: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AC utilities (Breaker, safety sw., etc.)</a:t>
                      </a: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$2,500</a:t>
                      </a: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429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mH 800A inductor (960 J, $3.5/J)</a:t>
                      </a: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$3,500</a:t>
                      </a: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Holding supply 1.5 kV 250 mA (375W)</a:t>
                      </a: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$1,000</a:t>
                      </a: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Isolation diode D2 and D3</a:t>
                      </a: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$1,000</a:t>
                      </a: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4.5mF capacitor bank (2.5kJ, $1.2/J)</a:t>
                      </a: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$3,000</a:t>
                      </a: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Recovery diode D3</a:t>
                      </a: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$1,000</a:t>
                      </a: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Recovery Inductor 2.5-3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uH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$5,000</a:t>
                      </a: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SCR Switch array</a:t>
                      </a: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$5,000</a:t>
                      </a: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Transmission line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Current sensors (Pearson)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$2,000</a:t>
                      </a: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Controls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$5,000</a:t>
                      </a: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Water cooling (materials, valves, sensors, etc.)</a:t>
                      </a: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$3,000</a:t>
                      </a: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9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67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$67,000</a:t>
                      </a: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86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86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LABOR (=M&amp;S)?</a:t>
                      </a: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86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CONTINGENCY (35%)?</a:t>
                      </a: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6934200" y="5179860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438900" y="5678693"/>
            <a:ext cx="1905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(</a:t>
            </a:r>
            <a:r>
              <a:rPr lang="en-US" sz="1200" dirty="0" err="1" smtClean="0"/>
              <a:t>K.Bourkland</a:t>
            </a:r>
            <a:r>
              <a:rPr lang="en-US" sz="1200" dirty="0" smtClean="0"/>
              <a:t>/D. Wolff)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2143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g-2 Pulse Train at the Target (12Hz mode)</a:t>
            </a:r>
          </a:p>
        </p:txBody>
      </p:sp>
      <p:sp>
        <p:nvSpPr>
          <p:cNvPr id="36879" name="Text Box 23"/>
          <p:cNvSpPr txBox="1">
            <a:spLocks noChangeArrowheads="1"/>
          </p:cNvSpPr>
          <p:nvPr/>
        </p:nvSpPr>
        <p:spPr bwMode="auto">
          <a:xfrm>
            <a:off x="93000" y="476867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1</a:t>
            </a:r>
          </a:p>
        </p:txBody>
      </p:sp>
      <p:sp>
        <p:nvSpPr>
          <p:cNvPr id="36880" name="Text Box 24"/>
          <p:cNvSpPr txBox="1">
            <a:spLocks noChangeArrowheads="1"/>
          </p:cNvSpPr>
          <p:nvPr/>
        </p:nvSpPr>
        <p:spPr bwMode="auto">
          <a:xfrm>
            <a:off x="402603" y="476940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2</a:t>
            </a:r>
          </a:p>
        </p:txBody>
      </p:sp>
      <p:sp>
        <p:nvSpPr>
          <p:cNvPr id="36881" name="Text Box 25"/>
          <p:cNvSpPr txBox="1">
            <a:spLocks noChangeArrowheads="1"/>
          </p:cNvSpPr>
          <p:nvPr/>
        </p:nvSpPr>
        <p:spPr bwMode="auto">
          <a:xfrm>
            <a:off x="730469" y="476940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3</a:t>
            </a:r>
          </a:p>
        </p:txBody>
      </p:sp>
      <p:sp>
        <p:nvSpPr>
          <p:cNvPr id="36884" name="Text Box 28"/>
          <p:cNvSpPr txBox="1">
            <a:spLocks noChangeArrowheads="1"/>
          </p:cNvSpPr>
          <p:nvPr/>
        </p:nvSpPr>
        <p:spPr bwMode="auto">
          <a:xfrm>
            <a:off x="985554" y="47686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4</a:t>
            </a:r>
          </a:p>
        </p:txBody>
      </p:sp>
      <p:sp>
        <p:nvSpPr>
          <p:cNvPr id="36885" name="Text Box 29"/>
          <p:cNvSpPr txBox="1">
            <a:spLocks noChangeArrowheads="1"/>
          </p:cNvSpPr>
          <p:nvPr/>
        </p:nvSpPr>
        <p:spPr bwMode="auto">
          <a:xfrm>
            <a:off x="1711823" y="4766055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5</a:t>
            </a:r>
          </a:p>
        </p:txBody>
      </p:sp>
      <p:sp>
        <p:nvSpPr>
          <p:cNvPr id="36886" name="Text Box 30"/>
          <p:cNvSpPr txBox="1">
            <a:spLocks noChangeArrowheads="1"/>
          </p:cNvSpPr>
          <p:nvPr/>
        </p:nvSpPr>
        <p:spPr bwMode="auto">
          <a:xfrm>
            <a:off x="5876925" y="476605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16</a:t>
            </a:r>
          </a:p>
        </p:txBody>
      </p:sp>
      <p:sp>
        <p:nvSpPr>
          <p:cNvPr id="36887" name="Line 32"/>
          <p:cNvSpPr>
            <a:spLocks noChangeShapeType="1"/>
          </p:cNvSpPr>
          <p:nvPr/>
        </p:nvSpPr>
        <p:spPr bwMode="auto">
          <a:xfrm>
            <a:off x="1904108" y="353868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9" name="Text Box 34"/>
          <p:cNvSpPr txBox="1">
            <a:spLocks noChangeArrowheads="1"/>
          </p:cNvSpPr>
          <p:nvPr/>
        </p:nvSpPr>
        <p:spPr bwMode="auto">
          <a:xfrm>
            <a:off x="222275" y="1920611"/>
            <a:ext cx="8066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/>
              <a:t>120 </a:t>
            </a:r>
            <a:r>
              <a:rPr lang="en-US" sz="1200" dirty="0" err="1"/>
              <a:t>nsec</a:t>
            </a:r>
            <a:endParaRPr lang="en-US" sz="1200" dirty="0"/>
          </a:p>
        </p:txBody>
      </p:sp>
      <p:sp>
        <p:nvSpPr>
          <p:cNvPr id="36890" name="Text Box 35"/>
          <p:cNvSpPr txBox="1">
            <a:spLocks noChangeArrowheads="1"/>
          </p:cNvSpPr>
          <p:nvPr/>
        </p:nvSpPr>
        <p:spPr bwMode="auto">
          <a:xfrm>
            <a:off x="1747210" y="2780085"/>
            <a:ext cx="1056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10 </a:t>
            </a:r>
            <a:r>
              <a:rPr lang="en-US" dirty="0" err="1" smtClean="0"/>
              <a:t>msec</a:t>
            </a:r>
            <a:endParaRPr lang="en-US" dirty="0"/>
          </a:p>
        </p:txBody>
      </p:sp>
      <p:sp>
        <p:nvSpPr>
          <p:cNvPr id="36893" name="Line 38"/>
          <p:cNvSpPr>
            <a:spLocks noChangeShapeType="1"/>
          </p:cNvSpPr>
          <p:nvPr/>
        </p:nvSpPr>
        <p:spPr bwMode="auto">
          <a:xfrm>
            <a:off x="134849" y="5557838"/>
            <a:ext cx="8723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4" name="Text Box 39"/>
          <p:cNvSpPr txBox="1">
            <a:spLocks noChangeArrowheads="1"/>
          </p:cNvSpPr>
          <p:nvPr/>
        </p:nvSpPr>
        <p:spPr bwMode="auto">
          <a:xfrm>
            <a:off x="2826452" y="5157087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Pulse #</a:t>
            </a:r>
          </a:p>
        </p:txBody>
      </p:sp>
      <p:sp>
        <p:nvSpPr>
          <p:cNvPr id="36895" name="Text Box 40"/>
          <p:cNvSpPr txBox="1">
            <a:spLocks noChangeArrowheads="1"/>
          </p:cNvSpPr>
          <p:nvPr/>
        </p:nvSpPr>
        <p:spPr bwMode="auto">
          <a:xfrm>
            <a:off x="4474229" y="5648243"/>
            <a:ext cx="104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1.33 sec</a:t>
            </a:r>
          </a:p>
        </p:txBody>
      </p:sp>
      <p:sp>
        <p:nvSpPr>
          <p:cNvPr id="36896" name="Text Box 41"/>
          <p:cNvSpPr txBox="1">
            <a:spLocks noChangeArrowheads="1"/>
          </p:cNvSpPr>
          <p:nvPr/>
        </p:nvSpPr>
        <p:spPr bwMode="auto">
          <a:xfrm>
            <a:off x="2895675" y="5638800"/>
            <a:ext cx="145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Cycle length</a:t>
            </a:r>
          </a:p>
        </p:txBody>
      </p:sp>
      <p:sp>
        <p:nvSpPr>
          <p:cNvPr id="36897" name="Text Box 42"/>
          <p:cNvSpPr txBox="1">
            <a:spLocks noChangeArrowheads="1"/>
          </p:cNvSpPr>
          <p:nvPr/>
        </p:nvSpPr>
        <p:spPr bwMode="auto">
          <a:xfrm>
            <a:off x="1457496" y="2425823"/>
            <a:ext cx="188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Pulse separation</a:t>
            </a:r>
          </a:p>
        </p:txBody>
      </p:sp>
      <p:sp>
        <p:nvSpPr>
          <p:cNvPr id="36898" name="Text Box 43"/>
          <p:cNvSpPr txBox="1">
            <a:spLocks noChangeArrowheads="1"/>
          </p:cNvSpPr>
          <p:nvPr/>
        </p:nvSpPr>
        <p:spPr bwMode="auto">
          <a:xfrm>
            <a:off x="240077" y="1531144"/>
            <a:ext cx="10791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Bunch length</a:t>
            </a:r>
          </a:p>
          <a:p>
            <a:pPr eaLnBrk="1" hangingPunct="1"/>
            <a:r>
              <a:rPr lang="en-US" sz="1200" dirty="0"/>
              <a:t>of 1 pulse</a:t>
            </a:r>
          </a:p>
        </p:txBody>
      </p:sp>
      <p:sp>
        <p:nvSpPr>
          <p:cNvPr id="36899" name="Line 44"/>
          <p:cNvSpPr>
            <a:spLocks noChangeShapeType="1"/>
          </p:cNvSpPr>
          <p:nvPr/>
        </p:nvSpPr>
        <p:spPr bwMode="auto">
          <a:xfrm flipV="1">
            <a:off x="134849" y="1366838"/>
            <a:ext cx="0" cy="419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0" name="Text Box 45"/>
          <p:cNvSpPr txBox="1">
            <a:spLocks noChangeArrowheads="1"/>
          </p:cNvSpPr>
          <p:nvPr/>
        </p:nvSpPr>
        <p:spPr bwMode="auto">
          <a:xfrm>
            <a:off x="122759" y="1120570"/>
            <a:ext cx="1352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Begin cycle</a:t>
            </a:r>
          </a:p>
        </p:txBody>
      </p:sp>
      <p:sp>
        <p:nvSpPr>
          <p:cNvPr id="36901" name="Line 46"/>
          <p:cNvSpPr>
            <a:spLocks noChangeShapeType="1"/>
          </p:cNvSpPr>
          <p:nvPr/>
        </p:nvSpPr>
        <p:spPr bwMode="auto">
          <a:xfrm flipV="1">
            <a:off x="8910638" y="1447800"/>
            <a:ext cx="0" cy="419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2" name="Text Box 47"/>
          <p:cNvSpPr txBox="1">
            <a:spLocks noChangeArrowheads="1"/>
          </p:cNvSpPr>
          <p:nvPr/>
        </p:nvSpPr>
        <p:spPr bwMode="auto">
          <a:xfrm>
            <a:off x="7707313" y="1120570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End cycle</a:t>
            </a:r>
          </a:p>
        </p:txBody>
      </p:sp>
      <p:sp>
        <p:nvSpPr>
          <p:cNvPr id="36903" name="Text Box 48"/>
          <p:cNvSpPr txBox="1">
            <a:spLocks noChangeArrowheads="1"/>
          </p:cNvSpPr>
          <p:nvPr/>
        </p:nvSpPr>
        <p:spPr bwMode="auto">
          <a:xfrm>
            <a:off x="1886910" y="2059111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100Hz</a:t>
            </a:r>
          </a:p>
        </p:txBody>
      </p:sp>
      <p:sp>
        <p:nvSpPr>
          <p:cNvPr id="36904" name="Line 38"/>
          <p:cNvSpPr>
            <a:spLocks noChangeShapeType="1"/>
          </p:cNvSpPr>
          <p:nvPr/>
        </p:nvSpPr>
        <p:spPr bwMode="auto">
          <a:xfrm>
            <a:off x="6062388" y="3128963"/>
            <a:ext cx="281967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3" name="Group 232"/>
          <p:cNvGrpSpPr/>
          <p:nvPr/>
        </p:nvGrpSpPr>
        <p:grpSpPr>
          <a:xfrm>
            <a:off x="129406" y="3235642"/>
            <a:ext cx="1197353" cy="1409157"/>
            <a:chOff x="148041" y="3169266"/>
            <a:chExt cx="1197353" cy="1409157"/>
          </a:xfrm>
        </p:grpSpPr>
        <p:grpSp>
          <p:nvGrpSpPr>
            <p:cNvPr id="232" name="Group 231"/>
            <p:cNvGrpSpPr/>
            <p:nvPr/>
          </p:nvGrpSpPr>
          <p:grpSpPr>
            <a:xfrm>
              <a:off x="148041" y="3169266"/>
              <a:ext cx="309159" cy="1406312"/>
              <a:chOff x="148041" y="3169266"/>
              <a:chExt cx="309159" cy="1406312"/>
            </a:xfrm>
          </p:grpSpPr>
          <p:cxnSp>
            <p:nvCxnSpPr>
              <p:cNvPr id="36864" name="Straight Connector 36863"/>
              <p:cNvCxnSpPr/>
              <p:nvPr/>
            </p:nvCxnSpPr>
            <p:spPr>
              <a:xfrm flipV="1">
                <a:off x="279484" y="3169266"/>
                <a:ext cx="0" cy="140313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67210" y="3178132"/>
                <a:ext cx="5834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V="1">
                <a:off x="324130" y="3178132"/>
                <a:ext cx="2839" cy="1394271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324130" y="4575576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>
                <a:off x="148041" y="4572400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7" name="Group 236"/>
            <p:cNvGrpSpPr/>
            <p:nvPr/>
          </p:nvGrpSpPr>
          <p:grpSpPr>
            <a:xfrm>
              <a:off x="443743" y="3172111"/>
              <a:ext cx="309159" cy="1406312"/>
              <a:chOff x="148041" y="3169266"/>
              <a:chExt cx="309159" cy="1406312"/>
            </a:xfrm>
          </p:grpSpPr>
          <p:cxnSp>
            <p:nvCxnSpPr>
              <p:cNvPr id="238" name="Straight Connector 237"/>
              <p:cNvCxnSpPr/>
              <p:nvPr/>
            </p:nvCxnSpPr>
            <p:spPr>
              <a:xfrm flipV="1">
                <a:off x="279484" y="3169266"/>
                <a:ext cx="0" cy="140313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>
                <a:off x="267210" y="3178132"/>
                <a:ext cx="5834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flipV="1">
                <a:off x="324130" y="3178132"/>
                <a:ext cx="2839" cy="1394271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>
                <a:off x="324130" y="4575576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>
                <a:off x="148041" y="4572400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3" name="Group 242"/>
            <p:cNvGrpSpPr/>
            <p:nvPr/>
          </p:nvGrpSpPr>
          <p:grpSpPr>
            <a:xfrm>
              <a:off x="749104" y="3172111"/>
              <a:ext cx="309159" cy="1406312"/>
              <a:chOff x="148041" y="3169266"/>
              <a:chExt cx="309159" cy="1406312"/>
            </a:xfrm>
          </p:grpSpPr>
          <p:cxnSp>
            <p:nvCxnSpPr>
              <p:cNvPr id="244" name="Straight Connector 243"/>
              <p:cNvCxnSpPr/>
              <p:nvPr/>
            </p:nvCxnSpPr>
            <p:spPr>
              <a:xfrm flipV="1">
                <a:off x="279484" y="3169266"/>
                <a:ext cx="0" cy="140313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>
                <a:off x="267210" y="3178132"/>
                <a:ext cx="5834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flipV="1">
                <a:off x="324130" y="3178132"/>
                <a:ext cx="2839" cy="1394271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>
                <a:off x="324130" y="4575576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>
                <a:off x="148041" y="4572400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9" name="Group 248"/>
            <p:cNvGrpSpPr/>
            <p:nvPr/>
          </p:nvGrpSpPr>
          <p:grpSpPr>
            <a:xfrm>
              <a:off x="1036235" y="3172111"/>
              <a:ext cx="309159" cy="1406312"/>
              <a:chOff x="148041" y="3169266"/>
              <a:chExt cx="309159" cy="1406312"/>
            </a:xfrm>
          </p:grpSpPr>
          <p:cxnSp>
            <p:nvCxnSpPr>
              <p:cNvPr id="250" name="Straight Connector 249"/>
              <p:cNvCxnSpPr/>
              <p:nvPr/>
            </p:nvCxnSpPr>
            <p:spPr>
              <a:xfrm flipV="1">
                <a:off x="279484" y="3169266"/>
                <a:ext cx="0" cy="140313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>
                <a:off x="267210" y="3178132"/>
                <a:ext cx="5834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 flipV="1">
                <a:off x="324130" y="3178132"/>
                <a:ext cx="2839" cy="1394271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>
                <a:off x="324130" y="4575576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>
                <a:off x="148041" y="4572400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6" name="Group 255"/>
          <p:cNvGrpSpPr/>
          <p:nvPr/>
        </p:nvGrpSpPr>
        <p:grpSpPr>
          <a:xfrm>
            <a:off x="1711823" y="3241662"/>
            <a:ext cx="1197353" cy="1409157"/>
            <a:chOff x="148041" y="3169266"/>
            <a:chExt cx="1197353" cy="1409157"/>
          </a:xfrm>
        </p:grpSpPr>
        <p:grpSp>
          <p:nvGrpSpPr>
            <p:cNvPr id="257" name="Group 256"/>
            <p:cNvGrpSpPr/>
            <p:nvPr/>
          </p:nvGrpSpPr>
          <p:grpSpPr>
            <a:xfrm>
              <a:off x="148041" y="3169266"/>
              <a:ext cx="309159" cy="1406312"/>
              <a:chOff x="148041" y="3169266"/>
              <a:chExt cx="309159" cy="1406312"/>
            </a:xfrm>
          </p:grpSpPr>
          <p:cxnSp>
            <p:nvCxnSpPr>
              <p:cNvPr id="276" name="Straight Connector 275"/>
              <p:cNvCxnSpPr/>
              <p:nvPr/>
            </p:nvCxnSpPr>
            <p:spPr>
              <a:xfrm flipV="1">
                <a:off x="279484" y="3169266"/>
                <a:ext cx="0" cy="140313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>
                <a:off x="267210" y="3178132"/>
                <a:ext cx="5834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flipV="1">
                <a:off x="324130" y="3178132"/>
                <a:ext cx="2839" cy="1394271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>
                <a:off x="324130" y="4575576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>
                <a:off x="148041" y="4572400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8" name="Group 257"/>
            <p:cNvGrpSpPr/>
            <p:nvPr/>
          </p:nvGrpSpPr>
          <p:grpSpPr>
            <a:xfrm>
              <a:off x="443743" y="3172111"/>
              <a:ext cx="309159" cy="1406312"/>
              <a:chOff x="148041" y="3169266"/>
              <a:chExt cx="309159" cy="1406312"/>
            </a:xfrm>
          </p:grpSpPr>
          <p:cxnSp>
            <p:nvCxnSpPr>
              <p:cNvPr id="271" name="Straight Connector 270"/>
              <p:cNvCxnSpPr/>
              <p:nvPr/>
            </p:nvCxnSpPr>
            <p:spPr>
              <a:xfrm flipV="1">
                <a:off x="279484" y="3169266"/>
                <a:ext cx="0" cy="140313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>
                <a:off x="267210" y="3178132"/>
                <a:ext cx="5834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flipV="1">
                <a:off x="324130" y="3178132"/>
                <a:ext cx="2839" cy="1394271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>
                <a:off x="324130" y="4575576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>
                <a:off x="148041" y="4572400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9" name="Group 258"/>
            <p:cNvGrpSpPr/>
            <p:nvPr/>
          </p:nvGrpSpPr>
          <p:grpSpPr>
            <a:xfrm>
              <a:off x="749104" y="3172111"/>
              <a:ext cx="309159" cy="1406312"/>
              <a:chOff x="148041" y="3169266"/>
              <a:chExt cx="309159" cy="1406312"/>
            </a:xfrm>
          </p:grpSpPr>
          <p:cxnSp>
            <p:nvCxnSpPr>
              <p:cNvPr id="266" name="Straight Connector 265"/>
              <p:cNvCxnSpPr/>
              <p:nvPr/>
            </p:nvCxnSpPr>
            <p:spPr>
              <a:xfrm flipV="1">
                <a:off x="279484" y="3169266"/>
                <a:ext cx="0" cy="140313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>
                <a:off x="267210" y="3178132"/>
                <a:ext cx="5834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 flipV="1">
                <a:off x="324130" y="3178132"/>
                <a:ext cx="2839" cy="1394271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>
                <a:off x="324130" y="4575576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>
                <a:off x="148041" y="4572400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0" name="Group 259"/>
            <p:cNvGrpSpPr/>
            <p:nvPr/>
          </p:nvGrpSpPr>
          <p:grpSpPr>
            <a:xfrm>
              <a:off x="1036235" y="3172111"/>
              <a:ext cx="309159" cy="1406312"/>
              <a:chOff x="148041" y="3169266"/>
              <a:chExt cx="309159" cy="1406312"/>
            </a:xfrm>
          </p:grpSpPr>
          <p:cxnSp>
            <p:nvCxnSpPr>
              <p:cNvPr id="261" name="Straight Connector 260"/>
              <p:cNvCxnSpPr/>
              <p:nvPr/>
            </p:nvCxnSpPr>
            <p:spPr>
              <a:xfrm flipV="1">
                <a:off x="279484" y="3169266"/>
                <a:ext cx="0" cy="140313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>
                <a:off x="267210" y="3178132"/>
                <a:ext cx="5834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flipV="1">
                <a:off x="324130" y="3178132"/>
                <a:ext cx="2839" cy="1394271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>
                <a:off x="324130" y="4575576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>
                <a:off x="148041" y="4572400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1" name="Group 280"/>
          <p:cNvGrpSpPr/>
          <p:nvPr/>
        </p:nvGrpSpPr>
        <p:grpSpPr>
          <a:xfrm>
            <a:off x="3328561" y="3246208"/>
            <a:ext cx="1197353" cy="1409157"/>
            <a:chOff x="148041" y="3169266"/>
            <a:chExt cx="1197353" cy="1409157"/>
          </a:xfrm>
        </p:grpSpPr>
        <p:grpSp>
          <p:nvGrpSpPr>
            <p:cNvPr id="282" name="Group 281"/>
            <p:cNvGrpSpPr/>
            <p:nvPr/>
          </p:nvGrpSpPr>
          <p:grpSpPr>
            <a:xfrm>
              <a:off x="148041" y="3169266"/>
              <a:ext cx="309159" cy="1406312"/>
              <a:chOff x="148041" y="3169266"/>
              <a:chExt cx="309159" cy="1406312"/>
            </a:xfrm>
          </p:grpSpPr>
          <p:cxnSp>
            <p:nvCxnSpPr>
              <p:cNvPr id="301" name="Straight Connector 300"/>
              <p:cNvCxnSpPr/>
              <p:nvPr/>
            </p:nvCxnSpPr>
            <p:spPr>
              <a:xfrm flipV="1">
                <a:off x="279484" y="3169266"/>
                <a:ext cx="0" cy="140313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/>
              <p:cNvCxnSpPr/>
              <p:nvPr/>
            </p:nvCxnSpPr>
            <p:spPr>
              <a:xfrm>
                <a:off x="267210" y="3178132"/>
                <a:ext cx="5834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/>
              <p:nvPr/>
            </p:nvCxnSpPr>
            <p:spPr>
              <a:xfrm flipV="1">
                <a:off x="324130" y="3178132"/>
                <a:ext cx="2839" cy="1394271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>
                <a:off x="324130" y="4575576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>
                <a:off x="148041" y="4572400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3" name="Group 282"/>
            <p:cNvGrpSpPr/>
            <p:nvPr/>
          </p:nvGrpSpPr>
          <p:grpSpPr>
            <a:xfrm>
              <a:off x="443743" y="3172111"/>
              <a:ext cx="309159" cy="1406312"/>
              <a:chOff x="148041" y="3169266"/>
              <a:chExt cx="309159" cy="1406312"/>
            </a:xfrm>
          </p:grpSpPr>
          <p:cxnSp>
            <p:nvCxnSpPr>
              <p:cNvPr id="296" name="Straight Connector 295"/>
              <p:cNvCxnSpPr/>
              <p:nvPr/>
            </p:nvCxnSpPr>
            <p:spPr>
              <a:xfrm flipV="1">
                <a:off x="279484" y="3169266"/>
                <a:ext cx="0" cy="140313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>
                <a:off x="267210" y="3178132"/>
                <a:ext cx="5834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flipV="1">
                <a:off x="324130" y="3178132"/>
                <a:ext cx="2839" cy="1394271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>
                <a:off x="324130" y="4575576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/>
              <p:cNvCxnSpPr/>
              <p:nvPr/>
            </p:nvCxnSpPr>
            <p:spPr>
              <a:xfrm>
                <a:off x="148041" y="4572400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4" name="Group 283"/>
            <p:cNvGrpSpPr/>
            <p:nvPr/>
          </p:nvGrpSpPr>
          <p:grpSpPr>
            <a:xfrm>
              <a:off x="749104" y="3172111"/>
              <a:ext cx="309159" cy="1406312"/>
              <a:chOff x="148041" y="3169266"/>
              <a:chExt cx="309159" cy="1406312"/>
            </a:xfrm>
          </p:grpSpPr>
          <p:cxnSp>
            <p:nvCxnSpPr>
              <p:cNvPr id="291" name="Straight Connector 290"/>
              <p:cNvCxnSpPr/>
              <p:nvPr/>
            </p:nvCxnSpPr>
            <p:spPr>
              <a:xfrm flipV="1">
                <a:off x="279484" y="3169266"/>
                <a:ext cx="0" cy="140313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>
                <a:off x="267210" y="3178132"/>
                <a:ext cx="5834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flipV="1">
                <a:off x="324130" y="3178132"/>
                <a:ext cx="2839" cy="1394271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>
                <a:off x="324130" y="4575576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>
                <a:off x="148041" y="4572400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5" name="Group 284"/>
            <p:cNvGrpSpPr/>
            <p:nvPr/>
          </p:nvGrpSpPr>
          <p:grpSpPr>
            <a:xfrm>
              <a:off x="1036235" y="3172111"/>
              <a:ext cx="309159" cy="1406312"/>
              <a:chOff x="148041" y="3169266"/>
              <a:chExt cx="309159" cy="1406312"/>
            </a:xfrm>
          </p:grpSpPr>
          <p:cxnSp>
            <p:nvCxnSpPr>
              <p:cNvPr id="286" name="Straight Connector 285"/>
              <p:cNvCxnSpPr/>
              <p:nvPr/>
            </p:nvCxnSpPr>
            <p:spPr>
              <a:xfrm flipV="1">
                <a:off x="279484" y="3169266"/>
                <a:ext cx="0" cy="140313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/>
              <p:nvPr/>
            </p:nvCxnSpPr>
            <p:spPr>
              <a:xfrm>
                <a:off x="267210" y="3178132"/>
                <a:ext cx="5834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/>
              <p:cNvCxnSpPr/>
              <p:nvPr/>
            </p:nvCxnSpPr>
            <p:spPr>
              <a:xfrm flipV="1">
                <a:off x="324130" y="3178132"/>
                <a:ext cx="2839" cy="1394271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/>
              <p:nvPr/>
            </p:nvCxnSpPr>
            <p:spPr>
              <a:xfrm>
                <a:off x="324130" y="4575576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>
                <a:off x="148041" y="4572400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6" name="Group 305"/>
          <p:cNvGrpSpPr/>
          <p:nvPr/>
        </p:nvGrpSpPr>
        <p:grpSpPr>
          <a:xfrm>
            <a:off x="4931569" y="3253373"/>
            <a:ext cx="1197353" cy="1409157"/>
            <a:chOff x="148041" y="3169266"/>
            <a:chExt cx="1197353" cy="1409157"/>
          </a:xfrm>
        </p:grpSpPr>
        <p:grpSp>
          <p:nvGrpSpPr>
            <p:cNvPr id="307" name="Group 306"/>
            <p:cNvGrpSpPr/>
            <p:nvPr/>
          </p:nvGrpSpPr>
          <p:grpSpPr>
            <a:xfrm>
              <a:off x="148041" y="3169266"/>
              <a:ext cx="309159" cy="1406312"/>
              <a:chOff x="148041" y="3169266"/>
              <a:chExt cx="309159" cy="1406312"/>
            </a:xfrm>
          </p:grpSpPr>
          <p:cxnSp>
            <p:nvCxnSpPr>
              <p:cNvPr id="326" name="Straight Connector 325"/>
              <p:cNvCxnSpPr/>
              <p:nvPr/>
            </p:nvCxnSpPr>
            <p:spPr>
              <a:xfrm flipV="1">
                <a:off x="279484" y="3169266"/>
                <a:ext cx="0" cy="140313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>
                <a:off x="267210" y="3178132"/>
                <a:ext cx="5834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flipV="1">
                <a:off x="324130" y="3178132"/>
                <a:ext cx="2839" cy="1394271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>
                <a:off x="324130" y="4575576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>
                <a:off x="148041" y="4572400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8" name="Group 307"/>
            <p:cNvGrpSpPr/>
            <p:nvPr/>
          </p:nvGrpSpPr>
          <p:grpSpPr>
            <a:xfrm>
              <a:off x="443743" y="3172111"/>
              <a:ext cx="309159" cy="1406312"/>
              <a:chOff x="148041" y="3169266"/>
              <a:chExt cx="309159" cy="1406312"/>
            </a:xfrm>
          </p:grpSpPr>
          <p:cxnSp>
            <p:nvCxnSpPr>
              <p:cNvPr id="321" name="Straight Connector 320"/>
              <p:cNvCxnSpPr/>
              <p:nvPr/>
            </p:nvCxnSpPr>
            <p:spPr>
              <a:xfrm flipV="1">
                <a:off x="279484" y="3169266"/>
                <a:ext cx="0" cy="140313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/>
              <p:nvPr/>
            </p:nvCxnSpPr>
            <p:spPr>
              <a:xfrm>
                <a:off x="267210" y="3178132"/>
                <a:ext cx="5834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/>
              <p:cNvCxnSpPr/>
              <p:nvPr/>
            </p:nvCxnSpPr>
            <p:spPr>
              <a:xfrm flipV="1">
                <a:off x="324130" y="3178132"/>
                <a:ext cx="2839" cy="1394271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>
                <a:off x="324130" y="4575576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>
                <a:off x="148041" y="4572400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9" name="Group 308"/>
            <p:cNvGrpSpPr/>
            <p:nvPr/>
          </p:nvGrpSpPr>
          <p:grpSpPr>
            <a:xfrm>
              <a:off x="749104" y="3172111"/>
              <a:ext cx="309159" cy="1406312"/>
              <a:chOff x="148041" y="3169266"/>
              <a:chExt cx="309159" cy="1406312"/>
            </a:xfrm>
          </p:grpSpPr>
          <p:cxnSp>
            <p:nvCxnSpPr>
              <p:cNvPr id="316" name="Straight Connector 315"/>
              <p:cNvCxnSpPr/>
              <p:nvPr/>
            </p:nvCxnSpPr>
            <p:spPr>
              <a:xfrm flipV="1">
                <a:off x="279484" y="3169266"/>
                <a:ext cx="0" cy="140313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/>
              <p:nvPr/>
            </p:nvCxnSpPr>
            <p:spPr>
              <a:xfrm>
                <a:off x="267210" y="3178132"/>
                <a:ext cx="5834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 flipV="1">
                <a:off x="324130" y="3178132"/>
                <a:ext cx="2839" cy="1394271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/>
              <p:cNvCxnSpPr/>
              <p:nvPr/>
            </p:nvCxnSpPr>
            <p:spPr>
              <a:xfrm>
                <a:off x="324130" y="4575576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/>
              <p:cNvCxnSpPr/>
              <p:nvPr/>
            </p:nvCxnSpPr>
            <p:spPr>
              <a:xfrm>
                <a:off x="148041" y="4572400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0" name="Group 309"/>
            <p:cNvGrpSpPr/>
            <p:nvPr/>
          </p:nvGrpSpPr>
          <p:grpSpPr>
            <a:xfrm>
              <a:off x="1036235" y="3172111"/>
              <a:ext cx="309159" cy="1406312"/>
              <a:chOff x="148041" y="3169266"/>
              <a:chExt cx="309159" cy="1406312"/>
            </a:xfrm>
          </p:grpSpPr>
          <p:cxnSp>
            <p:nvCxnSpPr>
              <p:cNvPr id="311" name="Straight Connector 310"/>
              <p:cNvCxnSpPr/>
              <p:nvPr/>
            </p:nvCxnSpPr>
            <p:spPr>
              <a:xfrm flipV="1">
                <a:off x="279484" y="3169266"/>
                <a:ext cx="0" cy="140313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>
                <a:off x="267210" y="3178132"/>
                <a:ext cx="5834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flipV="1">
                <a:off x="324130" y="3178132"/>
                <a:ext cx="2839" cy="1394271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/>
              <p:cNvCxnSpPr/>
              <p:nvPr/>
            </p:nvCxnSpPr>
            <p:spPr>
              <a:xfrm>
                <a:off x="324130" y="4575576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/>
              <p:cNvCxnSpPr/>
              <p:nvPr/>
            </p:nvCxnSpPr>
            <p:spPr>
              <a:xfrm>
                <a:off x="148041" y="4572400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2" name="Straight Connector 101"/>
          <p:cNvCxnSpPr/>
          <p:nvPr/>
        </p:nvCxnSpPr>
        <p:spPr>
          <a:xfrm>
            <a:off x="1281369" y="4644799"/>
            <a:ext cx="43045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2903939" y="4650635"/>
            <a:ext cx="43045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4526295" y="4654877"/>
            <a:ext cx="43045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6096000" y="4662530"/>
            <a:ext cx="1066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TextBox 332"/>
          <p:cNvSpPr txBox="1"/>
          <p:nvPr/>
        </p:nvSpPr>
        <p:spPr>
          <a:xfrm>
            <a:off x="6781800" y="2594109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800 </a:t>
            </a:r>
            <a:r>
              <a:rPr lang="en-US" dirty="0" err="1" smtClean="0"/>
              <a:t>msec</a:t>
            </a:r>
            <a:endParaRPr lang="en-US" dirty="0"/>
          </a:p>
        </p:txBody>
      </p:sp>
      <p:sp>
        <p:nvSpPr>
          <p:cNvPr id="341" name="Line 32"/>
          <p:cNvSpPr>
            <a:spLocks noChangeShapeType="1"/>
          </p:cNvSpPr>
          <p:nvPr/>
        </p:nvSpPr>
        <p:spPr bwMode="auto">
          <a:xfrm>
            <a:off x="4411994" y="3931519"/>
            <a:ext cx="6387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" name="TextBox 333"/>
          <p:cNvSpPr txBox="1"/>
          <p:nvPr/>
        </p:nvSpPr>
        <p:spPr>
          <a:xfrm>
            <a:off x="4335924" y="2792536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 </a:t>
            </a:r>
            <a:r>
              <a:rPr lang="en-US" dirty="0" err="1" smtClean="0"/>
              <a:t>msec</a:t>
            </a:r>
            <a:endParaRPr lang="en-US" dirty="0"/>
          </a:p>
        </p:txBody>
      </p:sp>
      <p:sp>
        <p:nvSpPr>
          <p:cNvPr id="338" name="TextBox 337"/>
          <p:cNvSpPr txBox="1"/>
          <p:nvPr/>
        </p:nvSpPr>
        <p:spPr>
          <a:xfrm>
            <a:off x="7205969" y="4306431"/>
            <a:ext cx="319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</a:p>
          <a:p>
            <a:r>
              <a:rPr lang="en-US" dirty="0"/>
              <a:t>~</a:t>
            </a:r>
          </a:p>
        </p:txBody>
      </p:sp>
      <p:cxnSp>
        <p:nvCxnSpPr>
          <p:cNvPr id="345" name="Straight Connector 344"/>
          <p:cNvCxnSpPr/>
          <p:nvPr/>
        </p:nvCxnSpPr>
        <p:spPr>
          <a:xfrm>
            <a:off x="7525287" y="4662530"/>
            <a:ext cx="1333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4" name="TextBox 343"/>
          <p:cNvSpPr txBox="1"/>
          <p:nvPr/>
        </p:nvSpPr>
        <p:spPr>
          <a:xfrm>
            <a:off x="2011010" y="47660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46" name="TextBox 345"/>
          <p:cNvSpPr txBox="1"/>
          <p:nvPr/>
        </p:nvSpPr>
        <p:spPr>
          <a:xfrm>
            <a:off x="2309139" y="47660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47" name="TextBox 346"/>
          <p:cNvSpPr txBox="1"/>
          <p:nvPr/>
        </p:nvSpPr>
        <p:spPr>
          <a:xfrm>
            <a:off x="2600017" y="47660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48" name="TextBox 347"/>
          <p:cNvSpPr txBox="1"/>
          <p:nvPr/>
        </p:nvSpPr>
        <p:spPr>
          <a:xfrm>
            <a:off x="3311357" y="47660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349" name="TextBox 348"/>
          <p:cNvSpPr txBox="1"/>
          <p:nvPr/>
        </p:nvSpPr>
        <p:spPr>
          <a:xfrm>
            <a:off x="3537537" y="476867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50" name="TextBox 349"/>
          <p:cNvSpPr txBox="1"/>
          <p:nvPr/>
        </p:nvSpPr>
        <p:spPr>
          <a:xfrm>
            <a:off x="3911897" y="4769405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351" name="TextBox 350"/>
          <p:cNvSpPr txBox="1"/>
          <p:nvPr/>
        </p:nvSpPr>
        <p:spPr>
          <a:xfrm>
            <a:off x="4179788" y="476867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4830164" y="476605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5185626" y="476605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5505923" y="476940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4387222" y="208974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30Hz</a:t>
            </a:r>
            <a:endParaRPr lang="en-US" dirty="0"/>
          </a:p>
        </p:txBody>
      </p:sp>
      <p:sp>
        <p:nvSpPr>
          <p:cNvPr id="138" name="TextBox 137"/>
          <p:cNvSpPr txBox="1"/>
          <p:nvPr/>
        </p:nvSpPr>
        <p:spPr>
          <a:xfrm>
            <a:off x="4328015" y="2455007"/>
            <a:ext cx="2048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 propagation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5D0D4-57B9-4F6F-A6D5-B4BA96D81DE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74060" y="1366838"/>
            <a:ext cx="3062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Lens pulse length  490 µsec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533400"/>
          </a:xfrm>
        </p:spPr>
        <p:txBody>
          <a:bodyPr/>
          <a:lstStyle/>
          <a:p>
            <a:pPr eaLnBrk="1" hangingPunct="1"/>
            <a:r>
              <a:rPr lang="en-US" sz="4000" smtClean="0"/>
              <a:t>Protons on Target</a:t>
            </a:r>
          </a:p>
        </p:txBody>
      </p:sp>
      <p:graphicFrame>
        <p:nvGraphicFramePr>
          <p:cNvPr id="12499" name="Group 2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915101"/>
              </p:ext>
            </p:extLst>
          </p:nvPr>
        </p:nvGraphicFramePr>
        <p:xfrm>
          <a:off x="0" y="990600"/>
          <a:ext cx="9144000" cy="5163374"/>
        </p:xfrm>
        <a:graphic>
          <a:graphicData uri="http://schemas.openxmlformats.org/drawingml/2006/table">
            <a:tbl>
              <a:tblPr/>
              <a:tblGrid>
                <a:gridCol w="3281363"/>
                <a:gridCol w="1443037"/>
                <a:gridCol w="1600200"/>
                <a:gridCol w="1447800"/>
                <a:gridCol w="1371600"/>
              </a:tblGrid>
              <a:tr h="1024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FNAL g-2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12hz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w/ Nova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FNAL g-2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18hz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BNL g-2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FNAL-AP0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1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Intensity (1 booster batch 4 recycler bunches)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Tp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Tp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 Tp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Tp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7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POT for 1 cycle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Tp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Tp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 Tp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Tp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pulses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Train separation (sec)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1.33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1.33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Pulse separation (msec)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Beam energy at target (Gev)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8.9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8.9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Selected particle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+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+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+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Pbar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Selected Beam energy (Gev)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8.9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Production (per proton)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+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   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.87 E-5*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+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   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.87 E-5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+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   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2.75 E-5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pbar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4.0 E-5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POT/year ( full 3.16E7 sec/per year)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3.8  E20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5.7  E20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6.32  E20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6.5 E19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Beam power at Target (kW)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17.2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25.7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Beam size at target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(round beam (mm))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(scaled from 120Gev)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.55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.15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65" name="Text Box 212"/>
          <p:cNvSpPr txBox="1">
            <a:spLocks noChangeArrowheads="1"/>
          </p:cNvSpPr>
          <p:nvPr/>
        </p:nvSpPr>
        <p:spPr bwMode="auto">
          <a:xfrm>
            <a:off x="1447800" y="6553200"/>
            <a:ext cx="46506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dirty="0"/>
              <a:t>(*   Number for </a:t>
            </a:r>
            <a:r>
              <a:rPr lang="en-US" sz="1000" dirty="0">
                <a:latin typeface="Symbol" pitchFamily="18" charset="2"/>
              </a:rPr>
              <a:t>P</a:t>
            </a:r>
            <a:r>
              <a:rPr lang="en-US" sz="1000" dirty="0"/>
              <a:t>+ production </a:t>
            </a:r>
            <a:r>
              <a:rPr lang="en-US" sz="1000" dirty="0" smtClean="0"/>
              <a:t>taken </a:t>
            </a:r>
            <a:r>
              <a:rPr lang="en-US" sz="1000" b="1" dirty="0" smtClean="0"/>
              <a:t>from</a:t>
            </a:r>
            <a:r>
              <a:rPr lang="en-US" sz="1000" dirty="0" smtClean="0"/>
              <a:t> C</a:t>
            </a:r>
            <a:r>
              <a:rPr lang="en-US" sz="1000" dirty="0"/>
              <a:t>. Yoshikawa GM2-doc-#-133 for air)</a:t>
            </a:r>
          </a:p>
        </p:txBody>
      </p:sp>
      <p:sp>
        <p:nvSpPr>
          <p:cNvPr id="37966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5D0D4-57B9-4F6F-A6D5-B4BA96D81DE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61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28116</TotalTime>
  <Words>791</Words>
  <Application>Microsoft Office PowerPoint</Application>
  <PresentationFormat>On-screen Show (4:3)</PresentationFormat>
  <Paragraphs>258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Custom Design</vt:lpstr>
      <vt:lpstr>Default Design</vt:lpstr>
      <vt:lpstr>2_Default Design</vt:lpstr>
      <vt:lpstr>g-2 Lens Testing Plan</vt:lpstr>
      <vt:lpstr>Lens Testing Plan</vt:lpstr>
      <vt:lpstr>Lens Testing &amp; Power Supply Needs</vt:lpstr>
      <vt:lpstr>PowerPoint Presentation</vt:lpstr>
      <vt:lpstr>PowerPoint Presentation</vt:lpstr>
      <vt:lpstr>PowerPoint Presentation</vt:lpstr>
      <vt:lpstr>Pulsed Devices Power Supply Modifications</vt:lpstr>
      <vt:lpstr>g-2 Pulse Train at the Target (12Hz mode)</vt:lpstr>
      <vt:lpstr>Protons on Target</vt:lpstr>
      <vt:lpstr>g-2 Target Enclosure</vt:lpstr>
      <vt:lpstr>The Lithium Lens</vt:lpstr>
    </vt:vector>
  </TitlesOfParts>
  <Company>Fermilab | Accelerator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still</dc:creator>
  <cp:lastModifiedBy>Dean A. Still x4951 08969N</cp:lastModifiedBy>
  <cp:revision>229</cp:revision>
  <dcterms:created xsi:type="dcterms:W3CDTF">2011-11-14T18:36:10Z</dcterms:created>
  <dcterms:modified xsi:type="dcterms:W3CDTF">2012-01-24T19:32:47Z</dcterms:modified>
</cp:coreProperties>
</file>