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9" r:id="rId4"/>
  </p:sldMasterIdLst>
  <p:notesMasterIdLst>
    <p:notesMasterId r:id="rId6"/>
  </p:notesMasterIdLst>
  <p:handoutMasterIdLst>
    <p:handoutMasterId r:id="rId7"/>
  </p:handoutMasterIdLst>
  <p:sldIdLst>
    <p:sldId id="617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6600"/>
    <a:srgbClr val="FFAE1A"/>
    <a:srgbClr val="CC0000"/>
    <a:srgbClr val="064308"/>
    <a:srgbClr val="0F0C8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Objects="1">
      <p:cViewPr varScale="1">
        <p:scale>
          <a:sx n="57" d="100"/>
          <a:sy n="57" d="100"/>
        </p:scale>
        <p:origin x="46" y="29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546"/>
    </p:cViewPr>
  </p:sorterViewPr>
  <p:notesViewPr>
    <p:cSldViewPr snapToObjects="1">
      <p:cViewPr varScale="1">
        <p:scale>
          <a:sx n="83" d="100"/>
          <a:sy n="83" d="100"/>
        </p:scale>
        <p:origin x="-2916" y="-9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741"/>
          </a:xfrm>
          <a:prstGeom prst="rect">
            <a:avLst/>
          </a:prstGeom>
        </p:spPr>
        <p:txBody>
          <a:bodyPr vert="horz" wrap="square" lIns="92613" tIns="46306" rIns="92613" bIns="4630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741"/>
          </a:xfrm>
          <a:prstGeom prst="rect">
            <a:avLst/>
          </a:prstGeom>
        </p:spPr>
        <p:txBody>
          <a:bodyPr vert="horz" wrap="square" lIns="92613" tIns="46306" rIns="92613" bIns="4630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613" tIns="46306" rIns="92613" bIns="4630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831"/>
            <a:ext cx="5608320" cy="4182661"/>
          </a:xfrm>
          <a:prstGeom prst="rect">
            <a:avLst/>
          </a:prstGeom>
        </p:spPr>
        <p:txBody>
          <a:bodyPr vert="horz" wrap="square" lIns="92613" tIns="46306" rIns="92613" bIns="4630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063"/>
            <a:ext cx="3037840" cy="464740"/>
          </a:xfrm>
          <a:prstGeom prst="rect">
            <a:avLst/>
          </a:prstGeom>
        </p:spPr>
        <p:txBody>
          <a:bodyPr vert="horz" wrap="square" lIns="92613" tIns="46306" rIns="92613" bIns="4630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063"/>
            <a:ext cx="3037840" cy="464740"/>
          </a:xfrm>
          <a:prstGeom prst="rect">
            <a:avLst/>
          </a:prstGeom>
        </p:spPr>
        <p:txBody>
          <a:bodyPr vert="horz" wrap="square" lIns="92613" tIns="46306" rIns="92613" bIns="46306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ヒラギノ角ゴ Pro W3"/>
              </a:rPr>
              <a:t>This material is based upon work supported by the US Department of Energy, Office of Science, High Energy Physics under Cooperative Agreement award number DE-SC0018362 and Michigan State University.</a:t>
            </a:r>
            <a:endParaRPr lang="en-US" sz="850" kern="1200" dirty="0">
              <a:solidFill>
                <a:schemeClr val="tx1"/>
              </a:solidFill>
              <a:latin typeface="+mn-lt"/>
              <a:ea typeface="ヒラギノ角ゴ Pro W3"/>
              <a:cs typeface="ヒラギノ角ゴ Pro W3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P.N. Ostroumov, November 22, 2021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P.N. Ostroumov, November 22, 2021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/>
              <a:t>Add takeaway message</a:t>
            </a:r>
          </a:p>
        </p:txBody>
      </p:sp>
    </p:spTree>
    <p:extLst>
      <p:ext uri="{BB962C8B-B14F-4D97-AF65-F5344CB8AC3E}">
        <p14:creationId xmlns:p14="http://schemas.microsoft.com/office/powerpoint/2010/main" val="191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P.N. Ostroumov, November 22, 2021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P.N. Ostroumov, November 22, 2021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P.N. Ostroumov, November 22, 2021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P.N. Ostroumov, November 22, 2021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P.N. Ostroumov, November 22, 2021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P.N. Ostroumov, November 22, 2021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4007" r:id="rId3"/>
    <p:sldLayoutId id="2147483992" r:id="rId4"/>
    <p:sldLayoutId id="2147483993" r:id="rId5"/>
    <p:sldLayoutId id="2147483994" r:id="rId6"/>
    <p:sldLayoutId id="2147483995" r:id="rId7"/>
    <p:sldLayoutId id="2147483996" r:id="rId8"/>
  </p:sldLayoutIdLst>
  <p:hf hdr="0" dt="0"/>
  <p:txStyles>
    <p:titleStyle>
      <a:lvl1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D1F30B-3A3A-49DB-8861-DC3705E2E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714700"/>
          </a:xfrm>
        </p:spPr>
        <p:txBody>
          <a:bodyPr/>
          <a:lstStyle/>
          <a:p>
            <a:r>
              <a:rPr lang="en-US" dirty="0"/>
              <a:t>Recruiting challenges</a:t>
            </a:r>
          </a:p>
          <a:p>
            <a:pPr lvl="1"/>
            <a:r>
              <a:rPr lang="en-US" dirty="0"/>
              <a:t>Pipeline for undergrad students entering accelerator research</a:t>
            </a:r>
          </a:p>
          <a:p>
            <a:pPr lvl="1"/>
            <a:r>
              <a:rPr lang="en-US" dirty="0"/>
              <a:t>Attractive thesis topics in physics and engineers, and pairing students with potential topics of national labs</a:t>
            </a:r>
          </a:p>
          <a:p>
            <a:r>
              <a:rPr lang="en-US" dirty="0"/>
              <a:t>Funding challenges</a:t>
            </a:r>
          </a:p>
          <a:p>
            <a:pPr lvl="1"/>
            <a:r>
              <a:rPr lang="en-US" dirty="0"/>
              <a:t>Student Support after 2</a:t>
            </a:r>
            <a:r>
              <a:rPr lang="en-US" baseline="30000" dirty="0"/>
              <a:t>nd</a:t>
            </a:r>
            <a:r>
              <a:rPr lang="en-US" dirty="0"/>
              <a:t> year, ~40-60K/</a:t>
            </a:r>
            <a:r>
              <a:rPr lang="en-US"/>
              <a:t>year,</a:t>
            </a:r>
            <a:endParaRPr lang="en-US" dirty="0"/>
          </a:p>
          <a:p>
            <a:pPr lvl="1"/>
            <a:r>
              <a:rPr lang="en-US" dirty="0"/>
              <a:t>Relocation cost</a:t>
            </a:r>
          </a:p>
          <a:p>
            <a:r>
              <a:rPr lang="en-US" dirty="0"/>
              <a:t>Procedure challenges</a:t>
            </a:r>
          </a:p>
          <a:p>
            <a:pPr lvl="1"/>
            <a:r>
              <a:rPr lang="en-US" dirty="0"/>
              <a:t>Student settled in a case-by-case manner, need months to finish the procedure. Procedures are different for each lab.</a:t>
            </a:r>
          </a:p>
          <a:p>
            <a:pPr lvl="1"/>
            <a:r>
              <a:rPr lang="en-US" dirty="0"/>
              <a:t>Special treatment of degree requirement for students with different background.</a:t>
            </a:r>
          </a:p>
          <a:p>
            <a:r>
              <a:rPr lang="en-US" dirty="0"/>
              <a:t>Ratio of international / domestic student.</a:t>
            </a:r>
          </a:p>
          <a:p>
            <a:pPr lvl="1"/>
            <a:r>
              <a:rPr lang="en-US" dirty="0"/>
              <a:t>Risk of losing top international students</a:t>
            </a:r>
          </a:p>
          <a:p>
            <a:pPr lvl="1"/>
            <a:r>
              <a:rPr lang="en-US" dirty="0"/>
              <a:t>Demands diversified funding sources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E3BCC8-E09B-4BF1-900A-1BCDBC8B3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Traineeship Challenges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EF430-6583-41DE-A31B-829F0958DB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P.N. Ostroumov, November 22,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F0453D-F8F4-4C8F-941A-75AEF80173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78825"/>
      </p:ext>
    </p:extLst>
  </p:cSld>
  <p:clrMapOvr>
    <a:masterClrMapping/>
  </p:clrMapOvr>
</p:sld>
</file>

<file path=ppt/theme/theme1.xml><?xml version="1.0" encoding="utf-8"?>
<a:theme xmlns:a="http://schemas.openxmlformats.org/drawingml/2006/main" name="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TAP Presentation (PowerPoint) Template.pptx" id="{6B94A91C-0413-4EBC-9DC2-70ECB1A418C0}" vid="{5AF93A38-918A-4453-9CAC-BA27CCD994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00EC0432CCB468DBA4E1EACF705FA" ma:contentTypeVersion="1" ma:contentTypeDescription="Create a new document." ma:contentTypeScope="" ma:versionID="7966962115efc62e49c9b528a03ccac7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f60cd278163be22b88cf3d923af6c877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7DD757-54FD-4B7E-94C7-881A186B89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BA702D-F6E6-4314-8945-369A109C75F9}">
  <ds:schemaRefs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01_Overview of the ASE Program and activities_Ostroumov</Template>
  <TotalTime>24736</TotalTime>
  <Words>109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Lucida Grande</vt:lpstr>
      <vt:lpstr>Arial</vt:lpstr>
      <vt:lpstr>Calibri</vt:lpstr>
      <vt:lpstr>Helvetica</vt:lpstr>
      <vt:lpstr>Wingdings</vt:lpstr>
      <vt:lpstr>FRIB3</vt:lpstr>
      <vt:lpstr>Summary of Traineeship Challenges</vt:lpstr>
    </vt:vector>
  </TitlesOfParts>
  <Company>NSCL/FRIB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ASET Program</dc:title>
  <dc:creator>Ostroumov, Peter</dc:creator>
  <cp:lastModifiedBy>Hao, Yue</cp:lastModifiedBy>
  <cp:revision>851</cp:revision>
  <cp:lastPrinted>2021-05-20T13:38:56Z</cp:lastPrinted>
  <dcterms:created xsi:type="dcterms:W3CDTF">2017-12-06T22:17:09Z</dcterms:created>
  <dcterms:modified xsi:type="dcterms:W3CDTF">2021-11-23T00:31:17Z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0x0101008B900EC0432CCB468DBA4E1EACF705FA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</Properties>
</file>