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3" r:id="rId1"/>
  </p:sldMasterIdLst>
  <p:notesMasterIdLst>
    <p:notesMasterId r:id="rId27"/>
  </p:notesMasterIdLst>
  <p:sldIdLst>
    <p:sldId id="1380" r:id="rId2"/>
    <p:sldId id="1460" r:id="rId3"/>
    <p:sldId id="1445" r:id="rId4"/>
    <p:sldId id="1443" r:id="rId5"/>
    <p:sldId id="314" r:id="rId6"/>
    <p:sldId id="1438" r:id="rId7"/>
    <p:sldId id="1444" r:id="rId8"/>
    <p:sldId id="1436" r:id="rId9"/>
    <p:sldId id="281" r:id="rId10"/>
    <p:sldId id="396" r:id="rId11"/>
    <p:sldId id="309" r:id="rId12"/>
    <p:sldId id="1447" r:id="rId13"/>
    <p:sldId id="310" r:id="rId14"/>
    <p:sldId id="311" r:id="rId15"/>
    <p:sldId id="1456" r:id="rId16"/>
    <p:sldId id="1457" r:id="rId17"/>
    <p:sldId id="1448" r:id="rId18"/>
    <p:sldId id="1453" r:id="rId19"/>
    <p:sldId id="1441" r:id="rId20"/>
    <p:sldId id="1449" r:id="rId21"/>
    <p:sldId id="1455" r:id="rId22"/>
    <p:sldId id="1454" r:id="rId23"/>
    <p:sldId id="1458" r:id="rId24"/>
    <p:sldId id="1461" r:id="rId25"/>
    <p:sldId id="1459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852" userDrawn="1">
          <p15:clr>
            <a:srgbClr val="A4A3A4"/>
          </p15:clr>
        </p15:guide>
        <p15:guide id="6" pos="5568" userDrawn="1">
          <p15:clr>
            <a:srgbClr val="A4A3A4"/>
          </p15:clr>
        </p15:guide>
        <p15:guide id="8" pos="144" userDrawn="1">
          <p15:clr>
            <a:srgbClr val="A4A3A4"/>
          </p15:clr>
        </p15:guide>
        <p15:guide id="11" orient="horz" pos="468" userDrawn="1">
          <p15:clr>
            <a:srgbClr val="A4A3A4"/>
          </p15:clr>
        </p15:guide>
        <p15:guide id="12" orient="horz" pos="2916" userDrawn="1">
          <p15:clr>
            <a:srgbClr val="A4A3A4"/>
          </p15:clr>
        </p15:guide>
        <p15:guide id="13" orient="horz" pos="2628" userDrawn="1">
          <p15:clr>
            <a:srgbClr val="A4A3A4"/>
          </p15:clr>
        </p15:guide>
        <p15:guide id="14" orient="horz" pos="10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  <p:cmAuthor id="1" name="Hotz, Cara Carpenter" initials="HCC" lastIdx="1" clrIdx="1">
    <p:extLst>
      <p:ext uri="{19B8F6BF-5375-455C-9EA6-DF929625EA0E}">
        <p15:presenceInfo xmlns:p15="http://schemas.microsoft.com/office/powerpoint/2012/main" userId="S::chotz@anl.gov::33414e8c-15b9-45dc-a1d3-d646a0d47c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346"/>
    <a:srgbClr val="146737"/>
    <a:srgbClr val="7AB800"/>
    <a:srgbClr val="2E74B5"/>
    <a:srgbClr val="222222"/>
    <a:srgbClr val="000000"/>
    <a:srgbClr val="00B0F0"/>
    <a:srgbClr val="E9FFBE"/>
    <a:srgbClr val="ED7D31"/>
    <a:srgbClr val="474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87962" autoAdjust="0"/>
  </p:normalViewPr>
  <p:slideViewPr>
    <p:cSldViewPr snapToGrid="0" showGuides="1">
      <p:cViewPr>
        <p:scale>
          <a:sx n="100" d="100"/>
          <a:sy n="100" d="100"/>
        </p:scale>
        <p:origin x="162" y="72"/>
      </p:cViewPr>
      <p:guideLst>
        <p:guide orient="horz" pos="852"/>
        <p:guide pos="5568"/>
        <p:guide pos="144"/>
        <p:guide orient="horz" pos="468"/>
        <p:guide orient="horz" pos="2916"/>
        <p:guide orient="horz" pos="2628"/>
        <p:guide orient="horz" pos="1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6" d="100"/>
        <a:sy n="166" d="100"/>
      </p:scale>
      <p:origin x="0" y="-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8080A489-9093-C54A-B1C3-374F661A0010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3EAA7A1A-8011-3A42-91B8-EE1BD44E44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5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NSF-DOE overlap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7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7902345-CDF3-E24C-86E4-4C9E2CC4D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0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"/>
            <a:ext cx="9143999" cy="4488688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5BFF999-B145-1C46-8778-994930017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5A24FD3-8F0E-DF4F-8C2E-F6970F4CAF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0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70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</p:spTree>
    <p:extLst>
      <p:ext uri="{BB962C8B-B14F-4D97-AF65-F5344CB8AC3E}">
        <p14:creationId xmlns:p14="http://schemas.microsoft.com/office/powerpoint/2010/main" val="19766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5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49244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348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</p:spTree>
    <p:extLst>
      <p:ext uri="{BB962C8B-B14F-4D97-AF65-F5344CB8AC3E}">
        <p14:creationId xmlns:p14="http://schemas.microsoft.com/office/powerpoint/2010/main" val="173054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166525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42221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73825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7902345-CDF3-E24C-86E4-4C9E2CC4D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9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0684"/>
            <a:ext cx="9143999" cy="4499371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5BFF999-B145-1C46-8778-994930017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5A24FD3-8F0E-DF4F-8C2E-F6970F4CAF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27449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55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xmlns="" id="{033A2C4E-B105-AD4E-8FDE-BD99A5886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1228" y="369832"/>
            <a:ext cx="2592519" cy="673172"/>
          </a:xfrm>
          <a:prstGeom prst="rect">
            <a:avLst/>
          </a:prstGeom>
        </p:spPr>
      </p:pic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tx2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ver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362DF68-E9A6-3A4D-8807-FED7088721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Day, 2021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tx2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ED98465-142B-874D-9BEF-93A1086E7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1761542-C518-9E4E-BE7F-FE23A2605B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42420"/>
            <a:ext cx="2046368" cy="26026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589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ver Op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7E2FAC2F-5DA3-DF47-A636-2A95DC1252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8316" y="58557"/>
            <a:ext cx="2201070" cy="571529"/>
          </a:xfrm>
          <a:prstGeom prst="rect">
            <a:avLst/>
          </a:prstGeom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28972"/>
            <a:ext cx="2046368" cy="26026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626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ver Opt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98DCACE-65A7-5044-AE4A-0380388C9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2888" y="139139"/>
            <a:ext cx="2201070" cy="571529"/>
          </a:xfrm>
          <a:prstGeom prst="rect">
            <a:avLst/>
          </a:prstGeom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28972"/>
            <a:ext cx="2046368" cy="26026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03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 - 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2503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 -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042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17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 -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335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7902345-CDF3-E24C-86E4-4C9E2CC4D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9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0684"/>
            <a:ext cx="9143999" cy="4499371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5BFF999-B145-1C46-8778-994930017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5A24FD3-8F0E-DF4F-8C2E-F6970F4CAF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9538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type="obj">
  <p:cSld name="Title &amp;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5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5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5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5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228603" y="782286"/>
            <a:ext cx="8672513" cy="37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90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276225" algn="l" rtl="0">
              <a:spcBef>
                <a:spcPts val="33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–"/>
              <a:defRPr sz="165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028700" marR="0" lvl="2" indent="-266700" algn="l" rtl="0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-257175" algn="l" rtl="0">
              <a:spcBef>
                <a:spcPts val="27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  <a:defRPr sz="135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257175" algn="l" rtl="0">
              <a:spcBef>
                <a:spcPts val="27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450016" y="4886326"/>
            <a:ext cx="10763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06/10/20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806450" y="4886326"/>
            <a:ext cx="5373688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4C9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S. </a:t>
            </a:r>
            <a:r>
              <a:rPr lang="en-US" dirty="0" err="1"/>
              <a:t>Nagaitsev</a:t>
            </a:r>
            <a:r>
              <a:rPr lang="en-US" dirty="0"/>
              <a:t> | Snowmass CPM</a:t>
            </a:r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228603" y="4886326"/>
            <a:ext cx="44767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15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02/23/2021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Nagaitsev | CBB Seminar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2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2AB12E-99C4-4099-949C-87EC785C4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0" cy="4478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1F4CFF5-2A2E-8945-9027-39964E4B3E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"/>
          <a:stretch/>
        </p:blipFill>
        <p:spPr>
          <a:xfrm>
            <a:off x="0" y="-10685"/>
            <a:ext cx="9144000" cy="44993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"/>
            <a:ext cx="9143999" cy="4478002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28972"/>
            <a:ext cx="2046368" cy="2602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0D23278-3667-1F4A-8304-61669185B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8584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0244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395284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618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3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5857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xmlns="" id="{9CDC428E-DBB5-1649-8291-2FA82A5C9E82}"/>
              </a:ext>
            </a:extLst>
          </p:cNvPr>
          <p:cNvGrpSpPr/>
          <p:nvPr/>
        </p:nvGrpSpPr>
        <p:grpSpPr>
          <a:xfrm>
            <a:off x="419099" y="1390650"/>
            <a:ext cx="8269876" cy="3314700"/>
            <a:chOff x="419099" y="1390650"/>
            <a:chExt cx="8269876" cy="33147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F1F8818-1FE6-2341-BE7A-993CECC5541D}"/>
                </a:ext>
              </a:extLst>
            </p:cNvPr>
            <p:cNvSpPr/>
            <p:nvPr userDrawn="1"/>
          </p:nvSpPr>
          <p:spPr>
            <a:xfrm>
              <a:off x="419100" y="1390650"/>
              <a:ext cx="4045324" cy="22290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SPONSOR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BB991B3-C8CA-5842-83B0-825B25C421FB}"/>
                </a:ext>
              </a:extLst>
            </p:cNvPr>
            <p:cNvSpPr/>
            <p:nvPr userDrawn="1"/>
          </p:nvSpPr>
          <p:spPr>
            <a:xfrm>
              <a:off x="4643651" y="1390650"/>
              <a:ext cx="4045324" cy="22290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FUNDING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CCDC5DB-87A9-9449-8FD5-702421FEB657}"/>
                </a:ext>
              </a:extLst>
            </p:cNvPr>
            <p:cNvSpPr/>
            <p:nvPr userDrawn="1"/>
          </p:nvSpPr>
          <p:spPr>
            <a:xfrm>
              <a:off x="419099" y="1765436"/>
              <a:ext cx="3493227" cy="217954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b="1" dirty="0"/>
                <a:t>DESCRIPTION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Current projects exploring:</a:t>
              </a:r>
            </a:p>
            <a:p>
              <a:pPr marL="120650" indent="-1206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Identification and fingerprinting of electronic control units using ML/DL/AI</a:t>
              </a:r>
            </a:p>
            <a:p>
              <a:pPr marL="120650" indent="-1206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Creation of a vehicle simulation testbed </a:t>
              </a:r>
            </a:p>
            <a:p>
              <a:pPr marL="120650" indent="-1206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Creation of a automotive mobility testbed to safely test resilience measures such as sensor fusion</a:t>
              </a:r>
            </a:p>
            <a:p>
              <a:pPr marL="120650" indent="-1206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Threat modeling, </a:t>
              </a:r>
              <a:r>
                <a:rPr lang="en-US" sz="1200" dirty="0" err="1">
                  <a:solidFill>
                    <a:schemeClr val="tx1"/>
                  </a:solidFill>
                </a:rPr>
                <a:t>pentesting</a:t>
              </a:r>
              <a:r>
                <a:rPr lang="en-US" sz="1200" dirty="0">
                  <a:solidFill>
                    <a:schemeClr val="tx1"/>
                  </a:solidFill>
                </a:rPr>
                <a:t>, and risk analysis of vehicle to grid infrastructure (EVSE/</a:t>
              </a:r>
              <a:r>
                <a:rPr lang="en-US" sz="1200" dirty="0" err="1">
                  <a:solidFill>
                    <a:schemeClr val="tx1"/>
                  </a:solidFill>
                </a:rPr>
                <a:t>xFC</a:t>
              </a:r>
              <a:r>
                <a:rPr lang="en-US" sz="1200" dirty="0">
                  <a:solidFill>
                    <a:schemeClr val="tx1"/>
                  </a:solidFill>
                </a:rPr>
                <a:t>)</a:t>
              </a:r>
            </a:p>
            <a:p>
              <a:endParaRPr lang="en-US" sz="1200" b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B433469-4EFE-E542-978B-1448E472CC26}"/>
                </a:ext>
              </a:extLst>
            </p:cNvPr>
            <p:cNvSpPr/>
            <p:nvPr userDrawn="1"/>
          </p:nvSpPr>
          <p:spPr>
            <a:xfrm>
              <a:off x="4054358" y="1765436"/>
              <a:ext cx="2185332" cy="217954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b="1" dirty="0"/>
                <a:t>RESULTS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Deliverables include simulation testbed software, physical testbed, industry papers, DOE white papers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Results will impact current charging infrastructure deployment and shape secure architectures and policy</a:t>
              </a:r>
            </a:p>
            <a:p>
              <a:endParaRPr lang="en-US" sz="12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37654D32-AD25-E741-99D1-1FFB7CFA218F}"/>
                </a:ext>
              </a:extLst>
            </p:cNvPr>
            <p:cNvSpPr/>
            <p:nvPr userDrawn="1"/>
          </p:nvSpPr>
          <p:spPr>
            <a:xfrm>
              <a:off x="6392591" y="1765436"/>
              <a:ext cx="2296383" cy="217954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b="1" dirty="0"/>
                <a:t>CONTRIBUTION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Techniques and tools developed apply to heavy vehicles which impact critical infrastructure, military operations, and commerce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94C35AC7-582F-7D4E-ADFB-FDB003388826}"/>
                </a:ext>
              </a:extLst>
            </p:cNvPr>
            <p:cNvSpPr/>
            <p:nvPr userDrawn="1"/>
          </p:nvSpPr>
          <p:spPr>
            <a:xfrm>
              <a:off x="419100" y="4098842"/>
              <a:ext cx="4045324" cy="60650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ARGONNE CAPABILITIES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52101D9A-0D44-9848-B7BE-578BE7238C03}"/>
                </a:ext>
              </a:extLst>
            </p:cNvPr>
            <p:cNvSpPr/>
            <p:nvPr userDrawn="1"/>
          </p:nvSpPr>
          <p:spPr>
            <a:xfrm>
              <a:off x="4643651" y="4098842"/>
              <a:ext cx="4045324" cy="60650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FUTURE OUTLOOK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61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*Tit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5857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256A010B-81D1-D941-BDE7-50CB6BFE5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859176"/>
              </p:ext>
            </p:extLst>
          </p:nvPr>
        </p:nvGraphicFramePr>
        <p:xfrm>
          <a:off x="457200" y="1518245"/>
          <a:ext cx="8372900" cy="3204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225">
                  <a:extLst>
                    <a:ext uri="{9D8B030D-6E8A-4147-A177-3AD203B41FA5}">
                      <a16:colId xmlns:a16="http://schemas.microsoft.com/office/drawing/2014/main" xmlns="" val="953177877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xmlns="" val="3184500041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xmlns="" val="3933062838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xmlns="" val="434370605"/>
                    </a:ext>
                  </a:extLst>
                </a:gridCol>
              </a:tblGrid>
              <a:tr h="10681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7385294"/>
                  </a:ext>
                </a:extLst>
              </a:tr>
              <a:tr h="10681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4461716"/>
                  </a:ext>
                </a:extLst>
              </a:tr>
              <a:tr h="10681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4438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9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20763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397181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397181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26271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2033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6000">
              <a:schemeClr val="bg1"/>
            </a:gs>
            <a:gs pos="55988">
              <a:srgbClr val="FFFFFF"/>
            </a:gs>
            <a:gs pos="55976">
              <a:srgbClr val="FFFFFE"/>
            </a:gs>
            <a:gs pos="55953">
              <a:srgbClr val="FFFFF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D251620B-FC18-4146-9BF7-244077EE756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665" y="4794647"/>
            <a:ext cx="1044942" cy="2983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827084"/>
            <a:ext cx="1418753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9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26" r:id="rId2"/>
    <p:sldLayoutId id="2147483827" r:id="rId3"/>
    <p:sldLayoutId id="2147483828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1" r:id="rId20"/>
    <p:sldLayoutId id="2147483812" r:id="rId21"/>
    <p:sldLayoutId id="2147483813" r:id="rId22"/>
    <p:sldLayoutId id="2147483814" r:id="rId23"/>
    <p:sldLayoutId id="2147483815" r:id="rId24"/>
    <p:sldLayoutId id="2147483816" r:id="rId25"/>
    <p:sldLayoutId id="2147483817" r:id="rId26"/>
    <p:sldLayoutId id="2147483818" r:id="rId27"/>
    <p:sldLayoutId id="2147483819" r:id="rId28"/>
    <p:sldLayoutId id="2147483820" r:id="rId29"/>
    <p:sldLayoutId id="2147483821" r:id="rId30"/>
    <p:sldLayoutId id="2147483829" r:id="rId31"/>
    <p:sldLayoutId id="2147483830" r:id="rId3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564">
          <p15:clr>
            <a:srgbClr val="F26B43"/>
          </p15:clr>
        </p15:guide>
        <p15:guide id="4" pos="5568">
          <p15:clr>
            <a:srgbClr val="F26B43"/>
          </p15:clr>
        </p15:guide>
        <p15:guide id="5" orient="horz" pos="2964">
          <p15:clr>
            <a:srgbClr val="F26B43"/>
          </p15:clr>
        </p15:guide>
        <p15:guide id="6" orient="horz" pos="1720">
          <p15:clr>
            <a:srgbClr val="F26B43"/>
          </p15:clr>
        </p15:guide>
        <p15:guide id="7" orient="horz" pos="876">
          <p15:clr>
            <a:srgbClr val="F26B43"/>
          </p15:clr>
        </p15:guide>
        <p15:guide id="8" orient="horz" pos="3180" userDrawn="1">
          <p15:clr>
            <a:srgbClr val="F26B43"/>
          </p15:clr>
        </p15:guide>
        <p15:guide id="9" pos="2880" userDrawn="1">
          <p15:clr>
            <a:srgbClr val="F26B43"/>
          </p15:clr>
        </p15:guide>
        <p15:guide id="10" orient="horz" pos="3156" userDrawn="1">
          <p15:clr>
            <a:srgbClr val="F26B43"/>
          </p15:clr>
        </p15:guide>
        <p15:guide id="11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22709/" TargetMode="External"/><Relationship Id="rId2" Type="http://schemas.openxmlformats.org/officeDocument/2006/relationships/hyperlink" Target="https://conferences.lbl.gov/event/279/" TargetMode="Externa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1.04107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nowmass21.org/docs/files/summaries/AF/SNOWMASS21-AF1_AF7_S_Nagaitsev-056.pdf" TargetMode="Externa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snowmass21.org/docs/files/summaries/AF/SNOWMASS21-AF1_AF7_S_Nagaitsev-056.pdf" TargetMode="Externa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hysicstoday.scitation.org/do/10.1063/PT.6.2.20211119a/full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acseminarseries.lbl.gov/program/oral-progra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https://science.osti.gov/hep/hepap/Meetings/20191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osti.gov/~/media/hep/hepap/pdf/Reports/Accelerator_RD_Subpanel_Report.pdf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www.usparticlephysics.org/" TargetMode="Externa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5.png"/><Relationship Id="rId5" Type="http://schemas.openxmlformats.org/officeDocument/2006/relationships/hyperlink" Target="https://science.osti.gov/~/media/hep/pdf/Reports/MagnetDevelopmentProgramPlan.pdf" TargetMode="External"/><Relationship Id="rId4" Type="http://schemas.openxmlformats.org/officeDocument/2006/relationships/hyperlink" Target="https://science.osti.gov/~/media/hep/pdf/Reports/DOE_HEP_GARD_RF_Research_Roadmap_Repor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xmlns="" id="{31E29541-238E-C54F-8CD3-5742FD2F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266825"/>
            <a:ext cx="8902998" cy="2029968"/>
          </a:xfrm>
        </p:spPr>
        <p:txBody>
          <a:bodyPr/>
          <a:lstStyle/>
          <a:p>
            <a:pPr algn="ctr"/>
            <a:r>
              <a:rPr lang="en-US" dirty="0"/>
              <a:t>GARD Accelerator and Beam Physics </a:t>
            </a:r>
            <a:br>
              <a:rPr lang="en-US" dirty="0"/>
            </a:br>
            <a:r>
              <a:rPr lang="en-US" dirty="0"/>
              <a:t>&amp; </a:t>
            </a:r>
            <a:br>
              <a:rPr lang="en-US" dirty="0"/>
            </a:br>
            <a:r>
              <a:rPr lang="en-US" dirty="0"/>
              <a:t>GARD test facilities</a:t>
            </a:r>
            <a:endParaRPr lang="en-US" sz="2400" cap="none" dirty="0">
              <a:cs typeface="Arial"/>
            </a:endParaRP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xmlns="" id="{C1B493A7-07A7-474B-8D09-DE74EE1F019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0" y="153714"/>
            <a:ext cx="8902999" cy="969169"/>
          </a:xfrm>
        </p:spPr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</a:rPr>
              <a:t>Two talks in one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xmlns="" id="{DC8930DB-4F31-7348-BFE6-A8C6F7A675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94F065-E994-0241-BFDD-A788576AEA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3431" y="3716763"/>
            <a:ext cx="1798912" cy="685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Argonne National Lab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B5ADFCF-FF69-D247-99A4-CF22A0F8D5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3432" y="3421488"/>
            <a:ext cx="1348266" cy="29527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John power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xmlns="" id="{803A4118-9DCF-49B1-8385-D5E27CDC3089}"/>
              </a:ext>
            </a:extLst>
          </p:cNvPr>
          <p:cNvSpPr txBox="1">
            <a:spLocks/>
          </p:cNvSpPr>
          <p:nvPr/>
        </p:nvSpPr>
        <p:spPr>
          <a:xfrm>
            <a:off x="2750515" y="4581781"/>
            <a:ext cx="3657600" cy="525144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dirty="0"/>
              <a:t>2021 AF1 community meeting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dirty="0"/>
              <a:t>November 22, 2021</a:t>
            </a:r>
          </a:p>
        </p:txBody>
      </p:sp>
    </p:spTree>
    <p:extLst>
      <p:ext uri="{BB962C8B-B14F-4D97-AF65-F5344CB8AC3E}">
        <p14:creationId xmlns:p14="http://schemas.microsoft.com/office/powerpoint/2010/main" val="170902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9D321D7-643C-4830-B2F2-081AD2FB1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8763968" cy="379452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Technology barriers</a:t>
            </a:r>
          </a:p>
          <a:p>
            <a:pPr lvl="1"/>
            <a:r>
              <a:rPr lang="en-US" dirty="0"/>
              <a:t>Technology </a:t>
            </a:r>
            <a:r>
              <a:rPr lang="en-US" dirty="0" smtClean="0"/>
              <a:t>roadmaps </a:t>
            </a:r>
            <a:r>
              <a:rPr lang="en-US" dirty="0"/>
              <a:t>exist for all areas of </a:t>
            </a:r>
            <a:r>
              <a:rPr lang="en-US" dirty="0" smtClean="0"/>
              <a:t>GARD.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Physics </a:t>
            </a:r>
            <a:r>
              <a:rPr lang="en-US" dirty="0" smtClean="0">
                <a:solidFill>
                  <a:srgbClr val="FF0000"/>
                </a:solidFill>
              </a:rPr>
              <a:t>barriers (or challenges to be overcome)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In Sep 2018, we </a:t>
            </a:r>
            <a:r>
              <a:rPr lang="en-US" dirty="0" smtClean="0"/>
              <a:t>formed an ABP working </a:t>
            </a:r>
            <a:r>
              <a:rPr lang="en-US" dirty="0"/>
              <a:t>group to understand these physics challenges and to formulate a strategic roadmap for the US</a:t>
            </a:r>
          </a:p>
          <a:p>
            <a:r>
              <a:rPr lang="en-US" dirty="0">
                <a:solidFill>
                  <a:srgbClr val="FF0000"/>
                </a:solidFill>
              </a:rPr>
              <a:t>Accelerator and Beam Physics (ABP</a:t>
            </a:r>
            <a:r>
              <a:rPr lang="en-US" dirty="0" smtClean="0">
                <a:solidFill>
                  <a:srgbClr val="FF0000"/>
                </a:solidFill>
              </a:rPr>
              <a:t>) working group members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S. Nagaitsev (Fermilab/</a:t>
            </a:r>
            <a:r>
              <a:rPr lang="en-US" dirty="0" err="1"/>
              <a:t>UChicago</a:t>
            </a:r>
            <a:r>
              <a:rPr lang="en-US" dirty="0"/>
              <a:t>), Z. Huang (SLAC/Stanford), J. Power (ANL), </a:t>
            </a:r>
          </a:p>
          <a:p>
            <a:pPr marL="282575" lvl="1" indent="0">
              <a:buNone/>
            </a:pPr>
            <a:r>
              <a:rPr lang="en-US" dirty="0"/>
              <a:t>	J.-L. Vay (LBNL), P. Piot (NIU/ANL), L. Spentzouris (IIT), and J. Rosenzweig (UCLA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1048A0D-83FF-4A6F-A749-4C95B2044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that stand in our way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296" y="4882111"/>
            <a:ext cx="3554276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E03AE173-EDE8-44DB-B369-3B078D8C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69" y="99660"/>
            <a:ext cx="8565995" cy="331129"/>
          </a:xfrm>
        </p:spPr>
        <p:txBody>
          <a:bodyPr/>
          <a:lstStyle/>
          <a:p>
            <a:r>
              <a:rPr lang="en-US" sz="2400" dirty="0"/>
              <a:t>ABP community-driven </a:t>
            </a:r>
            <a:r>
              <a:rPr lang="en-US" sz="2400" dirty="0" smtClean="0"/>
              <a:t>roadmap … progress</a:t>
            </a:r>
            <a:endParaRPr lang="en-US" sz="2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3196B7B6-3239-4FFB-B2C9-01738A88D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988" y="560516"/>
            <a:ext cx="8698876" cy="4303450"/>
          </a:xfrm>
        </p:spPr>
        <p:txBody>
          <a:bodyPr/>
          <a:lstStyle/>
          <a:p>
            <a:pPr marL="514350" indent="-457200">
              <a:buSzPct val="100000"/>
              <a:buFont typeface="+mj-lt"/>
              <a:buAutoNum type="arabicPeriod"/>
            </a:pPr>
            <a:r>
              <a:rPr lang="en-US" sz="2000" b="1" dirty="0" smtClean="0"/>
              <a:t>ABP working group meetings started </a:t>
            </a:r>
            <a:r>
              <a:rPr lang="en-US" sz="2000" b="1" dirty="0"/>
              <a:t>~</a:t>
            </a:r>
            <a:r>
              <a:rPr lang="en-US" sz="2000" b="1" dirty="0" smtClean="0"/>
              <a:t>Sept </a:t>
            </a:r>
            <a:r>
              <a:rPr lang="en-US" sz="2000" b="1" dirty="0"/>
              <a:t>2018</a:t>
            </a:r>
          </a:p>
          <a:p>
            <a:pPr marL="514350" indent="-457200">
              <a:buSzPct val="100000"/>
              <a:buFont typeface="+mj-lt"/>
              <a:buAutoNum type="arabicPeriod"/>
            </a:pPr>
            <a:r>
              <a:rPr lang="en-US" sz="2000" b="1" dirty="0" smtClean="0"/>
              <a:t>Preparatory </a:t>
            </a:r>
            <a:r>
              <a:rPr lang="en-US" sz="2000" b="1" dirty="0"/>
              <a:t>w</a:t>
            </a:r>
            <a:r>
              <a:rPr lang="en-US" sz="2000" b="1" dirty="0" smtClean="0"/>
              <a:t>orkshops</a:t>
            </a:r>
            <a:r>
              <a:rPr lang="en-US" sz="2000" b="1" dirty="0"/>
              <a:t>:</a:t>
            </a:r>
          </a:p>
          <a:p>
            <a:pPr lvl="1"/>
            <a:r>
              <a:rPr lang="en-US" sz="1800" dirty="0"/>
              <a:t>Develop community-driven physics aspirations for accelerator and beam physics </a:t>
            </a:r>
            <a:endParaRPr lang="en-US" sz="1800" dirty="0" smtClean="0"/>
          </a:p>
          <a:p>
            <a:pPr lvl="1"/>
            <a:r>
              <a:rPr lang="en-US" sz="1800" dirty="0" smtClean="0"/>
              <a:t>information-gathering at workshops</a:t>
            </a:r>
            <a:endParaRPr lang="en-US" sz="1800" dirty="0" smtClean="0"/>
          </a:p>
          <a:p>
            <a:pPr lvl="2"/>
            <a:r>
              <a:rPr lang="en-US" dirty="0" smtClean="0"/>
              <a:t>Dec </a:t>
            </a:r>
            <a:r>
              <a:rPr lang="en-US" dirty="0"/>
              <a:t>2019 at LBNL: </a:t>
            </a:r>
            <a:r>
              <a:rPr lang="en-US" dirty="0">
                <a:hlinkClick r:id="rId2"/>
              </a:rPr>
              <a:t>https://conferences.lbl.gov/event/279/</a:t>
            </a:r>
            <a:endParaRPr lang="en-US" dirty="0"/>
          </a:p>
          <a:p>
            <a:pPr lvl="2"/>
            <a:r>
              <a:rPr lang="en-US" dirty="0"/>
              <a:t>Apr – June 2020 (Zoom): </a:t>
            </a:r>
            <a:r>
              <a:rPr lang="en-US" dirty="0">
                <a:hlinkClick r:id="rId3"/>
              </a:rPr>
              <a:t>https://indico.fnal.gov/event/22709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  <a:p>
            <a:pPr lvl="1"/>
            <a:r>
              <a:rPr lang="en-US" sz="1850" dirty="0"/>
              <a:t>Preparatory Workshops considered:</a:t>
            </a:r>
          </a:p>
          <a:p>
            <a:pPr lvl="2"/>
            <a:r>
              <a:rPr lang="en-US" sz="1450" b="1" dirty="0"/>
              <a:t>Single-particle dynamics</a:t>
            </a:r>
            <a:r>
              <a:rPr lang="en-US" sz="1450" dirty="0"/>
              <a:t>, including nonlinearities, and spin dynamics.</a:t>
            </a:r>
          </a:p>
          <a:p>
            <a:pPr lvl="2"/>
            <a:r>
              <a:rPr lang="en-US" sz="1450" b="1" dirty="0"/>
              <a:t>High-brightness beam generation</a:t>
            </a:r>
            <a:r>
              <a:rPr lang="en-US" sz="1450" dirty="0"/>
              <a:t>, transport, manipulation and cooling.</a:t>
            </a:r>
          </a:p>
          <a:p>
            <a:pPr lvl="2"/>
            <a:r>
              <a:rPr lang="en-US" sz="1450" dirty="0"/>
              <a:t>Mitigation and control </a:t>
            </a:r>
            <a:r>
              <a:rPr lang="en-US" sz="1450" b="1" dirty="0"/>
              <a:t>of collective phenomena</a:t>
            </a:r>
            <a:r>
              <a:rPr lang="en-US" sz="1450" dirty="0"/>
              <a:t>: instabilities, space charge, beam-beam, </a:t>
            </a:r>
            <a:r>
              <a:rPr lang="en-US" sz="1450" dirty="0" err="1"/>
              <a:t>etc</a:t>
            </a:r>
            <a:endParaRPr lang="en-US" sz="1450" dirty="0"/>
          </a:p>
          <a:p>
            <a:pPr lvl="2"/>
            <a:r>
              <a:rPr lang="en-US" sz="1450" dirty="0"/>
              <a:t>Advanced accelerator </a:t>
            </a:r>
            <a:r>
              <a:rPr lang="en-US" sz="1450" b="1" dirty="0"/>
              <a:t>instrumentation and controls</a:t>
            </a:r>
            <a:r>
              <a:rPr lang="en-US" sz="1450" dirty="0"/>
              <a:t>.</a:t>
            </a:r>
          </a:p>
          <a:p>
            <a:pPr lvl="2"/>
            <a:r>
              <a:rPr lang="en-US" sz="1450" b="1" dirty="0"/>
              <a:t>Modeling and simulation tools</a:t>
            </a:r>
            <a:r>
              <a:rPr lang="en-US" sz="1450" dirty="0"/>
              <a:t>; fundamental theory and applied math.</a:t>
            </a:r>
          </a:p>
          <a:p>
            <a:pPr lvl="2"/>
            <a:r>
              <a:rPr lang="en-US" sz="1450" dirty="0"/>
              <a:t>Early </a:t>
            </a:r>
            <a:r>
              <a:rPr lang="en-US" sz="1450" b="1" dirty="0"/>
              <a:t>conceptual integration </a:t>
            </a:r>
            <a:r>
              <a:rPr lang="en-US" sz="1450" dirty="0"/>
              <a:t>and optimization, maturity evaluation</a:t>
            </a:r>
          </a:p>
          <a:p>
            <a:pPr lvl="2"/>
            <a:r>
              <a:rPr lang="en-US" sz="1450" b="1" dirty="0"/>
              <a:t>Connections to other GARD roadmaps</a:t>
            </a:r>
            <a:r>
              <a:rPr lang="en-US" sz="1450" dirty="0"/>
              <a:t>; synergies with non-HEP programs</a:t>
            </a:r>
          </a:p>
          <a:p>
            <a:pPr marL="409575" lvl="1" indent="0">
              <a:buNone/>
            </a:pPr>
            <a:endParaRPr lang="en-US" sz="18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296" y="4882111"/>
            <a:ext cx="3554276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E03AE173-EDE8-44DB-B369-3B078D8C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44" y="145190"/>
            <a:ext cx="8565995" cy="331129"/>
          </a:xfrm>
        </p:spPr>
        <p:txBody>
          <a:bodyPr/>
          <a:lstStyle/>
          <a:p>
            <a:r>
              <a:rPr lang="en-US" sz="2000" dirty="0"/>
              <a:t>ABP community-driven roadmap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89959" y="319563"/>
            <a:ext cx="4454041" cy="4171907"/>
            <a:chOff x="6019040" y="1819052"/>
            <a:chExt cx="2850824" cy="26702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9040" y="2081561"/>
              <a:ext cx="2850824" cy="24077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019040" y="1819052"/>
              <a:ext cx="2850824" cy="307777"/>
            </a:xfrm>
            <a:prstGeom prst="rect">
              <a:avLst/>
            </a:prstGeom>
            <a:solidFill>
              <a:srgbClr val="22222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ABP </a:t>
              </a:r>
              <a:r>
                <a:rPr lang="en-US" sz="1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Workshop Report (2021)</a:t>
              </a:r>
              <a:endParaRPr lang="en-US" sz="1400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0611" y="561151"/>
            <a:ext cx="4268130" cy="3236531"/>
          </a:xfrm>
        </p:spPr>
        <p:txBody>
          <a:bodyPr/>
          <a:lstStyle/>
          <a:p>
            <a:pPr marL="409575" lvl="1" indent="0">
              <a:buNone/>
            </a:pPr>
            <a:endParaRPr lang="en-US" sz="1350" dirty="0"/>
          </a:p>
          <a:p>
            <a:pPr marL="400050" indent="-342900">
              <a:buSzPct val="100000"/>
              <a:buFont typeface="+mj-lt"/>
              <a:buAutoNum type="arabicPeriod" startAt="3"/>
            </a:pPr>
            <a:r>
              <a:rPr lang="en-US" b="1" dirty="0"/>
              <a:t>ABP P</a:t>
            </a:r>
            <a:r>
              <a:rPr lang="en-US" b="1" dirty="0" smtClean="0"/>
              <a:t>reparatory Workshops </a:t>
            </a:r>
            <a:r>
              <a:rPr lang="en-US" b="1" dirty="0"/>
              <a:t>Report (2021 January)</a:t>
            </a:r>
          </a:p>
          <a:p>
            <a:pPr lvl="1"/>
            <a:r>
              <a:rPr lang="en-US" sz="1250" b="1" dirty="0"/>
              <a:t>Accelerator and Beam Physics Research Goals </a:t>
            </a:r>
            <a:r>
              <a:rPr lang="en-US" sz="1250" b="1" dirty="0" smtClean="0"/>
              <a:t>and Opportunities </a:t>
            </a:r>
            <a:r>
              <a:rPr lang="en-US" sz="1250" dirty="0" smtClean="0">
                <a:hlinkClick r:id="rId3"/>
              </a:rPr>
              <a:t>(https</a:t>
            </a:r>
            <a:r>
              <a:rPr lang="en-US" sz="1250" dirty="0">
                <a:hlinkClick r:id="rId3"/>
              </a:rPr>
              <a:t>://</a:t>
            </a:r>
            <a:r>
              <a:rPr lang="en-US" sz="1250" dirty="0" smtClean="0">
                <a:hlinkClick r:id="rId3"/>
              </a:rPr>
              <a:t>arxiv.org/abs/2101.04107</a:t>
            </a:r>
            <a:r>
              <a:rPr lang="en-US" sz="1250" dirty="0" smtClean="0"/>
              <a:t>)</a:t>
            </a:r>
          </a:p>
          <a:p>
            <a:pPr lvl="1"/>
            <a:r>
              <a:rPr lang="en-US" sz="1250" dirty="0" smtClean="0"/>
              <a:t>Authors: S. </a:t>
            </a:r>
            <a:r>
              <a:rPr lang="en-US" sz="1250" dirty="0" err="1" smtClean="0"/>
              <a:t>Nagaitsev</a:t>
            </a:r>
            <a:r>
              <a:rPr lang="en-US" sz="1250" dirty="0" smtClean="0"/>
              <a:t>, Z. Huang, J. Power, J.-L. </a:t>
            </a:r>
            <a:r>
              <a:rPr lang="en-US" sz="1250" dirty="0" err="1" smtClean="0"/>
              <a:t>Vay</a:t>
            </a:r>
            <a:r>
              <a:rPr lang="en-US" sz="1250" dirty="0" smtClean="0"/>
              <a:t>, P. Piot, L. </a:t>
            </a:r>
            <a:r>
              <a:rPr lang="en-US" sz="1250" dirty="0" err="1" smtClean="0"/>
              <a:t>Spentzouris</a:t>
            </a:r>
            <a:r>
              <a:rPr lang="en-US" sz="1250" dirty="0" smtClean="0"/>
              <a:t>, J. </a:t>
            </a:r>
            <a:r>
              <a:rPr lang="en-US" sz="1250" dirty="0" err="1" smtClean="0"/>
              <a:t>Rosenzweig</a:t>
            </a:r>
            <a:r>
              <a:rPr lang="en-US" sz="1250" dirty="0" smtClean="0"/>
              <a:t>, Y. </a:t>
            </a:r>
            <a:r>
              <a:rPr lang="en-US" sz="1250" dirty="0" err="1" smtClean="0"/>
              <a:t>Cai</a:t>
            </a:r>
            <a:r>
              <a:rPr lang="en-US" sz="1250" dirty="0" smtClean="0"/>
              <a:t>, S. </a:t>
            </a:r>
            <a:r>
              <a:rPr lang="en-US" sz="1250" dirty="0" err="1" smtClean="0"/>
              <a:t>Cousineau</a:t>
            </a:r>
            <a:r>
              <a:rPr lang="en-US" sz="1250" dirty="0" smtClean="0"/>
              <a:t>, M. Conde, M. Hogan, A. </a:t>
            </a:r>
            <a:r>
              <a:rPr lang="en-US" sz="1250" dirty="0" err="1" smtClean="0"/>
              <a:t>Valishev</a:t>
            </a:r>
            <a:r>
              <a:rPr lang="en-US" sz="1250" dirty="0" smtClean="0"/>
              <a:t>, M. Minty, T. </a:t>
            </a:r>
            <a:r>
              <a:rPr lang="en-US" sz="1250" dirty="0" err="1" smtClean="0"/>
              <a:t>Zolkin</a:t>
            </a:r>
            <a:r>
              <a:rPr lang="en-US" sz="1250" dirty="0" smtClean="0"/>
              <a:t>, X. Huang, V. </a:t>
            </a:r>
            <a:r>
              <a:rPr lang="en-US" sz="1250" dirty="0" err="1" smtClean="0"/>
              <a:t>Shiltsev</a:t>
            </a:r>
            <a:r>
              <a:rPr lang="en-US" sz="1250" dirty="0" smtClean="0"/>
              <a:t>, J. </a:t>
            </a:r>
            <a:r>
              <a:rPr lang="en-US" sz="1250" dirty="0" err="1" smtClean="0"/>
              <a:t>Seeman</a:t>
            </a:r>
            <a:r>
              <a:rPr lang="en-US" sz="1250" dirty="0" smtClean="0"/>
              <a:t>, J. Byrd, Y. </a:t>
            </a:r>
            <a:r>
              <a:rPr lang="en-US" sz="1250" dirty="0" err="1" smtClean="0"/>
              <a:t>Hao</a:t>
            </a:r>
            <a:r>
              <a:rPr lang="en-US" sz="1250" dirty="0" smtClean="0"/>
              <a:t>, B. Dunham, B. </a:t>
            </a:r>
            <a:r>
              <a:rPr lang="en-US" sz="1250" dirty="0" err="1" smtClean="0"/>
              <a:t>Carlsten</a:t>
            </a:r>
            <a:r>
              <a:rPr lang="en-US" sz="1250" dirty="0" smtClean="0"/>
              <a:t>, A. </a:t>
            </a:r>
            <a:r>
              <a:rPr lang="en-US" sz="1250" dirty="0" err="1" smtClean="0"/>
              <a:t>Seryi</a:t>
            </a:r>
            <a:r>
              <a:rPr lang="en-US" sz="1250" dirty="0" smtClean="0"/>
              <a:t>, R. Patterson</a:t>
            </a:r>
            <a:endParaRPr lang="en-US" dirty="0" smtClean="0"/>
          </a:p>
          <a:p>
            <a:pPr marL="400050" indent="-342900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 startAt="4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ABP Roadmap Workshop in-person meeting (Apr 2022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742950" lvl="1" indent="-342900">
              <a:buSzPct val="100000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~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3 days</a:t>
            </a:r>
          </a:p>
          <a:p>
            <a:endParaRPr lang="en-US" dirty="0" smtClean="0"/>
          </a:p>
          <a:p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296" y="4882111"/>
            <a:ext cx="3554276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0;p14">
            <a:extLst>
              <a:ext uri="{FF2B5EF4-FFF2-40B4-BE49-F238E27FC236}">
                <a16:creationId xmlns:a16="http://schemas.microsoft.com/office/drawing/2014/main" xmlns="" id="{F8413D7B-B859-4C82-B6F2-6831270215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4450" y="77749"/>
            <a:ext cx="6515100" cy="4813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sz="2400" dirty="0"/>
              <a:t>Accelerator and beam physics </a:t>
            </a:r>
            <a:endParaRPr sz="2400" dirty="0"/>
          </a:p>
        </p:txBody>
      </p:sp>
      <p:sp>
        <p:nvSpPr>
          <p:cNvPr id="13" name="Google Shape;101;p14">
            <a:extLst>
              <a:ext uri="{FF2B5EF4-FFF2-40B4-BE49-F238E27FC236}">
                <a16:creationId xmlns:a16="http://schemas.microsoft.com/office/drawing/2014/main" xmlns="" id="{0B73215C-23FA-4D2A-80CA-E88AE7E05E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2694" y="782287"/>
            <a:ext cx="7276144" cy="3740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257175" indent="-257175">
              <a:spcBef>
                <a:spcPts val="0"/>
              </a:spcBef>
            </a:pPr>
            <a:r>
              <a:rPr lang="en-US" b="1" dirty="0" smtClean="0"/>
              <a:t>ABP definition</a:t>
            </a:r>
          </a:p>
          <a:p>
            <a:pPr marL="600075" lvl="1" indent="-257175">
              <a:spcBef>
                <a:spcPts val="0"/>
              </a:spcBef>
            </a:pPr>
            <a:r>
              <a:rPr lang="en-US" dirty="0"/>
              <a:t>Accelerator and beam physics is the science of the </a:t>
            </a:r>
            <a:r>
              <a:rPr lang="en-US" b="1" dirty="0"/>
              <a:t>motion, generation, </a:t>
            </a:r>
            <a:r>
              <a:rPr lang="en-US" b="1" dirty="0" smtClean="0"/>
              <a:t>acceleration, manipulation</a:t>
            </a:r>
            <a:r>
              <a:rPr lang="en-US" b="1" dirty="0"/>
              <a:t>, prediction, observation </a:t>
            </a:r>
            <a:r>
              <a:rPr lang="en-US" dirty="0"/>
              <a:t>and use of charged particle beams. The </a:t>
            </a:r>
            <a:r>
              <a:rPr lang="en-US" dirty="0" smtClean="0"/>
              <a:t>Accelerator and </a:t>
            </a:r>
            <a:r>
              <a:rPr lang="en-US" dirty="0"/>
              <a:t>Beam Physics (ABP) thrust focuses on fundamental long-term accelerator and </a:t>
            </a:r>
            <a:r>
              <a:rPr lang="en-US" dirty="0" smtClean="0"/>
              <a:t>beam physics </a:t>
            </a:r>
            <a:r>
              <a:rPr lang="en-US" dirty="0"/>
              <a:t>research and development.</a:t>
            </a:r>
            <a:endParaRPr dirty="0"/>
          </a:p>
          <a:p>
            <a:pPr marL="257175" indent="-257175"/>
            <a:r>
              <a:rPr lang="en-US" b="1" dirty="0"/>
              <a:t>ABP </a:t>
            </a:r>
            <a:r>
              <a:rPr lang="en-US" b="1" dirty="0" smtClean="0"/>
              <a:t>vision </a:t>
            </a:r>
            <a:r>
              <a:rPr lang="en-US" b="1" dirty="0"/>
              <a:t>statement</a:t>
            </a:r>
            <a:r>
              <a:rPr lang="en-US" dirty="0" smtClean="0"/>
              <a:t>:</a:t>
            </a:r>
          </a:p>
          <a:p>
            <a:pPr marL="600075" lvl="1" indent="-257175"/>
            <a:r>
              <a:rPr lang="en-US" dirty="0"/>
              <a:t>The ABP thrust explores and </a:t>
            </a:r>
            <a:r>
              <a:rPr lang="en-US" b="1" dirty="0"/>
              <a:t>develops the science </a:t>
            </a:r>
            <a:r>
              <a:rPr lang="en-US" dirty="0"/>
              <a:t>of accelerators and beams to make </a:t>
            </a:r>
            <a:r>
              <a:rPr lang="en-US" b="1" dirty="0"/>
              <a:t>future accelerators better, cheaper, safer, and more reliable</a:t>
            </a:r>
            <a:r>
              <a:rPr lang="en-US" dirty="0"/>
              <a:t>. Particle accelerators can be used to better understand our universe and to aid in solving societal challenges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296" y="4882111"/>
            <a:ext cx="3554276" cy="2560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6034" y="4359805"/>
            <a:ext cx="71852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sz="1200" dirty="0"/>
              <a:t>Link to Workshop Report</a:t>
            </a:r>
            <a:r>
              <a:rPr lang="en-US" sz="1200" dirty="0" smtClean="0"/>
              <a:t>:</a:t>
            </a:r>
            <a:r>
              <a:rPr lang="en-US" sz="1200" dirty="0">
                <a:solidFill>
                  <a:srgbClr val="2E74B5"/>
                </a:solidFill>
              </a:rPr>
              <a:t> https://arxiv.org/abs/2101.04107</a:t>
            </a:r>
            <a:endParaRPr lang="en-US" sz="1200" dirty="0">
              <a:solidFill>
                <a:srgbClr val="2E74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16;p16">
            <a:extLst>
              <a:ext uri="{FF2B5EF4-FFF2-40B4-BE49-F238E27FC236}">
                <a16:creationId xmlns:a16="http://schemas.microsoft.com/office/drawing/2014/main" xmlns="" id="{FCBF6DD6-23BD-40FF-9CB8-BEB322F809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474" y="133429"/>
            <a:ext cx="6515100" cy="4813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sz="2800" dirty="0"/>
              <a:t>GARD ABP mission statement</a:t>
            </a:r>
            <a:endParaRPr sz="2800" dirty="0"/>
          </a:p>
        </p:txBody>
      </p:sp>
      <p:sp>
        <p:nvSpPr>
          <p:cNvPr id="13" name="Google Shape;117;p16">
            <a:extLst>
              <a:ext uri="{FF2B5EF4-FFF2-40B4-BE49-F238E27FC236}">
                <a16:creationId xmlns:a16="http://schemas.microsoft.com/office/drawing/2014/main" xmlns="" id="{137604C7-6582-4E43-93B2-90193971DC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474" y="694945"/>
            <a:ext cx="8245642" cy="7020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The primary scientific mission of the ABP thrust is to address and resolve the </a:t>
            </a:r>
            <a:r>
              <a:rPr lang="en-US" sz="2000" b="1" dirty="0"/>
              <a:t>Accelerator and Beam Physics Grand </a:t>
            </a:r>
            <a:r>
              <a:rPr lang="en-US" sz="2000" b="1" dirty="0" smtClean="0"/>
              <a:t>Challenges</a:t>
            </a:r>
            <a:endParaRPr lang="en-US" sz="20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296" y="4882111"/>
            <a:ext cx="3554276" cy="2560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6034" y="4359805"/>
            <a:ext cx="71852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sz="1200" dirty="0"/>
              <a:t>Link to Workshop Report</a:t>
            </a:r>
            <a:r>
              <a:rPr lang="en-US" sz="1200" dirty="0" smtClean="0"/>
              <a:t>:</a:t>
            </a:r>
            <a:r>
              <a:rPr lang="en-US" sz="1200" dirty="0">
                <a:solidFill>
                  <a:srgbClr val="2E74B5"/>
                </a:solidFill>
              </a:rPr>
              <a:t> https://arxiv.org/abs/2101.04107</a:t>
            </a:r>
            <a:endParaRPr lang="en-US" sz="1200" dirty="0">
              <a:solidFill>
                <a:srgbClr val="2E74B5"/>
              </a:solidFill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A088D184-C3A0-4EDB-BF86-7F2421326886}"/>
              </a:ext>
            </a:extLst>
          </p:cNvPr>
          <p:cNvSpPr txBox="1">
            <a:spLocks/>
          </p:cNvSpPr>
          <p:nvPr/>
        </p:nvSpPr>
        <p:spPr>
          <a:xfrm>
            <a:off x="561474" y="1642307"/>
            <a:ext cx="7289448" cy="22853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342900" marR="0" lvl="0" indent="-285750" algn="l" defTabSz="457200" rtl="0" eaLnBrk="1" latinLnBrk="0" hangingPunct="1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1800" b="0" i="0" u="none" strike="noStrike" kern="1200" cap="none" baseline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276225" algn="l" defTabSz="457200" rtl="0" eaLnBrk="1" latinLnBrk="0" hangingPunct="1">
              <a:spcBef>
                <a:spcPts val="33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–"/>
              <a:defRPr sz="1650" b="0" i="0" u="none" strike="noStrike" kern="1200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028700" marR="0" lvl="2" indent="-266700" algn="l" defTabSz="457200" rtl="0" eaLnBrk="1" latinLnBrk="0" hangingPunct="1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1500" b="0" i="0" u="none" strike="noStrike" kern="1200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-257175" algn="l" defTabSz="457200" rtl="0" eaLnBrk="1" latinLnBrk="0" hangingPunct="1">
              <a:spcBef>
                <a:spcPts val="27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  <a:defRPr sz="1350" b="0" i="0" u="none" strike="noStrike" kern="1200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257175" algn="l" defTabSz="457200" rtl="0" eaLnBrk="1" latinLnBrk="0" hangingPunct="1">
              <a:spcBef>
                <a:spcPts val="27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sz="1350" b="0" i="0" u="none" strike="noStrike" kern="1200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266700" algn="l" defTabSz="457200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66700" algn="l" defTabSz="457200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66700" algn="l" defTabSz="457200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66700" algn="l" defTabSz="457200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 smtClean="0">
                <a:solidFill>
                  <a:srgbClr val="FF0000"/>
                </a:solidFill>
              </a:rPr>
              <a:t>Grand challenge #1 (beam intensity): </a:t>
            </a:r>
            <a:r>
              <a:rPr lang="en-US" sz="1600" dirty="0" smtClean="0"/>
              <a:t> How do we increase beam intensities by orders of magnitude?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Grand challenge #2 (beam quality):</a:t>
            </a:r>
            <a:r>
              <a:rPr lang="en-US" sz="1600" b="1" dirty="0" smtClean="0"/>
              <a:t> </a:t>
            </a:r>
            <a:r>
              <a:rPr lang="en-US" sz="1600" dirty="0" smtClean="0"/>
              <a:t>How do we increase beam phase-space density by orders of magnitude, towards quantum degeneracy limit?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Grand challenge #3 (beam control)</a:t>
            </a:r>
            <a:r>
              <a:rPr lang="en-US" sz="1600" b="1" dirty="0" smtClean="0"/>
              <a:t>: </a:t>
            </a:r>
            <a:r>
              <a:rPr lang="en-US" sz="1600" dirty="0" smtClean="0"/>
              <a:t>How do we control the beam distribution down to the level of individual particles?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Grand Challenge #4 (beam prediction):</a:t>
            </a:r>
            <a:r>
              <a:rPr lang="en-US" sz="1600" b="1" dirty="0" smtClean="0"/>
              <a:t> </a:t>
            </a:r>
            <a:r>
              <a:rPr lang="en-US" sz="1600" dirty="0" smtClean="0"/>
              <a:t>How do we develop predictive “virtual particle accelerators”?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492332" y="110626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3"/>
                </a:solidFill>
              </a:rPr>
              <a:t>timeless</a:t>
            </a:r>
            <a:endParaRPr lang="en-US" sz="24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204"/>
            <a:ext cx="8686800" cy="341397"/>
          </a:xfrm>
        </p:spPr>
        <p:txBody>
          <a:bodyPr/>
          <a:lstStyle/>
          <a:p>
            <a:r>
              <a:rPr lang="en-US" dirty="0"/>
              <a:t>ABP-LOI: </a:t>
            </a:r>
            <a:r>
              <a:rPr lang="en-US" dirty="0" smtClean="0"/>
              <a:t>Research needed </a:t>
            </a:r>
            <a:r>
              <a:rPr lang="en-US" dirty="0"/>
              <a:t>to address the above Grand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887" y="419146"/>
            <a:ext cx="8901113" cy="3740900"/>
          </a:xfrm>
        </p:spPr>
        <p:txBody>
          <a:bodyPr/>
          <a:lstStyle/>
          <a:p>
            <a:r>
              <a:rPr lang="en-US" sz="1100" dirty="0" smtClean="0"/>
              <a:t>Single-particle dynamics and nonlinear phenomena; polarized-beams dynamics</a:t>
            </a:r>
          </a:p>
          <a:p>
            <a:pPr lvl="1"/>
            <a:r>
              <a:rPr lang="en-US" sz="1100" dirty="0" smtClean="0"/>
              <a:t>This impacts GC 1 and 2 and benefits from addressing GC 3 and 4.</a:t>
            </a:r>
          </a:p>
          <a:p>
            <a:r>
              <a:rPr lang="en-US" sz="1100" dirty="0" smtClean="0"/>
              <a:t>Collective effects (space-charge, beam-beam, and self-interaction via radiative fields, coherent synchrotron radiation, e.g.) and mitigation</a:t>
            </a:r>
          </a:p>
          <a:p>
            <a:pPr lvl="1"/>
            <a:r>
              <a:rPr lang="en-US" sz="1100" dirty="0" smtClean="0"/>
              <a:t>This impacts GC 1 and 2, and benefits from addressing GC 3 and 4.</a:t>
            </a:r>
          </a:p>
          <a:p>
            <a:r>
              <a:rPr lang="en-US" sz="1100" dirty="0" smtClean="0"/>
              <a:t>Beam instabilities, control, and mitigation; short- and long-range </a:t>
            </a:r>
            <a:r>
              <a:rPr lang="en-US" sz="1100" dirty="0" err="1" smtClean="0"/>
              <a:t>wakefields</a:t>
            </a:r>
            <a:endParaRPr lang="en-US" sz="1100" dirty="0" smtClean="0"/>
          </a:p>
          <a:p>
            <a:pPr lvl="1"/>
            <a:r>
              <a:rPr lang="en-US" sz="1100" dirty="0" smtClean="0"/>
              <a:t>This impacts GC 1 and 2, and benefits from addressing GC 3 and 4.</a:t>
            </a:r>
          </a:p>
          <a:p>
            <a:r>
              <a:rPr lang="en-US" sz="1100" dirty="0" smtClean="0"/>
              <a:t>High-brightness / low-emittance beam generation, and high peak-current, ultrashort bunches</a:t>
            </a:r>
          </a:p>
          <a:p>
            <a:pPr lvl="1"/>
            <a:r>
              <a:rPr lang="en-US" sz="1100" dirty="0" smtClean="0"/>
              <a:t>This impacts GC 2, and benefits from addressing GC 3 and 4.</a:t>
            </a:r>
          </a:p>
          <a:p>
            <a:r>
              <a:rPr lang="en-US" sz="1100" dirty="0" smtClean="0"/>
              <a:t>Beam quality preservation and advanced beam manipulations; beam cooling and radiation effects in beam dynamics</a:t>
            </a:r>
          </a:p>
          <a:p>
            <a:pPr lvl="1"/>
            <a:r>
              <a:rPr lang="en-US" sz="1100" dirty="0" smtClean="0"/>
              <a:t>This impacts GC 2, and benefits from addressing GC 3 and 4.</a:t>
            </a:r>
          </a:p>
          <a:p>
            <a:r>
              <a:rPr lang="en-US" sz="1100" dirty="0" smtClean="0"/>
              <a:t>Advanced accelerator instrumentation and controls</a:t>
            </a:r>
          </a:p>
          <a:p>
            <a:pPr lvl="1"/>
            <a:r>
              <a:rPr lang="en-US" sz="1100" dirty="0" smtClean="0"/>
              <a:t>This impacts GC 3.</a:t>
            </a:r>
          </a:p>
          <a:p>
            <a:r>
              <a:rPr lang="en-US" sz="1100" dirty="0" smtClean="0"/>
              <a:t>High-performance computing algorithms, modeling and simulation tools</a:t>
            </a:r>
          </a:p>
          <a:p>
            <a:pPr lvl="1"/>
            <a:r>
              <a:rPr lang="en-US" sz="1100" dirty="0" smtClean="0"/>
              <a:t>This impacts GC 4.</a:t>
            </a:r>
          </a:p>
          <a:p>
            <a:r>
              <a:rPr lang="en-US" sz="1100" dirty="0" smtClean="0"/>
              <a:t>Fundamental accelerator theory and applied math</a:t>
            </a:r>
          </a:p>
          <a:p>
            <a:pPr lvl="1"/>
            <a:r>
              <a:rPr lang="en-US" sz="1100" dirty="0" smtClean="0"/>
              <a:t>This impacts all Grand Challenges.</a:t>
            </a:r>
          </a:p>
          <a:p>
            <a:r>
              <a:rPr lang="en-US" sz="1100" dirty="0" smtClean="0"/>
              <a:t>Machine learning and artificial intelligence</a:t>
            </a:r>
          </a:p>
          <a:p>
            <a:pPr lvl="1"/>
            <a:r>
              <a:rPr lang="en-US" sz="1100" dirty="0" smtClean="0"/>
              <a:t>This impacts GC 3 and 4 in the short term and GC 1 and 2 in the long term.</a:t>
            </a:r>
          </a:p>
          <a:p>
            <a:r>
              <a:rPr lang="en-US" sz="1100" dirty="0" smtClean="0"/>
              <a:t>Early conceptual integration, optimization, and maturity evaluation of accelerator concepts</a:t>
            </a:r>
          </a:p>
          <a:p>
            <a:pPr lvl="1"/>
            <a:r>
              <a:rPr lang="en-US" sz="1100" dirty="0" smtClean="0"/>
              <a:t>This focuses on science and technology gaps and bridges between various GARD thrusts.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1866423" y="4815185"/>
            <a:ext cx="6629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https://</a:t>
            </a:r>
            <a:r>
              <a:rPr lang="en-US" sz="1000" dirty="0" smtClean="0">
                <a:hlinkClick r:id="rId2"/>
              </a:rPr>
              <a:t>www.snowmass21.org/docs/files/summaries/AF/SNOWMASS21-AF1_AF7_S_Nagaitsev-056.pdf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7441532" y="3756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205"/>
            <a:ext cx="8686800" cy="341397"/>
          </a:xfrm>
        </p:spPr>
        <p:txBody>
          <a:bodyPr/>
          <a:lstStyle/>
          <a:p>
            <a:r>
              <a:rPr lang="en-US" dirty="0" smtClean="0"/>
              <a:t>ABP-LOI: Resources needed to address the above Grand 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514" y="419146"/>
            <a:ext cx="8621487" cy="3740900"/>
          </a:xfrm>
        </p:spPr>
        <p:txBody>
          <a:bodyPr/>
          <a:lstStyle/>
          <a:p>
            <a:pPr marL="57149" indent="0">
              <a:buNone/>
            </a:pPr>
            <a:r>
              <a:rPr lang="en-US" sz="1600" b="1" dirty="0"/>
              <a:t>Test facilities</a:t>
            </a:r>
          </a:p>
          <a:p>
            <a:r>
              <a:rPr lang="en-US" sz="1200" dirty="0"/>
              <a:t>Currently, there are several ABP research facilities, such as FACET (SLAC), AWA (ANL), ATF (BNL),</a:t>
            </a:r>
          </a:p>
          <a:p>
            <a:pPr marL="57149" indent="0">
              <a:buNone/>
            </a:pPr>
            <a:r>
              <a:rPr lang="en-US" sz="1200" dirty="0"/>
              <a:t>BTF (ORNL), IOTA/FAST (FNAL) and facilities at universities. Such facilities are invaluable for</a:t>
            </a:r>
          </a:p>
          <a:p>
            <a:pPr marL="57149" indent="0">
              <a:buNone/>
            </a:pPr>
            <a:r>
              <a:rPr lang="en-US" sz="1200" dirty="0"/>
              <a:t>advancing new accelerator concepts and technologies. It is critical to maintain and enhance support for</a:t>
            </a:r>
          </a:p>
          <a:p>
            <a:pPr marL="57149" indent="0">
              <a:buNone/>
            </a:pPr>
            <a:r>
              <a:rPr lang="en-US" sz="1200" dirty="0"/>
              <a:t>these accelerator test facilities to keep them productive for ABP.</a:t>
            </a:r>
          </a:p>
          <a:p>
            <a:pPr marL="57149" indent="0">
              <a:buNone/>
            </a:pPr>
            <a:r>
              <a:rPr lang="en-US" sz="1600" b="1" dirty="0"/>
              <a:t>Education and training</a:t>
            </a:r>
          </a:p>
          <a:p>
            <a:r>
              <a:rPr lang="en-US" sz="1200" dirty="0"/>
              <a:t>It is critical to maintain support for the existing cross-cutting educational mechanisms in the field of</a:t>
            </a:r>
          </a:p>
          <a:p>
            <a:pPr marL="57149" indent="0">
              <a:buNone/>
            </a:pPr>
            <a:r>
              <a:rPr lang="en-US" sz="1200" dirty="0"/>
              <a:t>accelerator science and technology (e.g. USPAS). Maintaining the workforce remains a challenge; and</a:t>
            </a:r>
          </a:p>
          <a:p>
            <a:pPr marL="57149" indent="0">
              <a:buNone/>
            </a:pPr>
            <a:r>
              <a:rPr lang="en-US" sz="1200" dirty="0"/>
              <a:t>meeting it requires the availability of specialized courses and facilities suitable for hands-on training, as</a:t>
            </a:r>
          </a:p>
          <a:p>
            <a:pPr marL="57149" indent="0">
              <a:buNone/>
            </a:pPr>
            <a:r>
              <a:rPr lang="en-US" sz="1200" dirty="0"/>
              <a:t>well as university-based research opportunities.</a:t>
            </a:r>
          </a:p>
          <a:p>
            <a:pPr marL="57149" indent="0">
              <a:buNone/>
            </a:pPr>
            <a:r>
              <a:rPr lang="en-US" sz="1600" b="1" dirty="0"/>
              <a:t>Integration of computational and ML tools across facilities</a:t>
            </a:r>
          </a:p>
          <a:p>
            <a:r>
              <a:rPr lang="en-US" sz="1200" dirty="0"/>
              <a:t>Effective coordination, maintenance and standardization of computational and ML tool development</a:t>
            </a:r>
          </a:p>
          <a:p>
            <a:pPr marL="57149" indent="0">
              <a:buNone/>
            </a:pPr>
            <a:r>
              <a:rPr lang="en-US" sz="1200" dirty="0"/>
              <a:t>should be encouraged. Dedicated support of this would critically benefit accelerator and beam physics</a:t>
            </a:r>
          </a:p>
          <a:p>
            <a:pPr marL="57149" indent="0">
              <a:buNone/>
            </a:pPr>
            <a:r>
              <a:rPr lang="en-US" sz="1200" dirty="0"/>
              <a:t>modeling across facilities.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53723" y="4510385"/>
            <a:ext cx="6629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https://</a:t>
            </a:r>
            <a:r>
              <a:rPr lang="en-US" sz="1000" dirty="0" smtClean="0">
                <a:hlinkClick r:id="rId2"/>
              </a:rPr>
              <a:t>www.snowmass21.org/docs/files/summaries/AF/SNOWMASS21-AF1_AF7_S_Nagaitsev-056.pdf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296" y="4882111"/>
            <a:ext cx="3554276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733806A-3319-D14B-A7D6-9D142F0144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u="sng" dirty="0">
              <a:solidFill>
                <a:srgbClr val="FFFF00"/>
              </a:solidFill>
            </a:endParaRPr>
          </a:p>
          <a:p>
            <a:r>
              <a:rPr lang="en-US" u="sng" dirty="0" smtClean="0">
                <a:solidFill>
                  <a:srgbClr val="FFFF00"/>
                </a:solidFill>
              </a:rPr>
              <a:t>GARD test Facilities</a:t>
            </a:r>
            <a:endParaRPr lang="en-US" u="sng" dirty="0">
              <a:solidFill>
                <a:srgbClr val="FFFF00"/>
              </a:solidFill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cap="none" dirty="0" smtClean="0"/>
              <a:t>ANL-AWA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cap="none" dirty="0" smtClean="0">
                <a:cs typeface="Arial"/>
              </a:rPr>
              <a:t>BNL-ATF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cap="none" dirty="0" smtClean="0">
                <a:cs typeface="Arial"/>
              </a:rPr>
              <a:t>FNAL-FAST/IOTA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cap="none" dirty="0" smtClean="0">
                <a:cs typeface="Arial"/>
              </a:rPr>
              <a:t>LBNL-BELLA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cap="none" dirty="0" smtClean="0">
                <a:cs typeface="Arial"/>
              </a:rPr>
              <a:t>SLAC-FACT</a:t>
            </a:r>
            <a:endParaRPr lang="en-US" sz="2400" cap="none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296" y="4882111"/>
            <a:ext cx="3554276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659" y="66906"/>
            <a:ext cx="6287444" cy="46500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296" y="4882111"/>
            <a:ext cx="3554276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beam test facilities, supported by </a:t>
            </a:r>
            <a:r>
              <a:rPr lang="en-US" dirty="0" smtClean="0"/>
              <a:t>GARD </a:t>
            </a:r>
            <a:r>
              <a:rPr lang="en-US" dirty="0"/>
              <a:t>in support of SC mission: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2415540"/>
            <a:ext cx="8372901" cy="229682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Mission</a:t>
            </a:r>
            <a:r>
              <a:rPr lang="en-US" dirty="0" smtClean="0"/>
              <a:t>: Provide </a:t>
            </a:r>
            <a:r>
              <a:rPr lang="en-US" dirty="0"/>
              <a:t>access to a suite of </a:t>
            </a:r>
            <a:r>
              <a:rPr lang="en-US" b="1" dirty="0"/>
              <a:t>complementary and diverse capabilities </a:t>
            </a:r>
            <a:r>
              <a:rPr lang="en-US" dirty="0"/>
              <a:t>for a broad community of scientists representing </a:t>
            </a:r>
            <a:r>
              <a:rPr lang="en-US" b="1" dirty="0"/>
              <a:t>universities, industry and National </a:t>
            </a:r>
            <a:r>
              <a:rPr lang="en-US" b="1" dirty="0" smtClean="0"/>
              <a:t>laboratories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Advance </a:t>
            </a:r>
            <a:r>
              <a:rPr lang="en-US" dirty="0"/>
              <a:t>accelerator technologies for the next generation of SC research </a:t>
            </a:r>
            <a:r>
              <a:rPr lang="en-US" dirty="0" smtClean="0"/>
              <a:t>facilities</a:t>
            </a:r>
          </a:p>
          <a:p>
            <a:pPr lvl="1"/>
            <a:r>
              <a:rPr lang="en-US" dirty="0" smtClean="0"/>
              <a:t>Basic </a:t>
            </a:r>
            <a:r>
              <a:rPr lang="en-US" dirty="0"/>
              <a:t>research in accelerator and beam </a:t>
            </a:r>
            <a:r>
              <a:rPr lang="en-US" dirty="0" smtClean="0"/>
              <a:t>physics</a:t>
            </a:r>
          </a:p>
          <a:p>
            <a:pPr lvl="1"/>
            <a:r>
              <a:rPr lang="en-US" dirty="0" smtClean="0"/>
              <a:t>Education </a:t>
            </a:r>
            <a:r>
              <a:rPr lang="en-US" dirty="0"/>
              <a:t>and training for future scientists and engineers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1" y="1019618"/>
            <a:ext cx="8372901" cy="1253006"/>
          </a:xfrm>
        </p:spPr>
        <p:txBody>
          <a:bodyPr/>
          <a:lstStyle/>
          <a:p>
            <a:r>
              <a:rPr lang="en-US" sz="1600" dirty="0" smtClean="0"/>
              <a:t>5 GARD DOE-HEP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Accelerator </a:t>
            </a:r>
            <a:r>
              <a:rPr lang="en-US" sz="1600" b="0" dirty="0"/>
              <a:t>Test Facility (</a:t>
            </a:r>
            <a:r>
              <a:rPr lang="en-US" sz="1600" b="0" dirty="0" smtClean="0"/>
              <a:t>ATF</a:t>
            </a:r>
            <a:r>
              <a:rPr lang="en-US" sz="1600" dirty="0" smtClean="0"/>
              <a:t>*</a:t>
            </a:r>
            <a:r>
              <a:rPr lang="en-US" sz="1600" b="0" dirty="0" smtClean="0"/>
              <a:t>), </a:t>
            </a:r>
            <a:r>
              <a:rPr lang="en-US" sz="1600" b="0" dirty="0"/>
              <a:t>BNL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Argonne </a:t>
            </a:r>
            <a:r>
              <a:rPr lang="en-US" sz="1600" b="0" dirty="0"/>
              <a:t>Wakefield Accelerator (AWA), ANL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Berkeley </a:t>
            </a:r>
            <a:r>
              <a:rPr lang="en-US" sz="1600" b="0" dirty="0"/>
              <a:t>Laboratory Laser Accelerator Center (BELLA), LBL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Facility </a:t>
            </a:r>
            <a:r>
              <a:rPr lang="en-US" sz="1600" b="0" dirty="0"/>
              <a:t>for Advanced Accelerator Experimental Tests II (FACET-II), SLAC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err="1" smtClean="0"/>
              <a:t>Fermilab</a:t>
            </a:r>
            <a:r>
              <a:rPr lang="en-US" sz="1600" b="0" dirty="0" smtClean="0"/>
              <a:t> </a:t>
            </a:r>
            <a:r>
              <a:rPr lang="en-US" sz="1600" b="0" dirty="0"/>
              <a:t>Accelerator Science and Technology facility (FAST), FNAL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041" y="4507917"/>
            <a:ext cx="8962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*</a:t>
            </a:r>
            <a:r>
              <a:rPr lang="en-US" sz="1200" dirty="0"/>
              <a:t>ATF has been funded by GARD prior to 2013 and Accelerator Stewardship after 2013. It will move to SC-24.2 (ARDAP) in FY21. 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296" y="4882111"/>
            <a:ext cx="3554276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3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>
            <a:extLst>
              <a:ext uri="{FF2B5EF4-FFF2-40B4-BE49-F238E27FC236}">
                <a16:creationId xmlns:a16="http://schemas.microsoft.com/office/drawing/2014/main" xmlns="" id="{4C9FF44F-DB6C-4CCA-A8A0-0525BFC6D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83" y="43355"/>
            <a:ext cx="8372901" cy="449653"/>
          </a:xfrm>
        </p:spPr>
        <p:txBody>
          <a:bodyPr/>
          <a:lstStyle/>
          <a:p>
            <a:r>
              <a:rPr lang="en-US" sz="1800" dirty="0"/>
              <a:t>US high-energy physics faces compounding budget tensions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71F2DF25-BA76-42E1-9758-18B8A1778B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3647035"/>
            <a:ext cx="8372901" cy="818606"/>
          </a:xfrm>
        </p:spPr>
        <p:txBody>
          <a:bodyPr/>
          <a:lstStyle/>
          <a:p>
            <a:r>
              <a:rPr lang="en-US" sz="1400" b="1" dirty="0" smtClean="0"/>
              <a:t>Physics </a:t>
            </a:r>
            <a:r>
              <a:rPr lang="en-US" sz="1400" dirty="0"/>
              <a:t>Today article (</a:t>
            </a:r>
            <a:r>
              <a:rPr lang="en-US" sz="1400" dirty="0">
                <a:hlinkClick r:id="rId2"/>
              </a:rPr>
              <a:t>https://physicstoday.scitation.org/do/10.1063/PT.6.2.20211119a/full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 )</a:t>
            </a:r>
            <a:endParaRPr lang="en-US" sz="1400" b="1" dirty="0" smtClean="0"/>
          </a:p>
          <a:p>
            <a:pPr lvl="1"/>
            <a:r>
              <a:rPr lang="en-US" sz="1200" dirty="0"/>
              <a:t>Despite officials’ desire to strengthen support for </a:t>
            </a:r>
            <a:r>
              <a: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core research and accelerator and detector R&amp;D</a:t>
            </a:r>
            <a:r>
              <a:rPr lang="en-US" sz="1200" dirty="0"/>
              <a:t>, much of DOE’s high-energy physics program funding has been spent on large projects, including the LBNF/DUNE neutrino experiment</a:t>
            </a:r>
            <a:r>
              <a:rPr lang="en-US" sz="1200" dirty="0" smtClean="0"/>
              <a:t>.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xmlns="" id="{4E563F68-926F-44BE-A59E-3195635579FB}"/>
              </a:ext>
            </a:extLst>
          </p:cNvPr>
          <p:cNvSpPr>
            <a:spLocks noGrp="1"/>
          </p:cNvSpPr>
          <p:nvPr>
            <p:ph type="dt" idx="4294967295"/>
          </p:nvPr>
        </p:nvSpPr>
        <p:spPr>
          <a:xfrm>
            <a:off x="5899240" y="4886323"/>
            <a:ext cx="1076325" cy="180975"/>
          </a:xfrm>
          <a:prstGeom prst="rect">
            <a:avLst/>
          </a:prstGeom>
        </p:spPr>
        <p:txBody>
          <a:bodyPr/>
          <a:lstStyle/>
          <a:p>
            <a:r>
              <a:rPr lang="en-US" sz="1050" dirty="0" smtClean="0"/>
              <a:t>11</a:t>
            </a:r>
            <a:r>
              <a:rPr lang="en-US" sz="1050" dirty="0" smtClean="0"/>
              <a:t>/22/21</a:t>
            </a:r>
            <a:endParaRPr lang="en-US" sz="1050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xmlns="" id="{4E563F68-926F-44BE-A59E-3195635579FB}"/>
              </a:ext>
            </a:extLst>
          </p:cNvPr>
          <p:cNvSpPr txBox="1">
            <a:spLocks/>
          </p:cNvSpPr>
          <p:nvPr/>
        </p:nvSpPr>
        <p:spPr>
          <a:xfrm>
            <a:off x="2776881" y="4886324"/>
            <a:ext cx="10763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defPPr>
              <a:defRPr lang="en-US"/>
            </a:defPPr>
            <a:lvl1pPr marL="0"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John Power (ANL)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05" y="1037399"/>
            <a:ext cx="3959952" cy="2308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509" y="561283"/>
            <a:ext cx="2604744" cy="5327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03816" y="1146965"/>
            <a:ext cx="3213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6"/>
                </a:solidFill>
              </a:rPr>
              <a:t>US Accelerator Science requires support to remain competitive.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55771" y="1037399"/>
            <a:ext cx="3474331" cy="113103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768172" y="1524000"/>
            <a:ext cx="1960577" cy="1821485"/>
          </a:xfrm>
          <a:prstGeom prst="round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5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1873"/>
            <a:ext cx="8372901" cy="388187"/>
          </a:xfrm>
        </p:spPr>
        <p:txBody>
          <a:bodyPr/>
          <a:lstStyle/>
          <a:p>
            <a:r>
              <a:rPr lang="en-US" dirty="0" smtClean="0"/>
              <a:t>GARD Facility capabilities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480060"/>
            <a:ext cx="8372901" cy="374786"/>
          </a:xfrm>
        </p:spPr>
        <p:txBody>
          <a:bodyPr/>
          <a:lstStyle/>
          <a:p>
            <a:r>
              <a:rPr lang="en-US" dirty="0"/>
              <a:t>Complementary and diverse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81" y="784861"/>
            <a:ext cx="641198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6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1873"/>
            <a:ext cx="8372901" cy="388187"/>
          </a:xfrm>
        </p:spPr>
        <p:txBody>
          <a:bodyPr/>
          <a:lstStyle/>
          <a:p>
            <a:r>
              <a:rPr lang="en-US" dirty="0" smtClean="0"/>
              <a:t>GARD Facility capabilities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480060"/>
            <a:ext cx="8372901" cy="374786"/>
          </a:xfrm>
        </p:spPr>
        <p:txBody>
          <a:bodyPr/>
          <a:lstStyle/>
          <a:p>
            <a:r>
              <a:rPr lang="en-US" dirty="0"/>
              <a:t>Complementary and diverse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130" y="790640"/>
            <a:ext cx="6413422" cy="435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5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372901" cy="450078"/>
          </a:xfrm>
        </p:spPr>
        <p:txBody>
          <a:bodyPr/>
          <a:lstStyle/>
          <a:p>
            <a:r>
              <a:rPr lang="en-US" dirty="0"/>
              <a:t>Evolution of supported capabilities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5549" y="600032"/>
            <a:ext cx="8372901" cy="3317082"/>
          </a:xfrm>
        </p:spPr>
        <p:txBody>
          <a:bodyPr/>
          <a:lstStyle/>
          <a:p>
            <a:r>
              <a:rPr lang="en-US" dirty="0"/>
              <a:t>Roadmaps for Advanced Concepts were developed following the </a:t>
            </a:r>
            <a:r>
              <a:rPr lang="en-US" dirty="0" smtClean="0"/>
              <a:t>previous P5 </a:t>
            </a:r>
            <a:r>
              <a:rPr lang="en-US" dirty="0"/>
              <a:t>and are outlined in the 2016 DOE Advanced Accelerator </a:t>
            </a:r>
            <a:r>
              <a:rPr lang="en-US" dirty="0" smtClean="0"/>
              <a:t>Development Strategy </a:t>
            </a:r>
            <a:r>
              <a:rPr lang="en-US" dirty="0"/>
              <a:t>Report</a:t>
            </a:r>
          </a:p>
          <a:p>
            <a:r>
              <a:rPr lang="en-US" dirty="0" smtClean="0"/>
              <a:t>These </a:t>
            </a:r>
            <a:r>
              <a:rPr lang="en-US" dirty="0"/>
              <a:t>roadmaps highlight the key R&amp;D challenges in an order of </a:t>
            </a:r>
            <a:r>
              <a:rPr lang="en-US" dirty="0" smtClean="0"/>
              <a:t>phased complexity </a:t>
            </a:r>
            <a:r>
              <a:rPr lang="en-US" dirty="0"/>
              <a:t>in line with the expected availability of experimental facilities</a:t>
            </a:r>
          </a:p>
          <a:p>
            <a:r>
              <a:rPr lang="en-US" dirty="0" smtClean="0"/>
              <a:t>An </a:t>
            </a:r>
            <a:r>
              <a:rPr lang="en-US" dirty="0"/>
              <a:t>effort to re-examine priorities, developing updated roadmaps for R&amp;D </a:t>
            </a:r>
            <a:r>
              <a:rPr lang="en-US" dirty="0" smtClean="0"/>
              <a:t>and identifying </a:t>
            </a:r>
            <a:r>
              <a:rPr lang="en-US" dirty="0"/>
              <a:t>needs for demonstration and beam test facilities is </a:t>
            </a:r>
            <a:r>
              <a:rPr lang="en-US" dirty="0" smtClean="0"/>
              <a:t>expected following </a:t>
            </a:r>
            <a:r>
              <a:rPr lang="en-US" dirty="0"/>
              <a:t>upcoming P5</a:t>
            </a:r>
          </a:p>
          <a:p>
            <a:r>
              <a:rPr lang="en-US" dirty="0" smtClean="0"/>
              <a:t>As </a:t>
            </a:r>
            <a:r>
              <a:rPr lang="en-US" dirty="0"/>
              <a:t>advanced acceleration techniques continue to mature, as </a:t>
            </a:r>
            <a:r>
              <a:rPr lang="en-US" dirty="0" smtClean="0"/>
              <a:t>first applications </a:t>
            </a:r>
            <a:r>
              <a:rPr lang="en-US" dirty="0"/>
              <a:t>will be brought online and as concepts move to the </a:t>
            </a:r>
            <a:r>
              <a:rPr lang="en-US" dirty="0" smtClean="0"/>
              <a:t>conceptual and </a:t>
            </a:r>
            <a:r>
              <a:rPr lang="en-US" dirty="0"/>
              <a:t>technical design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1" y="3925137"/>
            <a:ext cx="8372901" cy="810413"/>
          </a:xfrm>
        </p:spPr>
        <p:txBody>
          <a:bodyPr/>
          <a:lstStyle/>
          <a:p>
            <a:r>
              <a:rPr lang="en-US" b="0" dirty="0"/>
              <a:t>The capabilities at each facility were developed with the focus on specific aspects of the HEP mission. Upgrade plans will be developed and coordinated to address needs of the community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296" y="4882111"/>
            <a:ext cx="3554276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3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733806A-3319-D14B-A7D6-9D142F0144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u="sng" dirty="0">
              <a:solidFill>
                <a:srgbClr val="FFFF00"/>
              </a:solidFill>
            </a:endParaRPr>
          </a:p>
          <a:p>
            <a:r>
              <a:rPr lang="en-US" u="sng" dirty="0" smtClean="0">
                <a:solidFill>
                  <a:srgbClr val="FFFF00"/>
                </a:solidFill>
              </a:rPr>
              <a:t>GARD summary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cap="none" dirty="0"/>
              <a:t>ABP and Test </a:t>
            </a:r>
            <a:r>
              <a:rPr lang="en-US" sz="2400" cap="none" dirty="0" err="1"/>
              <a:t>facilties</a:t>
            </a:r>
            <a:endParaRPr lang="en-US" sz="2400" cap="non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cap="none" dirty="0" smtClean="0"/>
              <a:t>Stakeholders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cap="none" dirty="0" err="1" smtClean="0">
                <a:cs typeface="Arial"/>
              </a:rPr>
              <a:t>scinence</a:t>
            </a:r>
            <a:endParaRPr lang="en-US" sz="2400" cap="none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296" y="4882111"/>
            <a:ext cx="3554276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29018"/>
            <a:ext cx="8372901" cy="621711"/>
          </a:xfrm>
        </p:spPr>
        <p:txBody>
          <a:bodyPr/>
          <a:lstStyle/>
          <a:p>
            <a:r>
              <a:rPr lang="en-US" dirty="0" smtClean="0"/>
              <a:t>GARD ABP and Test facility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215" y="1327877"/>
            <a:ext cx="8372901" cy="1539296"/>
          </a:xfrm>
        </p:spPr>
        <p:txBody>
          <a:bodyPr/>
          <a:lstStyle/>
          <a:p>
            <a:r>
              <a:rPr lang="en-US" dirty="0" smtClean="0"/>
              <a:t>Identified Research </a:t>
            </a:r>
            <a:r>
              <a:rPr lang="en-US" dirty="0"/>
              <a:t>to address the above Grand Challenges</a:t>
            </a:r>
          </a:p>
          <a:p>
            <a:r>
              <a:rPr lang="en-US" dirty="0"/>
              <a:t>Test facilities</a:t>
            </a:r>
          </a:p>
          <a:p>
            <a:r>
              <a:rPr lang="en-US" dirty="0"/>
              <a:t>Education and training</a:t>
            </a:r>
          </a:p>
          <a:p>
            <a:r>
              <a:rPr lang="en-US" dirty="0"/>
              <a:t>Integration of computational and ML tools across facilities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1001" y="1093278"/>
            <a:ext cx="8372901" cy="374786"/>
          </a:xfrm>
        </p:spPr>
        <p:txBody>
          <a:bodyPr/>
          <a:lstStyle/>
          <a:p>
            <a:pPr marL="57149"/>
            <a:r>
              <a:rPr lang="en-US" sz="1600" dirty="0" smtClean="0"/>
              <a:t>GARD ABP Roadmap</a:t>
            </a:r>
            <a:endParaRPr lang="en-US" sz="1600" b="1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80215" y="3101772"/>
            <a:ext cx="8372901" cy="1539296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Research facilities needed to address the 5 GARD Thrusts (AF1, AF6, AF7)</a:t>
            </a:r>
            <a:endParaRPr lang="en-US" dirty="0"/>
          </a:p>
          <a:p>
            <a:r>
              <a:rPr lang="en-US" dirty="0" smtClean="0"/>
              <a:t>Basic </a:t>
            </a:r>
            <a:r>
              <a:rPr lang="en-US" dirty="0"/>
              <a:t>research in accelerator R&amp;D and beam </a:t>
            </a:r>
            <a:r>
              <a:rPr lang="en-US" dirty="0" smtClean="0"/>
              <a:t>physics (AF1).</a:t>
            </a:r>
          </a:p>
          <a:p>
            <a:r>
              <a:rPr lang="en-US" dirty="0" smtClean="0"/>
              <a:t>Education </a:t>
            </a:r>
            <a:r>
              <a:rPr lang="en-US" dirty="0"/>
              <a:t>and training for future scientists and engineers. </a:t>
            </a:r>
            <a:r>
              <a:rPr lang="en-US" dirty="0" smtClean="0"/>
              <a:t>​(AF1)</a:t>
            </a:r>
            <a:endParaRPr lang="en-US" dirty="0"/>
          </a:p>
          <a:p>
            <a:r>
              <a:rPr lang="en-US" dirty="0" smtClean="0"/>
              <a:t>Worldwide </a:t>
            </a:r>
            <a:r>
              <a:rPr lang="en-US" dirty="0"/>
              <a:t>competitiveness </a:t>
            </a:r>
            <a:r>
              <a:rPr lang="en-US" dirty="0" smtClean="0"/>
              <a:t>at stake (</a:t>
            </a:r>
            <a:r>
              <a:rPr lang="en-US" dirty="0" err="1" smtClean="0"/>
              <a:t>Eupraxia</a:t>
            </a:r>
            <a:r>
              <a:rPr lang="en-US" dirty="0" smtClean="0"/>
              <a:t> proposed &lt;$600M Euro,</a:t>
            </a:r>
            <a:r>
              <a:rPr lang="en-US" strike="sngStrike" dirty="0" smtClean="0"/>
              <a:t> 100M likely approved? )</a:t>
            </a:r>
            <a:endParaRPr lang="en-US" strike="sngStrike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81001" y="2867173"/>
            <a:ext cx="8372901" cy="3747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49"/>
            <a:r>
              <a:rPr lang="en-US" sz="1600" dirty="0" smtClean="0"/>
              <a:t>GARD Test Facilities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6019080" y="127548"/>
            <a:ext cx="2884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Developing </a:t>
            </a:r>
            <a:r>
              <a:rPr lang="en-US" dirty="0">
                <a:solidFill>
                  <a:schemeClr val="accent3"/>
                </a:solidFill>
              </a:rPr>
              <a:t>accelerator technologies to enable the next generation of SC-HEP science facilities​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296" y="4882111"/>
            <a:ext cx="3554276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401AC-9880-457C-94C3-42E19C7C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3612"/>
            <a:ext cx="8372901" cy="384714"/>
          </a:xfrm>
        </p:spPr>
        <p:txBody>
          <a:bodyPr/>
          <a:lstStyle/>
          <a:p>
            <a:r>
              <a:rPr lang="en-US" dirty="0" smtClean="0"/>
              <a:t>HEP GARD partnership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784914"/>
            <a:ext cx="8372901" cy="3317082"/>
          </a:xfrm>
        </p:spPr>
        <p:txBody>
          <a:bodyPr/>
          <a:lstStyle/>
          <a:p>
            <a:r>
              <a:rPr lang="en-US" dirty="0" smtClean="0"/>
              <a:t>(the other) HEP </a:t>
            </a:r>
            <a:r>
              <a:rPr lang="en-US" dirty="0"/>
              <a:t>GARD </a:t>
            </a:r>
            <a:r>
              <a:rPr lang="en-US" dirty="0" smtClean="0"/>
              <a:t>Thrusts</a:t>
            </a:r>
          </a:p>
          <a:p>
            <a:pPr lvl="1"/>
            <a:r>
              <a:rPr lang="en-US" dirty="0" smtClean="0"/>
              <a:t>Advanced </a:t>
            </a:r>
            <a:r>
              <a:rPr lang="en-US" dirty="0"/>
              <a:t>Accelerator Concepts</a:t>
            </a:r>
          </a:p>
          <a:p>
            <a:pPr lvl="1"/>
            <a:r>
              <a:rPr lang="en-US" dirty="0" smtClean="0"/>
              <a:t>Particle </a:t>
            </a:r>
            <a:r>
              <a:rPr lang="en-US" dirty="0"/>
              <a:t>Sources and Targets</a:t>
            </a:r>
          </a:p>
          <a:p>
            <a:pPr lvl="1"/>
            <a:r>
              <a:rPr lang="en-US" dirty="0" smtClean="0"/>
              <a:t>RF </a:t>
            </a:r>
            <a:r>
              <a:rPr lang="en-US" dirty="0"/>
              <a:t>Accelerator Technology (NC and SRF)</a:t>
            </a:r>
          </a:p>
          <a:p>
            <a:pPr lvl="1"/>
            <a:r>
              <a:rPr lang="en-US" dirty="0" smtClean="0"/>
              <a:t>SC </a:t>
            </a:r>
            <a:r>
              <a:rPr lang="en-US" dirty="0"/>
              <a:t>Magnets and </a:t>
            </a:r>
            <a:r>
              <a:rPr lang="en-US" dirty="0" smtClean="0"/>
              <a:t>Materials</a:t>
            </a:r>
          </a:p>
          <a:p>
            <a:r>
              <a:rPr lang="en-US" dirty="0" smtClean="0"/>
              <a:t>Domestic:</a:t>
            </a:r>
          </a:p>
          <a:p>
            <a:pPr lvl="1"/>
            <a:r>
              <a:rPr lang="en-US" dirty="0" smtClean="0"/>
              <a:t>SC-DOE: Accelerator Stewardship, BES, NP, FES</a:t>
            </a:r>
          </a:p>
          <a:p>
            <a:pPr lvl="1"/>
            <a:r>
              <a:rPr lang="en-US" dirty="0" smtClean="0"/>
              <a:t>NSF: CBB</a:t>
            </a:r>
          </a:p>
          <a:p>
            <a:pPr lvl="1"/>
            <a:r>
              <a:rPr lang="en-US" dirty="0"/>
              <a:t>National </a:t>
            </a:r>
            <a:r>
              <a:rPr lang="en-US" dirty="0" smtClean="0"/>
              <a:t>Laboratories (FNAL, SLAC, LBNL, ANL, BNL, </a:t>
            </a:r>
            <a:r>
              <a:rPr lang="en-US" dirty="0" err="1" smtClean="0"/>
              <a:t>Jlab</a:t>
            </a:r>
            <a:r>
              <a:rPr lang="en-US" dirty="0" smtClean="0"/>
              <a:t>, LANL, …)</a:t>
            </a:r>
          </a:p>
          <a:p>
            <a:pPr lvl="1"/>
            <a:r>
              <a:rPr lang="en-US" dirty="0" smtClean="0"/>
              <a:t>Universities (Cornell, UCLA, NIU, Stanford, IIT, U. Chicago, MSU, …)</a:t>
            </a:r>
          </a:p>
          <a:p>
            <a:pPr lvl="1"/>
            <a:r>
              <a:rPr lang="en-US" dirty="0" smtClean="0"/>
              <a:t>Industrial (SBIR companies)</a:t>
            </a:r>
          </a:p>
          <a:p>
            <a:r>
              <a:rPr lang="en-US" dirty="0" smtClean="0"/>
              <a:t>International</a:t>
            </a:r>
            <a:endParaRPr lang="en-US" dirty="0"/>
          </a:p>
          <a:p>
            <a:r>
              <a:rPr lang="en-US" dirty="0" smtClean="0"/>
              <a:t>Scientific </a:t>
            </a:r>
            <a:r>
              <a:rPr lang="en-US" dirty="0"/>
              <a:t>disciplines ranging from </a:t>
            </a:r>
            <a:r>
              <a:rPr lang="en-US" dirty="0" smtClean="0"/>
              <a:t>life </a:t>
            </a:r>
            <a:r>
              <a:rPr lang="en-US" dirty="0"/>
              <a:t>sciences, materials science, condensed matter physics, particle physics, and nuclear physics</a:t>
            </a:r>
            <a:r>
              <a:rPr lang="en-US" dirty="0" smtClean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1B3B08-034C-4E73-9154-CF8138872D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448326"/>
            <a:ext cx="8372901" cy="374786"/>
          </a:xfrm>
        </p:spPr>
        <p:txBody>
          <a:bodyPr/>
          <a:lstStyle/>
          <a:p>
            <a:r>
              <a:rPr lang="en-US" dirty="0"/>
              <a:t>Stakeholders and </a:t>
            </a:r>
            <a:r>
              <a:rPr lang="en-US" dirty="0" smtClean="0"/>
              <a:t>partners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296" y="4882111"/>
            <a:ext cx="3554276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6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733806A-3319-D14B-A7D6-9D142F0144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GARD Accelerator </a:t>
            </a:r>
            <a:r>
              <a:rPr lang="en-US" sz="2400" dirty="0"/>
              <a:t>and Beam </a:t>
            </a:r>
            <a:r>
              <a:rPr lang="en-US" sz="2400" dirty="0" smtClean="0"/>
              <a:t>Physics</a:t>
            </a:r>
          </a:p>
          <a:p>
            <a:pPr algn="ctr"/>
            <a:endParaRPr lang="en-US" sz="2400" dirty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The ABP </a:t>
            </a:r>
            <a:r>
              <a:rPr lang="en-US" sz="3600" dirty="0">
                <a:solidFill>
                  <a:srgbClr val="FFFF00"/>
                </a:solidFill>
              </a:rPr>
              <a:t>Roadmap 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AB9E77-10AC-4D8E-BB86-A73C8B738B6E}"/>
              </a:ext>
            </a:extLst>
          </p:cNvPr>
          <p:cNvSpPr/>
          <p:nvPr/>
        </p:nvSpPr>
        <p:spPr>
          <a:xfrm>
            <a:off x="269872" y="2417900"/>
            <a:ext cx="8356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cs typeface="Arial"/>
              </a:rPr>
              <a:t>GARD ABP </a:t>
            </a:r>
            <a:r>
              <a:rPr lang="en-US" sz="2000" b="1" dirty="0" smtClean="0">
                <a:solidFill>
                  <a:schemeClr val="bg1"/>
                </a:solidFill>
                <a:cs typeface="Arial"/>
              </a:rPr>
              <a:t>Roadmap </a:t>
            </a:r>
            <a:r>
              <a:rPr lang="en-US" sz="2000" b="1" dirty="0">
                <a:solidFill>
                  <a:schemeClr val="bg1"/>
                </a:solidFill>
                <a:cs typeface="Arial"/>
              </a:rPr>
              <a:t>task force.</a:t>
            </a:r>
            <a:r>
              <a:rPr lang="en-US" dirty="0">
                <a:solidFill>
                  <a:schemeClr val="bg1"/>
                </a:solidFill>
                <a:cs typeface="Arial"/>
              </a:rPr>
              <a:t/>
            </a:r>
            <a:br>
              <a:rPr lang="en-US" dirty="0">
                <a:solidFill>
                  <a:schemeClr val="bg1"/>
                </a:solidFill>
                <a:cs typeface="Arial"/>
              </a:rPr>
            </a:br>
            <a:endParaRPr lang="en-US" dirty="0" smtClean="0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cs typeface="Arial"/>
              </a:rPr>
              <a:t>Chairs</a:t>
            </a:r>
            <a:r>
              <a:rPr lang="en-US" dirty="0" smtClean="0">
                <a:solidFill>
                  <a:schemeClr val="bg1"/>
                </a:solidFill>
                <a:cs typeface="Arial"/>
              </a:rPr>
              <a:t>: S. </a:t>
            </a:r>
            <a:r>
              <a:rPr lang="en-US" dirty="0" err="1" smtClean="0">
                <a:solidFill>
                  <a:schemeClr val="bg1"/>
                </a:solidFill>
                <a:cs typeface="Arial"/>
              </a:rPr>
              <a:t>Nagaitsev</a:t>
            </a:r>
            <a:r>
              <a:rPr lang="en-US" dirty="0" smtClean="0">
                <a:solidFill>
                  <a:schemeClr val="bg1"/>
                </a:solidFill>
                <a:cs typeface="Arial"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cs typeface="Arial"/>
              </a:rPr>
              <a:t>Fermilab</a:t>
            </a:r>
            <a:r>
              <a:rPr lang="en-US" dirty="0" smtClean="0">
                <a:solidFill>
                  <a:schemeClr val="bg1"/>
                </a:solidFill>
                <a:cs typeface="Arial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cs typeface="Arial"/>
              </a:rPr>
              <a:t>UChicago</a:t>
            </a:r>
            <a:r>
              <a:rPr lang="en-US" dirty="0" smtClean="0">
                <a:solidFill>
                  <a:schemeClr val="bg1"/>
                </a:solidFill>
                <a:cs typeface="Arial"/>
              </a:rPr>
              <a:t>) &amp; Z. Huang (SLAC/Stanford)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cs typeface="Arial"/>
              </a:rPr>
              <a:t>Organizing committee</a:t>
            </a:r>
            <a:r>
              <a:rPr lang="en-US" dirty="0" smtClean="0">
                <a:solidFill>
                  <a:schemeClr val="bg1"/>
                </a:solidFill>
                <a:cs typeface="Arial"/>
              </a:rPr>
              <a:t>: </a:t>
            </a:r>
            <a:r>
              <a:rPr lang="en-US" dirty="0" smtClean="0">
                <a:solidFill>
                  <a:schemeClr val="bg1"/>
                </a:solidFill>
                <a:cs typeface="Arial"/>
              </a:rPr>
              <a:t>J</a:t>
            </a:r>
            <a:r>
              <a:rPr lang="en-US" dirty="0">
                <a:solidFill>
                  <a:schemeClr val="bg1"/>
                </a:solidFill>
                <a:cs typeface="Arial"/>
              </a:rPr>
              <a:t>. Power (ANL), J.-L. </a:t>
            </a:r>
            <a:r>
              <a:rPr lang="en-US" dirty="0" err="1">
                <a:solidFill>
                  <a:schemeClr val="bg1"/>
                </a:solidFill>
                <a:cs typeface="Arial"/>
              </a:rPr>
              <a:t>Vay</a:t>
            </a:r>
            <a:r>
              <a:rPr lang="en-US" dirty="0">
                <a:solidFill>
                  <a:schemeClr val="bg1"/>
                </a:solidFill>
                <a:cs typeface="Arial"/>
              </a:rPr>
              <a:t> (LBNL), L. Spentzouris (IIT), P. Piot (</a:t>
            </a:r>
            <a:r>
              <a:rPr lang="en-US" dirty="0" smtClean="0">
                <a:solidFill>
                  <a:schemeClr val="bg1"/>
                </a:solidFill>
                <a:cs typeface="Arial"/>
              </a:rPr>
              <a:t>NIU/ANL</a:t>
            </a:r>
            <a:r>
              <a:rPr lang="en-US" dirty="0">
                <a:solidFill>
                  <a:schemeClr val="bg1"/>
                </a:solidFill>
                <a:cs typeface="Arial"/>
              </a:rPr>
              <a:t>) J. Rosenzweig (UCLA)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57CC099-C08B-4FC9-B6FE-1A4C55677829}"/>
              </a:ext>
            </a:extLst>
          </p:cNvPr>
          <p:cNvSpPr/>
          <p:nvPr/>
        </p:nvSpPr>
        <p:spPr>
          <a:xfrm>
            <a:off x="1857153" y="4045814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cs typeface="Arial"/>
              </a:rPr>
              <a:t>John  Power for S.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  <a:cs typeface="Arial"/>
              </a:rPr>
              <a:t>Nagaitsev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296" y="4882111"/>
            <a:ext cx="3554276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7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068"/>
            <a:ext cx="8372901" cy="364238"/>
          </a:xfrm>
        </p:spPr>
        <p:txBody>
          <a:bodyPr/>
          <a:lstStyle/>
          <a:p>
            <a:r>
              <a:rPr lang="en-US" sz="2000" dirty="0"/>
              <a:t>Accelerator Science </a:t>
            </a:r>
            <a:r>
              <a:rPr lang="en-US" sz="2000" dirty="0" smtClean="0"/>
              <a:t>across the DOE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55A37B-6177-47FA-915A-7A2E67A385E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xmlns="" id="{4E563F68-926F-44BE-A59E-3195635579FB}"/>
              </a:ext>
            </a:extLst>
          </p:cNvPr>
          <p:cNvSpPr>
            <a:spLocks noGrp="1"/>
          </p:cNvSpPr>
          <p:nvPr>
            <p:ph type="dt" idx="4294967295"/>
          </p:nvPr>
        </p:nvSpPr>
        <p:spPr>
          <a:xfrm>
            <a:off x="5681526" y="4873515"/>
            <a:ext cx="1076325" cy="180975"/>
          </a:xfrm>
          <a:prstGeom prst="rect">
            <a:avLst/>
          </a:prstGeom>
        </p:spPr>
        <p:txBody>
          <a:bodyPr/>
          <a:lstStyle/>
          <a:p>
            <a:r>
              <a:rPr lang="en-US" sz="1050" dirty="0" smtClean="0"/>
              <a:t>11</a:t>
            </a:r>
            <a:r>
              <a:rPr lang="en-US" sz="1050" dirty="0" smtClean="0"/>
              <a:t>/22/21</a:t>
            </a:r>
            <a:endParaRPr lang="en-US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C741C59-3163-458D-A2FD-CF18F5B3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22" y="652955"/>
            <a:ext cx="6913615" cy="3745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CCBFE1-94D2-4277-97C9-9EB772156AA4}"/>
              </a:ext>
            </a:extLst>
          </p:cNvPr>
          <p:cNvSpPr txBox="1"/>
          <p:nvPr/>
        </p:nvSpPr>
        <p:spPr>
          <a:xfrm>
            <a:off x="989022" y="4457023"/>
            <a:ext cx="5054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See Eric Colby’s talk at </a:t>
            </a:r>
            <a:r>
              <a:rPr lang="en-US" sz="11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https://aacseminarseries.lbl.gov/program/oral-program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xmlns="" id="{4E563F68-926F-44BE-A59E-3195635579FB}"/>
              </a:ext>
            </a:extLst>
          </p:cNvPr>
          <p:cNvSpPr txBox="1">
            <a:spLocks/>
          </p:cNvSpPr>
          <p:nvPr/>
        </p:nvSpPr>
        <p:spPr>
          <a:xfrm>
            <a:off x="2776881" y="4886324"/>
            <a:ext cx="10763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defPPr>
              <a:defRPr lang="en-US"/>
            </a:defPPr>
            <a:lvl1pPr marL="0"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John Power (ANL)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>
            <a:extLst>
              <a:ext uri="{FF2B5EF4-FFF2-40B4-BE49-F238E27FC236}">
                <a16:creationId xmlns:a16="http://schemas.microsoft.com/office/drawing/2014/main" xmlns="" id="{4C9FF44F-DB6C-4CCA-A8A0-0525BFC6D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40833"/>
            <a:ext cx="8372901" cy="449653"/>
          </a:xfrm>
        </p:spPr>
        <p:txBody>
          <a:bodyPr/>
          <a:lstStyle/>
          <a:p>
            <a:r>
              <a:rPr lang="en-US" sz="2400" dirty="0"/>
              <a:t>Accelerator Science </a:t>
            </a:r>
            <a:r>
              <a:rPr lang="en-US" sz="2400" dirty="0" smtClean="0"/>
              <a:t>across the US</a:t>
            </a:r>
            <a:endParaRPr lang="en-US" sz="2400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71F2DF25-BA76-42E1-9758-18B8A1778B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706109"/>
            <a:ext cx="8372901" cy="3212748"/>
          </a:xfrm>
        </p:spPr>
        <p:txBody>
          <a:bodyPr/>
          <a:lstStyle/>
          <a:p>
            <a:r>
              <a:rPr lang="en-US" sz="1600" b="1" dirty="0" smtClean="0"/>
              <a:t>NSF Center for Bright Beams</a:t>
            </a:r>
          </a:p>
          <a:p>
            <a:pPr lvl="1"/>
            <a:r>
              <a:rPr lang="en-US" sz="1400" dirty="0"/>
              <a:t>CBB's overarching research goal is to </a:t>
            </a:r>
            <a:r>
              <a:rPr lang="en-US" sz="1400" b="1" dirty="0"/>
              <a:t>increase the </a:t>
            </a:r>
            <a:r>
              <a:rPr lang="en-US" sz="1400" b="1" dirty="0" smtClean="0"/>
              <a:t>intensity </a:t>
            </a:r>
            <a:r>
              <a:rPr lang="en-US" sz="1400" b="1" dirty="0"/>
              <a:t>("brightness") </a:t>
            </a:r>
            <a:r>
              <a:rPr lang="en-US" sz="1400" dirty="0"/>
              <a:t>of beams </a:t>
            </a:r>
            <a:r>
              <a:rPr lang="en-US" sz="1400" dirty="0" smtClean="0"/>
              <a:t>… </a:t>
            </a:r>
            <a:r>
              <a:rPr lang="en-US" sz="1400" dirty="0"/>
              <a:t>by </a:t>
            </a:r>
            <a:r>
              <a:rPr lang="en-US" sz="1400" b="1" dirty="0"/>
              <a:t>two orders of magnitude</a:t>
            </a:r>
            <a:r>
              <a:rPr lang="en-US" sz="1400" dirty="0"/>
              <a:t> while </a:t>
            </a:r>
            <a:r>
              <a:rPr lang="en-US" sz="1400" b="1" dirty="0"/>
              <a:t>decreasing the cost</a:t>
            </a:r>
            <a:r>
              <a:rPr lang="en-US" sz="1400" dirty="0"/>
              <a:t> of key accelerator technologies. </a:t>
            </a:r>
            <a:endParaRPr lang="en-US" sz="1400" dirty="0" smtClean="0"/>
          </a:p>
          <a:p>
            <a:pPr lvl="1"/>
            <a:r>
              <a:rPr lang="en-US" sz="1400" dirty="0" smtClean="0"/>
              <a:t>collaborative </a:t>
            </a:r>
            <a:r>
              <a:rPr lang="en-US" sz="1400" dirty="0"/>
              <a:t>research with national laboratories and </a:t>
            </a:r>
            <a:r>
              <a:rPr lang="en-US" sz="1400" dirty="0" smtClean="0"/>
              <a:t>companies</a:t>
            </a:r>
          </a:p>
          <a:p>
            <a:pPr lvl="1"/>
            <a:r>
              <a:rPr lang="en-US" sz="1400" dirty="0" smtClean="0"/>
              <a:t>research </a:t>
            </a:r>
            <a:r>
              <a:rPr lang="en-US" sz="1400" dirty="0"/>
              <a:t>into instruments that </a:t>
            </a:r>
            <a:r>
              <a:rPr lang="en-US" sz="1400" b="1" dirty="0"/>
              <a:t>advance the frontiers of knowledge </a:t>
            </a:r>
            <a:r>
              <a:rPr lang="en-US" sz="1400" dirty="0" smtClean="0"/>
              <a:t>in </a:t>
            </a:r>
            <a:r>
              <a:rPr lang="en-US" sz="1400" dirty="0"/>
              <a:t>life sciences, materials science, condensed matter physics, particle physics, and nuclear physics.</a:t>
            </a:r>
            <a:endParaRPr lang="en-US" sz="1400" dirty="0" smtClean="0"/>
          </a:p>
          <a:p>
            <a:r>
              <a:rPr lang="en-US" sz="1600" b="1" dirty="0" smtClean="0"/>
              <a:t>DOE General </a:t>
            </a:r>
            <a:r>
              <a:rPr lang="en-US" sz="1600" b="1" dirty="0"/>
              <a:t>Accelerator Research and Development (</a:t>
            </a:r>
            <a:r>
              <a:rPr lang="en-US" sz="1600" b="1" dirty="0" smtClean="0"/>
              <a:t>GARD)</a:t>
            </a:r>
          </a:p>
          <a:p>
            <a:pPr lvl="1"/>
            <a:r>
              <a:rPr lang="en-US" sz="1400" b="1" dirty="0" smtClean="0"/>
              <a:t>The GARD program</a:t>
            </a:r>
            <a:r>
              <a:rPr lang="en-US" sz="1400" dirty="0" smtClean="0"/>
              <a:t> </a:t>
            </a:r>
            <a:r>
              <a:rPr lang="en-US" sz="1400" dirty="0"/>
              <a:t>in the Department of Energy Office of High Energy Physics (HEP</a:t>
            </a:r>
            <a:r>
              <a:rPr lang="en-US" sz="1400" b="1" dirty="0"/>
              <a:t>) provides most of the funds for accelerator R&amp;D</a:t>
            </a:r>
            <a:r>
              <a:rPr lang="en-US" sz="1400" dirty="0"/>
              <a:t> in the U.S.   ….  GARD supports </a:t>
            </a:r>
            <a:r>
              <a:rPr lang="en-US" sz="1400" b="1" dirty="0"/>
              <a:t>medium- and long-term accelerator R&amp;D</a:t>
            </a:r>
            <a:r>
              <a:rPr lang="en-US" sz="1400" dirty="0"/>
              <a:t>, and the </a:t>
            </a:r>
            <a:r>
              <a:rPr lang="en-US" sz="1400" b="1" dirty="0"/>
              <a:t>facilities to support that </a:t>
            </a:r>
            <a:r>
              <a:rPr lang="en-US" sz="1400" b="1" dirty="0" smtClean="0"/>
              <a:t>R&amp;D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/>
              <a:t>DOE GARD as a whole is to address “Technology Gaps” for </a:t>
            </a:r>
            <a:r>
              <a:rPr lang="en-US" sz="1400" dirty="0" smtClean="0"/>
              <a:t>HEP.</a:t>
            </a:r>
          </a:p>
          <a:p>
            <a:r>
              <a:rPr lang="en-US" sz="1600" b="1" dirty="0" smtClean="0"/>
              <a:t>Proposal driven accelerator science.</a:t>
            </a:r>
            <a:r>
              <a:rPr lang="en-US" sz="1600" dirty="0" smtClean="0"/>
              <a:t> </a:t>
            </a:r>
          </a:p>
          <a:p>
            <a:pPr lvl="1"/>
            <a:r>
              <a:rPr lang="en-US" sz="1400" dirty="0" smtClean="0"/>
              <a:t>We </a:t>
            </a:r>
            <a:r>
              <a:rPr lang="en-US" sz="1400" dirty="0"/>
              <a:t>are to bring to DOE/NSF proposals for research and they respond (with guidance, requirements, and/or funding)</a:t>
            </a:r>
          </a:p>
          <a:p>
            <a:pPr lvl="1"/>
            <a:r>
              <a:rPr lang="en-US" sz="1400" dirty="0"/>
              <a:t>Accelerator scientists (like all scientists) should be continuously proposing new ideas and </a:t>
            </a:r>
            <a:r>
              <a:rPr lang="en-US" sz="1400" dirty="0" smtClean="0"/>
              <a:t>experiments</a:t>
            </a:r>
          </a:p>
          <a:p>
            <a:pPr lvl="1"/>
            <a:r>
              <a:rPr lang="en-US" sz="1400" dirty="0"/>
              <a:t>ABP proposals should address both “</a:t>
            </a:r>
            <a:r>
              <a:rPr lang="en-US" sz="1400" b="1" dirty="0"/>
              <a:t>Knowledge gaps</a:t>
            </a:r>
            <a:r>
              <a:rPr lang="en-US" sz="1400" dirty="0"/>
              <a:t>” and “</a:t>
            </a:r>
            <a:r>
              <a:rPr lang="en-US" sz="1400" b="1" dirty="0"/>
              <a:t>Technology gaps</a:t>
            </a:r>
            <a:r>
              <a:rPr lang="en-US" sz="1400" dirty="0"/>
              <a:t>” in Accelerator and Beam Physics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xmlns="" id="{4E563F68-926F-44BE-A59E-3195635579FB}"/>
              </a:ext>
            </a:extLst>
          </p:cNvPr>
          <p:cNvSpPr>
            <a:spLocks noGrp="1"/>
          </p:cNvSpPr>
          <p:nvPr>
            <p:ph type="dt" idx="4294967295"/>
          </p:nvPr>
        </p:nvSpPr>
        <p:spPr>
          <a:xfrm>
            <a:off x="5899240" y="4886323"/>
            <a:ext cx="1076325" cy="180975"/>
          </a:xfrm>
          <a:prstGeom prst="rect">
            <a:avLst/>
          </a:prstGeom>
        </p:spPr>
        <p:txBody>
          <a:bodyPr/>
          <a:lstStyle/>
          <a:p>
            <a:r>
              <a:rPr lang="en-US" sz="1050" dirty="0" smtClean="0"/>
              <a:t>11</a:t>
            </a:r>
            <a:r>
              <a:rPr lang="en-US" sz="1050" dirty="0" smtClean="0"/>
              <a:t>/22/21</a:t>
            </a:r>
            <a:endParaRPr lang="en-US" sz="1050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xmlns="" id="{4E563F68-926F-44BE-A59E-3195635579FB}"/>
              </a:ext>
            </a:extLst>
          </p:cNvPr>
          <p:cNvSpPr txBox="1">
            <a:spLocks/>
          </p:cNvSpPr>
          <p:nvPr/>
        </p:nvSpPr>
        <p:spPr>
          <a:xfrm>
            <a:off x="2776881" y="4886324"/>
            <a:ext cx="10763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defPPr>
              <a:defRPr lang="en-US"/>
            </a:defPPr>
            <a:lvl1pPr marL="0"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John Power (ANL)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1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633C20-946C-4635-AC01-5B650086A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79" y="66059"/>
            <a:ext cx="6631441" cy="50113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DA16CC-5B73-4172-B452-C597D69BBD9A}"/>
              </a:ext>
            </a:extLst>
          </p:cNvPr>
          <p:cNvSpPr txBox="1"/>
          <p:nvPr/>
        </p:nvSpPr>
        <p:spPr>
          <a:xfrm>
            <a:off x="4306251" y="3572523"/>
            <a:ext cx="46472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</a:rPr>
              <a:t>GARD thrusts support 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</a:rPr>
              <a:t>research efforts at DOE national labs and universities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xmlns="" id="{6B6CFA78-B811-437E-89DB-CF9E9793FC3B}"/>
              </a:ext>
            </a:extLst>
          </p:cNvPr>
          <p:cNvSpPr/>
          <p:nvPr/>
        </p:nvSpPr>
        <p:spPr>
          <a:xfrm>
            <a:off x="3822700" y="3378200"/>
            <a:ext cx="292100" cy="1143000"/>
          </a:xfrm>
          <a:prstGeom prst="rightBrace">
            <a:avLst/>
          </a:prstGeom>
          <a:ln w="381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69384" y="1397619"/>
            <a:ext cx="914400" cy="282498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ABP</a:t>
            </a:r>
            <a:endParaRPr lang="en-US" sz="2400" dirty="0"/>
          </a:p>
        </p:txBody>
      </p:sp>
      <p:cxnSp>
        <p:nvCxnSpPr>
          <p:cNvPr id="5" name="Straight Arrow Connector 4"/>
          <p:cNvCxnSpPr>
            <a:stCxn id="19" idx="1"/>
          </p:cNvCxnSpPr>
          <p:nvPr/>
        </p:nvCxnSpPr>
        <p:spPr>
          <a:xfrm flipH="1" flipV="1">
            <a:off x="4343402" y="1538868"/>
            <a:ext cx="3127822" cy="6054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510790" y="1397619"/>
            <a:ext cx="2832610" cy="282498"/>
          </a:xfrm>
          <a:prstGeom prst="roundRect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xmlns="" id="{4E563F68-926F-44BE-A59E-3195635579FB}"/>
              </a:ext>
            </a:extLst>
          </p:cNvPr>
          <p:cNvSpPr txBox="1">
            <a:spLocks/>
          </p:cNvSpPr>
          <p:nvPr/>
        </p:nvSpPr>
        <p:spPr>
          <a:xfrm>
            <a:off x="3430587" y="4954844"/>
            <a:ext cx="10763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defPPr>
              <a:defRPr lang="en-US"/>
            </a:defPPr>
            <a:lvl1pPr marL="0"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John Power (ANL)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95814" y="66359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AB800"/>
                </a:solidFill>
              </a:rPr>
              <a:t>(AF6)</a:t>
            </a:r>
            <a:endParaRPr lang="en-US" dirty="0">
              <a:solidFill>
                <a:srgbClr val="7AB800"/>
              </a:solidFill>
            </a:endParaRPr>
          </a:p>
        </p:txBody>
      </p:sp>
      <p:cxnSp>
        <p:nvCxnSpPr>
          <p:cNvPr id="15" name="Straight Arrow Connector 14"/>
          <p:cNvCxnSpPr>
            <a:stCxn id="8" idx="1"/>
          </p:cNvCxnSpPr>
          <p:nvPr/>
        </p:nvCxnSpPr>
        <p:spPr>
          <a:xfrm flipH="1">
            <a:off x="4343402" y="848257"/>
            <a:ext cx="752412" cy="297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0501" y="233999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AB800"/>
                </a:solidFill>
              </a:rPr>
              <a:t>(AF7)</a:t>
            </a:r>
            <a:endParaRPr lang="en-US" dirty="0">
              <a:solidFill>
                <a:srgbClr val="7AB80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1012248" y="1976846"/>
            <a:ext cx="267912" cy="11582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71224" y="195962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AB800"/>
                </a:solidFill>
              </a:rPr>
              <a:t>(AF1)</a:t>
            </a:r>
            <a:endParaRPr lang="en-US" dirty="0">
              <a:solidFill>
                <a:srgbClr val="7AB8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49377" y="509703"/>
            <a:ext cx="2269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146737"/>
                </a:solidFill>
              </a:rPr>
              <a:t>6 Programmatic Thrust</a:t>
            </a:r>
            <a:endParaRPr lang="en-US" sz="1600" i="1" dirty="0">
              <a:solidFill>
                <a:srgbClr val="14673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36638" y="3135086"/>
            <a:ext cx="2197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46737"/>
                </a:solidFill>
              </a:rPr>
              <a:t>Test Facility Operations</a:t>
            </a:r>
            <a:endParaRPr lang="en-US" sz="1400" b="1" dirty="0">
              <a:solidFill>
                <a:srgbClr val="146737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187" y="3201661"/>
            <a:ext cx="154476" cy="174625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1542988" y="3147724"/>
            <a:ext cx="2191175" cy="282498"/>
          </a:xfrm>
          <a:prstGeom prst="roundRect">
            <a:avLst/>
          </a:prstGeom>
          <a:noFill/>
          <a:ln w="28575"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>
            <a:stCxn id="19" idx="1"/>
          </p:cNvCxnSpPr>
          <p:nvPr/>
        </p:nvCxnSpPr>
        <p:spPr>
          <a:xfrm flipH="1">
            <a:off x="3771139" y="2144288"/>
            <a:ext cx="3700085" cy="11222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79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037E1B-E844-44D2-9718-2F91D799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0"/>
            <a:ext cx="8372901" cy="621711"/>
          </a:xfrm>
        </p:spPr>
        <p:txBody>
          <a:bodyPr/>
          <a:lstStyle/>
          <a:p>
            <a:r>
              <a:rPr lang="en-US" sz="2400" dirty="0"/>
              <a:t>NSF-funded Center for Bright Beams (CBB)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AD194D-0C36-4E4D-81B7-28508BA68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739" y="883505"/>
            <a:ext cx="4993321" cy="38348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CBEF36-438C-47E9-B35E-015FF3EC2093}"/>
              </a:ext>
            </a:extLst>
          </p:cNvPr>
          <p:cNvSpPr/>
          <p:nvPr/>
        </p:nvSpPr>
        <p:spPr>
          <a:xfrm>
            <a:off x="266050" y="2136429"/>
            <a:ext cx="16820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NSF-CBB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3 research </a:t>
            </a:r>
            <a:r>
              <a:rPr 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themes</a:t>
            </a:r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40DDDAF-968C-4EB8-9E95-59FF56869ED3}"/>
              </a:ext>
            </a:extLst>
          </p:cNvPr>
          <p:cNvSpPr/>
          <p:nvPr/>
        </p:nvSpPr>
        <p:spPr>
          <a:xfrm>
            <a:off x="266050" y="3656546"/>
            <a:ext cx="142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DOE-GARD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5 thrusts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11DEBBB-2D01-4AE3-A5CB-3E1D1C7CCBCD}"/>
              </a:ext>
            </a:extLst>
          </p:cNvPr>
          <p:cNvSpPr/>
          <p:nvPr/>
        </p:nvSpPr>
        <p:spPr>
          <a:xfrm rot="16200000">
            <a:off x="660818" y="2944574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xmlns="" id="{86022BE4-9ECD-48A5-B328-754FA661193D}"/>
              </a:ext>
            </a:extLst>
          </p:cNvPr>
          <p:cNvSpPr/>
          <p:nvPr/>
        </p:nvSpPr>
        <p:spPr>
          <a:xfrm>
            <a:off x="1540013" y="908905"/>
            <a:ext cx="901833" cy="2875179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xmlns="" id="{86022BE4-9ECD-48A5-B328-754FA661193D}"/>
              </a:ext>
            </a:extLst>
          </p:cNvPr>
          <p:cNvSpPr/>
          <p:nvPr/>
        </p:nvSpPr>
        <p:spPr>
          <a:xfrm>
            <a:off x="1733962" y="3683508"/>
            <a:ext cx="707886" cy="395752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296" y="4882111"/>
            <a:ext cx="3554276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7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C290D-844B-4639-9D2B-E5FF9D0A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57044"/>
            <a:ext cx="8372901" cy="658109"/>
          </a:xfrm>
        </p:spPr>
        <p:txBody>
          <a:bodyPr/>
          <a:lstStyle/>
          <a:p>
            <a:r>
              <a:rPr lang="en-US" sz="2400" dirty="0"/>
              <a:t>The 2014 P5 report called for an accelerator R&amp;D roadmap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EA08D69-BDD8-47DD-945C-BBC65B411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602" y="3922003"/>
            <a:ext cx="7459698" cy="581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2019 HEPAP presentation by J. Rosenzweig about </a:t>
            </a:r>
            <a:r>
              <a:rPr lang="en-US" b="1" dirty="0"/>
              <a:t>GARD’s execution of the 2014 P5 plan</a:t>
            </a:r>
            <a:r>
              <a:rPr lang="en-US" dirty="0"/>
              <a:t>: </a:t>
            </a:r>
            <a:r>
              <a:rPr lang="en-US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https://science.osti.gov/hep/hepap/Meetings/201911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68983E-D1A1-46CB-A640-FD218CDC6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53861"/>
            <a:ext cx="5976338" cy="222943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296" y="4882111"/>
            <a:ext cx="3554276" cy="25605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105400" y="1253861"/>
            <a:ext cx="914400" cy="25421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31182" y="2907401"/>
            <a:ext cx="4497278" cy="25421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66262" y="3195348"/>
            <a:ext cx="1685498" cy="25421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6038" y="1722247"/>
            <a:ext cx="1323662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ABP Roadmap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" idx="3"/>
            <a:endCxn id="10" idx="1"/>
          </p:cNvCxnSpPr>
          <p:nvPr/>
        </p:nvCxnSpPr>
        <p:spPr>
          <a:xfrm>
            <a:off x="6019800" y="1380967"/>
            <a:ext cx="1686238" cy="6644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546860" y="1817913"/>
            <a:ext cx="1623060" cy="25421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BCE642A1-B875-4EB9-A1AB-D093A0960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44" y="0"/>
            <a:ext cx="8686800" cy="312234"/>
          </a:xfrm>
        </p:spPr>
        <p:txBody>
          <a:bodyPr/>
          <a:lstStyle/>
          <a:p>
            <a:r>
              <a:rPr lang="en-US" dirty="0" smtClean="0"/>
              <a:t>GARD reports and GARD roadmaps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48ED3208-182B-45E5-9F86-79F766298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244" y="485235"/>
            <a:ext cx="5552716" cy="4253983"/>
          </a:xfrm>
        </p:spPr>
        <p:txBody>
          <a:bodyPr/>
          <a:lstStyle/>
          <a:p>
            <a:pPr marL="57150" indent="0">
              <a:buNone/>
            </a:pPr>
            <a:r>
              <a:rPr lang="en-US" sz="1400" b="1" dirty="0" smtClean="0"/>
              <a:t>HEP </a:t>
            </a:r>
            <a:r>
              <a:rPr lang="en-US" sz="1400" b="1" dirty="0" smtClean="0"/>
              <a:t>Reports</a:t>
            </a:r>
            <a:endParaRPr lang="en-US" sz="1400" b="1" dirty="0" smtClean="0">
              <a:hlinkClick r:id="rId2"/>
            </a:endParaRPr>
          </a:p>
          <a:p>
            <a:pPr lvl="1"/>
            <a:r>
              <a:rPr lang="en-US" sz="1400" dirty="0" smtClean="0"/>
              <a:t>2014 </a:t>
            </a:r>
            <a:r>
              <a:rPr lang="en-US" sz="1400" dirty="0"/>
              <a:t>P5 report </a:t>
            </a:r>
            <a:r>
              <a:rPr lang="en-US" sz="1400" dirty="0" smtClean="0"/>
              <a:t>(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://www.usparticlephysics.org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/>
              <a:t>)</a:t>
            </a:r>
            <a:endParaRPr lang="en-US" sz="1400" dirty="0"/>
          </a:p>
          <a:p>
            <a:pPr lvl="1"/>
            <a:r>
              <a:rPr lang="en-US" sz="1400" dirty="0"/>
              <a:t>2015 GARD </a:t>
            </a:r>
            <a:r>
              <a:rPr lang="en-US" sz="1400" dirty="0" smtClean="0"/>
              <a:t>Accelerator subpanel report (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://science.osti.gov/~/</a:t>
            </a:r>
            <a:r>
              <a:rPr lang="en-US" sz="1400" dirty="0" smtClean="0">
                <a:hlinkClick r:id="rId3"/>
              </a:rPr>
              <a:t>media/hep/hepap/pdf/Reports/Accelerator_RD_Subpanel_Report.pdf</a:t>
            </a:r>
            <a:r>
              <a:rPr lang="en-US" sz="1400" dirty="0" smtClean="0"/>
              <a:t>)</a:t>
            </a:r>
            <a:endParaRPr lang="en-US" sz="1400" dirty="0">
              <a:hlinkClick r:id=""/>
            </a:endParaRPr>
          </a:p>
          <a:p>
            <a:pPr marL="57150" indent="0">
              <a:buNone/>
            </a:pPr>
            <a:r>
              <a:rPr lang="en-US" sz="1400" b="1" dirty="0" smtClean="0"/>
              <a:t>GARD Roadmaps (3 of 5 completed)</a:t>
            </a:r>
            <a:endParaRPr lang="en-US" sz="1400" b="1" dirty="0" smtClean="0">
              <a:hlinkClick r:id=""/>
            </a:endParaRPr>
          </a:p>
          <a:p>
            <a:pPr lvl="1"/>
            <a:r>
              <a:rPr lang="en-US" sz="1400" dirty="0" smtClean="0"/>
              <a:t>AAC </a:t>
            </a:r>
            <a:r>
              <a:rPr lang="en-US" sz="1400" dirty="0"/>
              <a:t>roadmap </a:t>
            </a:r>
            <a:r>
              <a:rPr lang="en-US" sz="1400" dirty="0" smtClean="0"/>
              <a:t>(</a:t>
            </a:r>
            <a:r>
              <a:rPr lang="en-US" sz="1400" dirty="0" smtClean="0">
                <a:hlinkClick r:id=""/>
              </a:rPr>
              <a:t>https</a:t>
            </a:r>
            <a:r>
              <a:rPr lang="en-US" sz="1400" dirty="0">
                <a:hlinkClick r:id=""/>
              </a:rPr>
              <a:t>://science.osti.gov/~/</a:t>
            </a:r>
            <a:r>
              <a:rPr lang="en-US" sz="1400" dirty="0" smtClean="0">
                <a:hlinkClick r:id=""/>
              </a:rPr>
              <a:t>media/hep/pdf/accelerator-rd-stewardship/Advanced_Accelerator_Development_Strategy_Report.pdf</a:t>
            </a:r>
            <a:r>
              <a:rPr lang="en-US" sz="1400" dirty="0" smtClean="0"/>
              <a:t>)</a:t>
            </a:r>
            <a:endParaRPr lang="en-US" sz="1400" dirty="0"/>
          </a:p>
          <a:p>
            <a:pPr lvl="1"/>
            <a:r>
              <a:rPr lang="en-US" sz="1400" dirty="0" smtClean="0"/>
              <a:t>RF roadmap (</a:t>
            </a:r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://science.osti.gov/~/</a:t>
            </a:r>
            <a:r>
              <a:rPr lang="en-US" sz="1400" dirty="0" smtClean="0">
                <a:hlinkClick r:id="rId4"/>
              </a:rPr>
              <a:t>media/hep/pdf/Reports/DOE_HEP_GARD_RF_Research_Roadmap_Report.pdf</a:t>
            </a:r>
            <a:r>
              <a:rPr lang="en-US" sz="1400" dirty="0" smtClean="0"/>
              <a:t>)</a:t>
            </a:r>
            <a:endParaRPr lang="en-US" sz="1400" dirty="0"/>
          </a:p>
          <a:p>
            <a:pPr lvl="1"/>
            <a:r>
              <a:rPr lang="en-US" sz="1400" dirty="0" smtClean="0"/>
              <a:t>HF </a:t>
            </a:r>
            <a:r>
              <a:rPr lang="en-US" sz="1400" dirty="0"/>
              <a:t>magnet </a:t>
            </a:r>
            <a:r>
              <a:rPr lang="en-US" sz="1400" dirty="0" smtClean="0"/>
              <a:t>roadmap (</a:t>
            </a:r>
            <a:r>
              <a:rPr lang="en-US" sz="1400" dirty="0" smtClean="0">
                <a:hlinkClick r:id="rId5"/>
              </a:rPr>
              <a:t>https</a:t>
            </a:r>
            <a:r>
              <a:rPr lang="en-US" sz="1400" dirty="0">
                <a:hlinkClick r:id="rId5"/>
              </a:rPr>
              <a:t>://science.osti.gov/~/</a:t>
            </a:r>
            <a:r>
              <a:rPr lang="en-US" sz="1400" dirty="0" smtClean="0">
                <a:hlinkClick r:id="rId5"/>
              </a:rPr>
              <a:t>media/hep/pdf/Reports/MagnetDevelopmentProgramPlan.pdf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/>
              <a:t>High-power targets </a:t>
            </a:r>
            <a:r>
              <a:rPr lang="en-US" sz="1400" dirty="0" smtClean="0"/>
              <a:t>(coming soon)</a:t>
            </a:r>
            <a:endParaRPr lang="en-US" sz="1400" dirty="0" smtClean="0"/>
          </a:p>
          <a:p>
            <a:pPr lvl="1"/>
            <a:r>
              <a:rPr lang="en-US" sz="1400" dirty="0"/>
              <a:t>ABP </a:t>
            </a:r>
            <a:r>
              <a:rPr lang="en-US" sz="1400" dirty="0" smtClean="0"/>
              <a:t>(coming soon)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2296" y="4882111"/>
            <a:ext cx="3554276" cy="256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1720" y="2163894"/>
            <a:ext cx="3580447" cy="15212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38205" y="1794562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87346"/>
                </a:solidFill>
              </a:rPr>
              <a:t>GARD </a:t>
            </a:r>
            <a:r>
              <a:rPr lang="en-US" b="1" dirty="0" smtClean="0">
                <a:solidFill>
                  <a:srgbClr val="287346"/>
                </a:solidFill>
              </a:rPr>
              <a:t>Research Thrusts</a:t>
            </a:r>
            <a:endParaRPr lang="en-US" dirty="0">
              <a:solidFill>
                <a:srgbClr val="2873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presentation_16x9_DOE only</Template>
  <TotalTime>31567</TotalTime>
  <Words>1922</Words>
  <Application>Microsoft Office PowerPoint</Application>
  <PresentationFormat>On-screen Show (16:9)</PresentationFormat>
  <Paragraphs>215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Arial Regular</vt:lpstr>
      <vt:lpstr>Calibri</vt:lpstr>
      <vt:lpstr>Helvetica</vt:lpstr>
      <vt:lpstr>Helvetica Neue</vt:lpstr>
      <vt:lpstr>Verdana</vt:lpstr>
      <vt:lpstr>Wingdings</vt:lpstr>
      <vt:lpstr>1_presentation_16x9</vt:lpstr>
      <vt:lpstr>GARD Accelerator and Beam Physics  &amp;  GARD test facilities</vt:lpstr>
      <vt:lpstr>US high-energy physics faces compounding budget tensions</vt:lpstr>
      <vt:lpstr>PowerPoint Presentation</vt:lpstr>
      <vt:lpstr>Accelerator Science across the DOE</vt:lpstr>
      <vt:lpstr>Accelerator Science across the US</vt:lpstr>
      <vt:lpstr>PowerPoint Presentation</vt:lpstr>
      <vt:lpstr>NSF-funded Center for Bright Beams (CBB)</vt:lpstr>
      <vt:lpstr>The 2014 P5 report called for an accelerator R&amp;D roadmap</vt:lpstr>
      <vt:lpstr>GARD reports and GARD roadmaps</vt:lpstr>
      <vt:lpstr>Barriers that stand in our way</vt:lpstr>
      <vt:lpstr>ABP community-driven roadmap … progress</vt:lpstr>
      <vt:lpstr>ABP community-driven roadmap</vt:lpstr>
      <vt:lpstr>Accelerator and beam physics </vt:lpstr>
      <vt:lpstr>GARD ABP mission statement</vt:lpstr>
      <vt:lpstr>ABP-LOI: Research needed to address the above Grand Challenges</vt:lpstr>
      <vt:lpstr>ABP-LOI: Resources needed to address the above Grand Challenges</vt:lpstr>
      <vt:lpstr>PowerPoint Presentation</vt:lpstr>
      <vt:lpstr>PowerPoint Presentation</vt:lpstr>
      <vt:lpstr>Five beam test facilities, supported by GARD in support of SC mission: </vt:lpstr>
      <vt:lpstr>GARD Facility capabilities</vt:lpstr>
      <vt:lpstr>GARD Facility capabilities</vt:lpstr>
      <vt:lpstr>Evolution of supported capabilities </vt:lpstr>
      <vt:lpstr>PowerPoint Presentation</vt:lpstr>
      <vt:lpstr>GARD ABP and Test facility</vt:lpstr>
      <vt:lpstr>HEP GARD partnership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ryan</cp:lastModifiedBy>
  <cp:revision>3485</cp:revision>
  <cp:lastPrinted>2020-10-21T19:23:01Z</cp:lastPrinted>
  <dcterms:created xsi:type="dcterms:W3CDTF">2018-05-02T14:57:07Z</dcterms:created>
  <dcterms:modified xsi:type="dcterms:W3CDTF">2021-11-22T19:35:16Z</dcterms:modified>
</cp:coreProperties>
</file>