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341" r:id="rId4"/>
    <p:sldId id="340" r:id="rId5"/>
    <p:sldId id="258" r:id="rId6"/>
    <p:sldId id="338" r:id="rId7"/>
    <p:sldId id="342" r:id="rId8"/>
    <p:sldId id="336" r:id="rId9"/>
    <p:sldId id="343" r:id="rId10"/>
    <p:sldId id="337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69"/>
    <p:restoredTop sz="96255"/>
  </p:normalViewPr>
  <p:slideViewPr>
    <p:cSldViewPr snapToGrid="0" snapToObjects="1">
      <p:cViewPr varScale="1">
        <p:scale>
          <a:sx n="96" d="100"/>
          <a:sy n="96" d="100"/>
        </p:scale>
        <p:origin x="200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205A0-24A8-3A48-BCFC-32B99951BACB}" type="datetimeFigureOut">
              <a:rPr lang="en-US" smtClean="0"/>
              <a:t>5/13/22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38B7C-6655-BC4B-9BDA-C4B021A5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6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B7CB-F57D-387F-3D50-045EABB2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969DB-D865-CACC-3B33-85D51D5F2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DC73B-EDA5-48FE-DBCF-80C2DA495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24D4-0A12-6543-B693-52654F56374A}" type="datetime1">
              <a:rPr lang="en-US" smtClean="0"/>
              <a:t>5/13/22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16CFE-A62E-D78A-9DA9-7B0634FC1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43DDF-CBC1-FA61-1006-BE8DE2751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72C-43F9-364B-8479-B7CB5ED3A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9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D4543-AF55-5119-B44A-2DC19E3C3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0E6EC-9165-4BDD-4B6C-35CDBF94A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03643-CB87-4C3F-36F5-C4209C1D4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0D60-2F04-CB4C-9638-F59F9A036B0F}" type="datetime1">
              <a:rPr lang="en-US" smtClean="0"/>
              <a:t>5/13/22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D2338-ECF2-2588-7042-AD512F36D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9B12C-9A57-2890-01D5-D0F23FC1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72C-43F9-364B-8479-B7CB5ED3A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8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1C2863-A823-DE72-F775-79D896807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1D1DE1-EBA6-7766-7E6C-3C2D4F966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06E3D-9FBA-E2BB-F2EC-C3D34DAC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2531-D3C5-2242-BDF5-0CF39E4BDFEA}" type="datetime1">
              <a:rPr lang="en-US" smtClean="0"/>
              <a:t>5/13/22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8223-81A8-EF4D-E4C5-DCC8CB19E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D007D-93A9-4BF6-644E-EE0BB0D2F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72C-43F9-364B-8479-B7CB5ED3A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9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C0879-48D4-DFE9-5AE9-612E8118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DD0B4-F62D-9877-7A24-8D6F203CC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F8CA2-05EE-71DB-3477-AFF0AED3C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EA1C-2D72-6C41-AA5E-CCD901164BC2}" type="datetime1">
              <a:rPr lang="en-US" smtClean="0"/>
              <a:t>5/13/22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2C27F-6A43-5FA4-3538-1C420C6C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001E1-E1DA-2FE7-172A-0195A9AE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72C-43F9-364B-8479-B7CB5ED3A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C5C46-C868-F692-40DA-88F5AD37A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668FB-CB78-FB3D-8535-285D0E7A4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08F77-7FA5-6F1C-E898-648C43119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92C0-AE68-DC40-B6A1-36C0DA086587}" type="datetime1">
              <a:rPr lang="en-US" smtClean="0"/>
              <a:t>5/13/22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5D6BF-D2C8-B58B-AF2E-82DD4EDF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597D0-7842-DDD9-1AE5-E35E7BE03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72C-43F9-364B-8479-B7CB5ED3A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0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6287-4AA0-5F01-5FFF-57CE47B99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552B4-5BBF-32C1-798C-542AB7D7E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100F7-3662-9A92-60C9-C8AA1024D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05CE7-B39E-5725-F570-D6A34D37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A436-E22E-2D49-A4BE-FCDE23FE5A46}" type="datetime1">
              <a:rPr lang="en-US" smtClean="0"/>
              <a:t>5/13/22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37152-47D8-C449-EA73-C90CE04E7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ADF3C-0392-60FB-4B6B-77D512E2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72C-43F9-364B-8479-B7CB5ED3A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8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549F6-9A42-E8AE-47BE-E30ADAA0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A596B-59B3-8095-CA95-3052D7DEF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31360-7177-F253-0097-1EB6048B1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0F7909-832C-355C-43E6-803449C6E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7DF7C1-8598-98D8-09ED-32D413C41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D1D944-55DD-B92D-ED45-C5E7DE7A2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BAD5-2538-6241-A1F1-27D69954E66A}" type="datetime1">
              <a:rPr lang="en-US" smtClean="0"/>
              <a:t>5/13/22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C8443A-BE0D-3EA2-6DC4-B66CE1F0E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9B6445-FB97-CDB7-D4BF-748DB6791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72C-43F9-364B-8479-B7CB5ED3A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6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CC92A-1124-F9C5-B414-E0E3FEC62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A2758-50FE-DC0F-9557-E17A611BA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D132-F566-E94D-B6FE-A1966993A078}" type="datetime1">
              <a:rPr lang="en-US" smtClean="0"/>
              <a:t>5/13/22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1097C-7253-49CB-3967-1AE284CF7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BB5E5-0A2A-D317-A183-D2DD21C7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72C-43F9-364B-8479-B7CB5ED3A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2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DCC899-AE3C-9BB4-64BB-3B48C55A4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C9B0-9032-B645-9FDF-61A33915B533}" type="datetime1">
              <a:rPr lang="en-US" smtClean="0"/>
              <a:t>5/13/22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C22939-2987-E463-C599-95C1560D5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B86BD-3641-663C-6B28-7E249708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72C-43F9-364B-8479-B7CB5ED3A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0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F1BA4-A810-268D-2722-E947EB4F3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30FDF-4602-0B13-F951-93F8E4293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521F4-0EC3-5EDA-99B3-8C0DD0070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C40DC-0249-D9D2-C075-72F06B7C9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7ECB-DD04-2648-8321-6C5215C60CB5}" type="datetime1">
              <a:rPr lang="en-US" smtClean="0"/>
              <a:t>5/13/22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D4DFB-3672-80E9-EEC4-929CB7CB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4FAF7-AE84-99D4-F517-7EC00A3A9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72C-43F9-364B-8479-B7CB5ED3A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7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D5EC8-B534-F99E-D5EC-FA5EA1C5E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912668-22CB-01E9-A0DD-B34958C02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9834C-FFB5-2CFF-7F48-8D060916C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20BEE-2B46-FE68-41BD-BEFB5267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81DC-3F6F-E247-ABD2-B8E553B35D32}" type="datetime1">
              <a:rPr lang="en-US" smtClean="0"/>
              <a:t>5/13/22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95094-F61F-2137-0DC1-A561E9BC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D17F2-ADD0-DB31-D3DB-35419B3B5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72C-43F9-364B-8479-B7CB5ED3A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7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FAC129-6EF8-7157-8E51-E0C727581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AB491-F97A-0DFB-285F-060D45A7A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8A6CD-F996-F134-1FDB-12A806845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D4CC1-F1DB-9A43-B6F2-E1374A1A597C}" type="datetime1">
              <a:rPr lang="en-US" smtClean="0"/>
              <a:t>5/13/22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83771-B02C-3880-5FA1-8EAB29B4F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1895F-7168-7A74-FE93-F99715C7F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7972C-43F9-364B-8479-B7CB5ED3A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0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17832-3BDD-2D06-C7E2-8F4810456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197" y="28629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 Belle II input to RF3: Fundamental physics in small experiments (g-2)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DEB75-4397-65A4-C8ED-1036A45EBC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Anselm Vossen</a:t>
            </a:r>
          </a:p>
        </p:txBody>
      </p:sp>
      <p:pic>
        <p:nvPicPr>
          <p:cNvPr id="4" name="Picture 3" descr="Image result for jefferson lab logo">
            <a:extLst>
              <a:ext uri="{FF2B5EF4-FFF2-40B4-BE49-F238E27FC236}">
                <a16:creationId xmlns:a16="http://schemas.microsoft.com/office/drawing/2014/main" id="{5CA5F00D-C1EC-ED11-72E8-C4452A52A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5654" y="5881184"/>
            <a:ext cx="2555245" cy="81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BB8F54-AA7C-E30B-A013-319DBC559D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20515"/>
            <a:ext cx="2606292" cy="4374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077027-CDB6-F699-E04F-0C17FE1E3585}"/>
              </a:ext>
            </a:extLst>
          </p:cNvPr>
          <p:cNvSpPr txBox="1"/>
          <p:nvPr/>
        </p:nvSpPr>
        <p:spPr>
          <a:xfrm>
            <a:off x="0" y="6051183"/>
            <a:ext cx="270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Research supported by the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1BEAE0B-45C8-33D0-1090-4382FB50A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5115" y="5881184"/>
            <a:ext cx="1905000" cy="838200"/>
          </a:xfrm>
          <a:prstGeom prst="rect">
            <a:avLst/>
          </a:prstGeom>
        </p:spPr>
      </p:pic>
      <p:pic>
        <p:nvPicPr>
          <p:cNvPr id="1026" name="Picture 2" descr="Belle II Collaboration - Home | Facebook">
            <a:extLst>
              <a:ext uri="{FF2B5EF4-FFF2-40B4-BE49-F238E27FC236}">
                <a16:creationId xmlns:a16="http://schemas.microsoft.com/office/drawing/2014/main" id="{DD4FDD3A-4D13-BFDE-1DCF-A75F73D36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529" y="4133347"/>
            <a:ext cx="1494941" cy="149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AC74A3E-53CB-21E2-3602-737FA93F4C3F}"/>
              </a:ext>
            </a:extLst>
          </p:cNvPr>
          <p:cNvSpPr txBox="1">
            <a:spLocks/>
          </p:cNvSpPr>
          <p:nvPr/>
        </p:nvSpPr>
        <p:spPr>
          <a:xfrm>
            <a:off x="813654" y="1600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/>
              <a:t>Based on “Opportunities for precision QCD physics in hadronization at Belle II -- a snowmass whitepaper” (2204.02280 [hep-ex])</a:t>
            </a:r>
          </a:p>
          <a:p>
            <a:r>
              <a:rPr lang="en-US" sz="2500" dirty="0"/>
              <a:t>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B9A2EB-548D-3D66-DEF3-21CE3A34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72C-43F9-364B-8479-B7CB5ED3A4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06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8A75-D7A1-B8D7-15ED-391C9F61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Measurements related to g-2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E8A194-1287-55F7-0E7A-9F6FB94D5D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9373" y="1549343"/>
                <a:ext cx="10515600" cy="494353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Conserved vector current (CVC):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</a:p>
              <a:p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/>
                  <a:t>However: isospin breaking effects not fully understood</a:t>
                </a:r>
                <a:br>
                  <a:rPr lang="en-US" dirty="0"/>
                </a:br>
                <a:r>
                  <a:rPr lang="en-US" dirty="0">
                    <a:sym typeface="Wingdings" pitchFamily="2" charset="2"/>
                  </a:rPr>
                  <a:t>tension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𝜏</m:t>
                    </m:r>
                  </m:oMath>
                </a14:m>
                <a:r>
                  <a:rPr lang="en-US" dirty="0"/>
                  <a:t> decay and CVC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br>
                  <a:rPr lang="en-US" dirty="0"/>
                </a:br>
                <a:r>
                  <a:rPr lang="en-US" dirty="0">
                    <a:sym typeface="Wingdings" pitchFamily="2" charset="2"/>
                  </a:rPr>
                  <a:t>Future theory developments could bring this channel</a:t>
                </a:r>
                <a:br>
                  <a:rPr lang="en-US" dirty="0">
                    <a:sym typeface="Wingdings" pitchFamily="2" charset="2"/>
                  </a:rPr>
                </a:br>
                <a:r>
                  <a:rPr lang="en-US" dirty="0">
                    <a:sym typeface="Wingdings" pitchFamily="2" charset="2"/>
                  </a:rPr>
                  <a:t>into play again</a:t>
                </a:r>
              </a:p>
              <a:p>
                <a:pPr lvl="1"/>
                <a:r>
                  <a:rPr lang="en-US" dirty="0"/>
                  <a:t>Belle II will provide further input	</a:t>
                </a:r>
              </a:p>
              <a:p>
                <a:r>
                  <a:rPr lang="en-US" dirty="0"/>
                  <a:t>Hadronic Light-by-Light (</a:t>
                </a:r>
                <a:r>
                  <a:rPr lang="en-US" dirty="0" err="1"/>
                  <a:t>HLbL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 err="1"/>
                  <a:t>HLbL</a:t>
                </a:r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/>
                  <a:t> </a:t>
                </a:r>
                <a:r>
                  <a:rPr lang="en-US" b="0" dirty="0">
                    <a:sym typeface="Wingdings" pitchFamily="2" charset="2"/>
                  </a:rPr>
                  <a:t>needs to be known to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≈10%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4-point function </a:t>
                </a:r>
                <a:r>
                  <a:rPr lang="en-US" dirty="0">
                    <a:sym typeface="Wingdings" pitchFamily="2" charset="2"/>
                  </a:rPr>
                  <a:t>significantly more complex than HVP</a:t>
                </a:r>
                <a:br>
                  <a:rPr lang="en-US" dirty="0">
                    <a:sym typeface="Wingdings" pitchFamily="2" charset="2"/>
                  </a:rPr>
                </a:br>
                <a:r>
                  <a:rPr lang="en-US" dirty="0">
                    <a:sym typeface="Wingdings" pitchFamily="2" charset="2"/>
                  </a:rPr>
                  <a:t>	experimental input is needed to validate theory models</a:t>
                </a:r>
                <a:br>
                  <a:rPr lang="en-US" dirty="0">
                    <a:sym typeface="Wingdings" pitchFamily="2" charset="2"/>
                  </a:rPr>
                </a:br>
                <a:r>
                  <a:rPr lang="en-US" dirty="0">
                    <a:sym typeface="Wingdings" pitchFamily="2" charset="2"/>
                  </a:rPr>
                  <a:t>	See whitepaper for measurements validating different aspects</a:t>
                </a:r>
                <a:br>
                  <a:rPr lang="en-US" dirty="0">
                    <a:sym typeface="Wingdings" pitchFamily="2" charset="2"/>
                  </a:rPr>
                </a:br>
                <a:r>
                  <a:rPr lang="en-US" dirty="0">
                    <a:sym typeface="Wingdings" pitchFamily="2" charset="2"/>
                  </a:rPr>
                  <a:t>of the calculations</a:t>
                </a:r>
              </a:p>
              <a:p>
                <a:pPr marL="457200" lvl="1" indent="0">
                  <a:buNone/>
                </a:pPr>
                <a:endParaRPr lang="en-US" b="0" dirty="0"/>
              </a:p>
              <a:p>
                <a:pPr lvl="1"/>
                <a:endParaRPr lang="en-US" b="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E8A194-1287-55F7-0E7A-9F6FB94D5D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9373" y="1549343"/>
                <a:ext cx="10515600" cy="4943531"/>
              </a:xfrm>
              <a:blipFill>
                <a:blip r:embed="rId2"/>
                <a:stretch>
                  <a:fillRect l="-1086" t="-2813" b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484F063-6AEF-73EA-0C24-1C15FAACD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26" y="1401706"/>
            <a:ext cx="3149600" cy="29464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6CE98-0997-A9E0-FBE5-7625D017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72C-43F9-364B-8479-B7CB5ED3A4E1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 descr="Dispersion relation for hadronic light-by-light scattering: two-pion  contributions - CERN Document Server">
            <a:extLst>
              <a:ext uri="{FF2B5EF4-FFF2-40B4-BE49-F238E27FC236}">
                <a16:creationId xmlns:a16="http://schemas.microsoft.com/office/drawing/2014/main" id="{1540A22F-AB12-AD6B-5DF5-E69A5C2D8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12" y="4591726"/>
            <a:ext cx="2463827" cy="212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79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2F251-BEC2-B105-5071-C17252050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0"/>
            <a:ext cx="10515600" cy="1325563"/>
          </a:xfrm>
        </p:spPr>
        <p:txBody>
          <a:bodyPr/>
          <a:lstStyle/>
          <a:p>
            <a:r>
              <a:rPr lang="en-US" dirty="0"/>
              <a:t>Summary and Take away message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346247D-0918-EA36-B3E4-862AEC6FA3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9120" y="1050131"/>
                <a:ext cx="10627360" cy="5306219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measurements among the most sensitive to New Physics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BUT: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en-US" dirty="0"/>
                  <a:t>Discovery potential needs experimental input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to 	reduce theory uncertainty to same level as expected experimental 	uncertainties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rgbClr val="FF0000"/>
                    </a:solidFill>
                  </a:rPr>
                  <a:t>Need:</a:t>
                </a:r>
              </a:p>
              <a:p>
                <a:pPr marL="914400" lvl="2" indent="0">
                  <a:buNone/>
                </a:pPr>
                <a:r>
                  <a:rPr lang="en-US" dirty="0"/>
                  <a:t>	</a:t>
                </a:r>
                <a:r>
                  <a:rPr lang="en-US" dirty="0">
                    <a:sym typeface="Wingdings" pitchFamily="2" charset="2"/>
                  </a:rPr>
                  <a:t>HVP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𝜋𝜋</m:t>
                    </m:r>
                  </m:oMath>
                </a14:m>
                <a:endParaRPr lang="en-US" b="0" dirty="0">
                  <a:sym typeface="Wingdings" pitchFamily="2" charset="2"/>
                </a:endParaRPr>
              </a:p>
              <a:p>
                <a:pPr marL="914400" lvl="2" indent="0">
                  <a:buNone/>
                </a:pPr>
                <a:r>
                  <a:rPr lang="en-US" dirty="0">
                    <a:sym typeface="Wingdings" pitchFamily="2" charset="2"/>
                  </a:rPr>
                  <a:t>	</a:t>
                </a:r>
                <a:r>
                  <a:rPr lang="en-US" dirty="0" err="1">
                    <a:sym typeface="Wingdings" pitchFamily="2" charset="2"/>
                  </a:rPr>
                  <a:t>HLbL</a:t>
                </a:r>
                <a:r>
                  <a:rPr lang="en-US" dirty="0">
                    <a:sym typeface="Wingdings" pitchFamily="2" charset="2"/>
                  </a:rPr>
                  <a:t> from form factors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𝛾𝛾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→</m:t>
                    </m:r>
                  </m:oMath>
                </a14:m>
                <a:r>
                  <a:rPr lang="en-US" dirty="0"/>
                  <a:t>hadrons</a:t>
                </a:r>
              </a:p>
              <a:p>
                <a:pPr marL="0" indent="0">
                  <a:buNone/>
                </a:pPr>
                <a:r>
                  <a:rPr lang="en-US" dirty="0"/>
                  <a:t>	Belle II is a second generation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-factory</a:t>
                </a:r>
              </a:p>
              <a:p>
                <a:pPr lvl="2"/>
                <a:r>
                  <a:rPr lang="en-US" dirty="0"/>
                  <a:t>State of the art detector optimized for precision physics with identified hadrons</a:t>
                </a:r>
              </a:p>
              <a:p>
                <a:pPr lvl="2"/>
                <a:r>
                  <a:rPr lang="en-US" dirty="0"/>
                  <a:t>Will reduce systematics by resolving current experimental tension in HVP</a:t>
                </a:r>
              </a:p>
              <a:p>
                <a:pPr lvl="2"/>
                <a:r>
                  <a:rPr lang="en-US" dirty="0"/>
                  <a:t>Excellent opportunity to reduce systematics to expected precision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</m:sup>
                    </m:sSubSup>
                  </m:oMath>
                </a14:m>
                <a:endParaRPr lang="en-US" b="0" dirty="0"/>
              </a:p>
              <a:p>
                <a:pPr lvl="2"/>
                <a:r>
                  <a:rPr lang="en-US" dirty="0">
                    <a:solidFill>
                      <a:srgbClr val="FF0000"/>
                    </a:solidFill>
                  </a:rPr>
                  <a:t>Must do experiment </a:t>
                </a:r>
                <a:r>
                  <a:rPr lang="en-US" dirty="0"/>
                  <a:t>to validate theory calculations for HVP and </a:t>
                </a:r>
                <a:r>
                  <a:rPr lang="en-US" dirty="0" err="1"/>
                  <a:t>HLbL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2"/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lvl="2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346247D-0918-EA36-B3E4-862AEC6FA3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9120" y="1050131"/>
                <a:ext cx="10627360" cy="5306219"/>
              </a:xfrm>
              <a:blipFill>
                <a:blip r:embed="rId2"/>
                <a:stretch>
                  <a:fillRect l="-1193" t="-2387" r="-1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B09CC6-0370-EB8D-9F1E-CB145710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72C-43F9-364B-8479-B7CB5ED3A4E1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2" descr="Belle II Collaboration - Home | Facebook">
            <a:extLst>
              <a:ext uri="{FF2B5EF4-FFF2-40B4-BE49-F238E27FC236}">
                <a16:creationId xmlns:a16="http://schemas.microsoft.com/office/drawing/2014/main" id="{5E736976-D113-67CB-C095-B760F1804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461" y="118121"/>
            <a:ext cx="1397466" cy="139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671A746-DDB9-8214-063C-2E6CF8F9C5F7}"/>
              </a:ext>
            </a:extLst>
          </p:cNvPr>
          <p:cNvSpPr txBox="1">
            <a:spLocks/>
          </p:cNvSpPr>
          <p:nvPr/>
        </p:nvSpPr>
        <p:spPr>
          <a:xfrm>
            <a:off x="1743" y="474659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7030A0"/>
                </a:solidFill>
              </a:rPr>
              <a:t>Details in “Opportunities for precision QCD physics in hadronization at Belle II -- a snowmass whitepaper” (2204.02280 [hep-ex])</a:t>
            </a:r>
          </a:p>
          <a:p>
            <a:r>
              <a:rPr lang="en-US" sz="2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124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699B6D-22DF-044A-C591-51711EE23390}"/>
              </a:ext>
            </a:extLst>
          </p:cNvPr>
          <p:cNvSpPr txBox="1"/>
          <p:nvPr/>
        </p:nvSpPr>
        <p:spPr>
          <a:xfrm>
            <a:off x="251791" y="2499360"/>
            <a:ext cx="10349948" cy="4165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57725A-3D88-10E9-9F26-AAFDA81E1B1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2126" y="0"/>
                <a:ext cx="11907748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Motivation: Belle II needed to reduce uncertainty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57725A-3D88-10E9-9F26-AAFDA81E1B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2126" y="0"/>
                <a:ext cx="11907748" cy="1325563"/>
              </a:xfrm>
              <a:blipFill>
                <a:blip r:embed="rId2"/>
                <a:stretch>
                  <a:fillRect l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382C95-44F0-95AD-4A1E-011DE48435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5420" y="1175663"/>
                <a:ext cx="10562690" cy="274250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0" dirty="0"/>
                  <a:t>Muon anomalous magnetic moment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Currently: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𝑆𝑀</m:t>
                        </m:r>
                      </m:sup>
                    </m:sSubSup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4.2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with uncertainty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𝑆𝑀</m:t>
                        </m:r>
                      </m:sup>
                    </m:sSubSup>
                  </m:oMath>
                </a14:m>
                <a:r>
                  <a:rPr lang="en-US" dirty="0"/>
                  <a:t> comparable</a:t>
                </a:r>
              </a:p>
              <a:p>
                <a:r>
                  <a:rPr lang="en-US" dirty="0"/>
                  <a:t>Plan to reduce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</m:sup>
                        </m:sSub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by a factor 4: </a:t>
                </a:r>
                <a:br>
                  <a:rPr lang="en-US" dirty="0"/>
                </a:br>
                <a:r>
                  <a:rPr lang="en-US" dirty="0">
                    <a:sym typeface="Wingdings" pitchFamily="2" charset="2"/>
                  </a:rPr>
                  <a:t></a:t>
                </a:r>
                <a:r>
                  <a:rPr lang="en-US" dirty="0"/>
                  <a:t>Discovery potential of experiment limited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𝑆𝑀</m:t>
                            </m:r>
                          </m:sup>
                        </m:sSub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not reduced as well.</a:t>
                </a:r>
              </a:p>
              <a:p>
                <a:r>
                  <a:rPr lang="en-US" dirty="0"/>
                  <a:t>“The dominant sources of theory error are by far the hadronic contributions, in particular,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HVP term and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HLbL</a:t>
                </a:r>
                <a:r>
                  <a:rPr lang="en-US" dirty="0"/>
                  <a:t> term”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382C95-44F0-95AD-4A1E-011DE48435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420" y="1175663"/>
                <a:ext cx="10562690" cy="2742508"/>
              </a:xfrm>
              <a:blipFill>
                <a:blip r:embed="rId3"/>
                <a:stretch>
                  <a:fillRect l="-960" t="-3226" r="-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8744C-B6EB-97C7-94C5-DD4116910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72C-43F9-364B-8479-B7CB5ED3A4E1}" type="slidenum">
              <a:rPr lang="en-US" smtClean="0"/>
              <a:t>2</a:t>
            </a:fld>
            <a:endParaRPr lang="en-US"/>
          </a:p>
        </p:txBody>
      </p:sp>
      <p:pic>
        <p:nvPicPr>
          <p:cNvPr id="3074" name="Picture 2" descr="Hadronic vacuum-polarization contribution to various QED observables |  SpringerLink">
            <a:extLst>
              <a:ext uri="{FF2B5EF4-FFF2-40B4-BE49-F238E27FC236}">
                <a16:creationId xmlns:a16="http://schemas.microsoft.com/office/drawing/2014/main" id="{0505E83A-5075-03B7-66C4-F394C71C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940" y="3021666"/>
            <a:ext cx="1446984" cy="148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658EC96-5EEA-74B1-C2F3-27EDCACD4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9072" y="4068418"/>
            <a:ext cx="3609953" cy="26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60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699B6D-22DF-044A-C591-51711EE23390}"/>
              </a:ext>
            </a:extLst>
          </p:cNvPr>
          <p:cNvSpPr txBox="1"/>
          <p:nvPr/>
        </p:nvSpPr>
        <p:spPr>
          <a:xfrm>
            <a:off x="490330" y="2499360"/>
            <a:ext cx="9528312" cy="9296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57725A-3D88-10E9-9F26-AAFDA81E1B1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2126" y="-275705"/>
                <a:ext cx="11907748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Motivation: Belle II needed to reduce uncertainty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57725A-3D88-10E9-9F26-AAFDA81E1B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2126" y="-275705"/>
                <a:ext cx="11907748" cy="1325563"/>
              </a:xfrm>
              <a:blipFill>
                <a:blip r:embed="rId2"/>
                <a:stretch>
                  <a:fillRect l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382C95-44F0-95AD-4A1E-011DE48435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3472" y="1049858"/>
                <a:ext cx="10896935" cy="495037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0" dirty="0"/>
                  <a:t>Muon anomalous magnetic moment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Currently: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𝑆𝑀</m:t>
                        </m:r>
                      </m:sup>
                    </m:sSubSup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4.2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with uncertainty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𝑆𝑀</m:t>
                        </m:r>
                      </m:sup>
                    </m:sSubSup>
                  </m:oMath>
                </a14:m>
                <a:r>
                  <a:rPr lang="en-US" dirty="0"/>
                  <a:t> comparable</a:t>
                </a:r>
              </a:p>
              <a:p>
                <a:r>
                  <a:rPr lang="en-US" dirty="0"/>
                  <a:t>Plan to reduce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</m:sup>
                        </m:sSub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by a factor 4: </a:t>
                </a:r>
                <a:br>
                  <a:rPr lang="en-US" dirty="0"/>
                </a:br>
                <a:r>
                  <a:rPr lang="en-US" dirty="0">
                    <a:sym typeface="Wingdings" pitchFamily="2" charset="2"/>
                  </a:rPr>
                  <a:t></a:t>
                </a:r>
                <a:r>
                  <a:rPr lang="en-US" dirty="0"/>
                  <a:t>Discovery potential of g-2 experiment limited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𝑆𝑀</m:t>
                            </m:r>
                          </m:sup>
                        </m:sSub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not reduced</a:t>
                </a:r>
                <a:br>
                  <a:rPr lang="en-US" dirty="0"/>
                </a:br>
                <a:r>
                  <a:rPr lang="en-US" dirty="0"/>
                  <a:t> as well.</a:t>
                </a:r>
              </a:p>
              <a:p>
                <a:r>
                  <a:rPr lang="en-US" dirty="0"/>
                  <a:t>“The dominant sources of theory error are by far the hadronic contributions, in particular,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HVP term and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HLbL</a:t>
                </a:r>
                <a:r>
                  <a:rPr lang="en-US" dirty="0"/>
                  <a:t> term”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Gold Standard for HVP determination: </a:t>
                </a:r>
                <a:r>
                  <a:rPr lang="en-US" dirty="0"/>
                  <a:t>Experimental 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hadronic cross-section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measurement)</a:t>
                </a:r>
              </a:p>
              <a:p>
                <a:pPr lvl="1"/>
                <a:r>
                  <a:rPr lang="en-US" dirty="0"/>
                  <a:t>E.g. New lattice calculations (Nature 593, 51–55 (2021)) reduce tension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But: </a:t>
                </a:r>
                <a:r>
                  <a:rPr lang="en-US" dirty="0"/>
                  <a:t>Tension between KLOE/</a:t>
                </a:r>
                <a:r>
                  <a:rPr lang="en-US" dirty="0" err="1"/>
                  <a:t>BaBar</a:t>
                </a:r>
                <a:r>
                  <a:rPr lang="en-US" dirty="0"/>
                  <a:t> measurement make up ~1/3rd of HVP uncertainty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382C95-44F0-95AD-4A1E-011DE48435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3472" y="1049858"/>
                <a:ext cx="10896935" cy="4950371"/>
              </a:xfrm>
              <a:blipFill>
                <a:blip r:embed="rId3"/>
                <a:stretch>
                  <a:fillRect l="-931" t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8744C-B6EB-97C7-94C5-DD4116910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72C-43F9-364B-8479-B7CB5ED3A4E1}" type="slidenum">
              <a:rPr lang="en-US" smtClean="0"/>
              <a:t>3</a:t>
            </a:fld>
            <a:endParaRPr lang="en-US"/>
          </a:p>
        </p:txBody>
      </p:sp>
      <p:pic>
        <p:nvPicPr>
          <p:cNvPr id="3074" name="Picture 2" descr="Hadronic vacuum-polarization contribution to various QED observables |  SpringerLink">
            <a:extLst>
              <a:ext uri="{FF2B5EF4-FFF2-40B4-BE49-F238E27FC236}">
                <a16:creationId xmlns:a16="http://schemas.microsoft.com/office/drawing/2014/main" id="{0505E83A-5075-03B7-66C4-F394C71C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915" y="1608108"/>
            <a:ext cx="1446984" cy="148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658EC96-5EEA-74B1-C2F3-27EDCACD4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5148" y="3322783"/>
            <a:ext cx="1999919" cy="144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54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699B6D-22DF-044A-C591-51711EE23390}"/>
              </a:ext>
            </a:extLst>
          </p:cNvPr>
          <p:cNvSpPr txBox="1"/>
          <p:nvPr/>
        </p:nvSpPr>
        <p:spPr>
          <a:xfrm>
            <a:off x="490329" y="2499360"/>
            <a:ext cx="9528313" cy="4165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57725A-3D88-10E9-9F26-AAFDA81E1B1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42126" y="0"/>
                <a:ext cx="11907748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Motivation: Belle II needed to reduce uncertainty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D57725A-3D88-10E9-9F26-AAFDA81E1B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2126" y="0"/>
                <a:ext cx="11907748" cy="1325563"/>
              </a:xfrm>
              <a:blipFill>
                <a:blip r:embed="rId2"/>
                <a:stretch>
                  <a:fillRect l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382C95-44F0-95AD-4A1E-011DE48435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368" y="1325563"/>
                <a:ext cx="10562690" cy="522934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0" dirty="0"/>
                  <a:t>Muon anomalous magnetic moment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Currently: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𝑆𝑀</m:t>
                        </m:r>
                      </m:sup>
                    </m:sSubSup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4.2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with uncertainty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𝑆𝑀</m:t>
                        </m:r>
                      </m:sup>
                    </m:sSubSup>
                  </m:oMath>
                </a14:m>
                <a:r>
                  <a:rPr lang="en-US" dirty="0"/>
                  <a:t> comparable</a:t>
                </a:r>
              </a:p>
              <a:p>
                <a:r>
                  <a:rPr lang="en-US" dirty="0"/>
                  <a:t>Plan to reduce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</m:sup>
                        </m:sSub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by a factor 4: </a:t>
                </a:r>
                <a:br>
                  <a:rPr lang="en-US" dirty="0"/>
                </a:br>
                <a:r>
                  <a:rPr lang="en-US" dirty="0">
                    <a:sym typeface="Wingdings" pitchFamily="2" charset="2"/>
                  </a:rPr>
                  <a:t></a:t>
                </a:r>
                <a:r>
                  <a:rPr lang="en-US" dirty="0"/>
                  <a:t>Discovery potential of g-2 experiment limited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𝑆𝑀</m:t>
                            </m:r>
                          </m:sup>
                        </m:sSub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not reduced as well.</a:t>
                </a:r>
              </a:p>
              <a:p>
                <a:r>
                  <a:rPr lang="en-US" dirty="0"/>
                  <a:t>“The dominant sources of theory error are by far the hadronic contributions, in particular,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HVP term and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HLbL</a:t>
                </a:r>
                <a:r>
                  <a:rPr lang="en-US" dirty="0"/>
                  <a:t> term”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Gold Standard for HVP determination: </a:t>
                </a:r>
                <a:r>
                  <a:rPr lang="en-US" dirty="0"/>
                  <a:t>Experimental 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hadronic cross-section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measurement)</a:t>
                </a:r>
              </a:p>
              <a:p>
                <a:pPr lvl="1"/>
                <a:r>
                  <a:rPr lang="en-US" dirty="0"/>
                  <a:t>E.g. New lattice calculations (Nature 593, 51–55 (2021)) reduce tension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But: </a:t>
                </a:r>
                <a:r>
                  <a:rPr lang="en-US" dirty="0"/>
                  <a:t>Tension between KLOE/</a:t>
                </a:r>
                <a:r>
                  <a:rPr lang="en-US" dirty="0" err="1"/>
                  <a:t>BaBar</a:t>
                </a:r>
                <a:r>
                  <a:rPr lang="en-US" dirty="0"/>
                  <a:t> measurement make up ~1/3rd of HVP uncertainty</a:t>
                </a:r>
              </a:p>
              <a:p>
                <a:r>
                  <a:rPr lang="en-US" sz="3400" dirty="0">
                    <a:solidFill>
                      <a:srgbClr val="C00000"/>
                    </a:solidFill>
                  </a:rPr>
                  <a:t>Belle II will provide new input to resolve current tensions and work on reducing uncertainties on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400" dirty="0" err="1">
                    <a:solidFill>
                      <a:srgbClr val="C00000"/>
                    </a:solidFill>
                  </a:rPr>
                  <a:t>meausurements</a:t>
                </a:r>
                <a:r>
                  <a:rPr lang="en-US" sz="3400" dirty="0">
                    <a:solidFill>
                      <a:srgbClr val="C00000"/>
                    </a:solidFill>
                  </a:rPr>
                  <a:t> </a:t>
                </a:r>
                <a:r>
                  <a:rPr lang="en-US" sz="3400" dirty="0">
                    <a:solidFill>
                      <a:srgbClr val="C00000"/>
                    </a:solidFill>
                    <a:sym typeface="Wingdings" pitchFamily="2" charset="2"/>
                  </a:rPr>
                  <a:t> Crucial for discovery potential of g-2 experiment</a:t>
                </a:r>
                <a:endParaRPr lang="en-US" sz="3400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A host of other measurements possible to reduce subdominant uncertainties and provide complementary information on HVP, </a:t>
                </a:r>
                <a:r>
                  <a:rPr lang="en-US" dirty="0" err="1"/>
                  <a:t>Hlbl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  <a:sym typeface="Wingdings" pitchFamily="2" charset="2"/>
                  </a:rPr>
                  <a:t>more confidence in results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382C95-44F0-95AD-4A1E-011DE48435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368" y="1325563"/>
                <a:ext cx="10562690" cy="5229349"/>
              </a:xfrm>
              <a:blipFill>
                <a:blip r:embed="rId3"/>
                <a:stretch>
                  <a:fillRect l="-1080" t="-1699" r="-360" b="-2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8744C-B6EB-97C7-94C5-DD4116910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72C-43F9-364B-8479-B7CB5ED3A4E1}" type="slidenum">
              <a:rPr lang="en-US" smtClean="0"/>
              <a:t>4</a:t>
            </a:fld>
            <a:endParaRPr lang="en-US"/>
          </a:p>
        </p:txBody>
      </p:sp>
      <p:pic>
        <p:nvPicPr>
          <p:cNvPr id="3074" name="Picture 2" descr="Hadronic vacuum-polarization contribution to various QED observables |  SpringerLink">
            <a:extLst>
              <a:ext uri="{FF2B5EF4-FFF2-40B4-BE49-F238E27FC236}">
                <a16:creationId xmlns:a16="http://schemas.microsoft.com/office/drawing/2014/main" id="{0505E83A-5075-03B7-66C4-F394C71C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915" y="1608108"/>
            <a:ext cx="1446984" cy="148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658EC96-5EEA-74B1-C2F3-27EDCACD4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5148" y="3322783"/>
            <a:ext cx="1999919" cy="144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825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257BA4-77A8-9DAE-C563-F213012EB9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How to measure HVP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257BA4-77A8-9DAE-C563-F213012EB9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05B999-4A8D-CDDF-D417-AC9ACABB1D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57804"/>
                <a:ext cx="10515600" cy="4975867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Use dispersion relation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𝐻𝑉𝑃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𝐿𝑂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hadronic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ratio: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h𝑎𝑑𝑟𝑜𝑛𝑠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dominated by </a:t>
                </a:r>
              </a:p>
              <a:p>
                <a:pPr marL="457200" lvl="1" indent="0">
                  <a:buNone/>
                </a:pPr>
                <a:r>
                  <a:rPr lang="en-US" dirty="0"/>
                  <a:t>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region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>
                    <a:sym typeface="Wingdings" pitchFamily="2" charset="2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𝜋𝜋</m:t>
                    </m:r>
                  </m:oMath>
                </a14:m>
                <a:r>
                  <a:rPr lang="en-US" dirty="0"/>
                  <a:t> (70%)</a:t>
                </a:r>
              </a:p>
              <a:p>
                <a:pPr marL="914400" lvl="2" indent="0">
                  <a:buNone/>
                </a:pPr>
                <a:r>
                  <a:rPr lang="en-US" dirty="0">
                    <a:sym typeface="Wingdings" pitchFamily="2" charset="2"/>
                  </a:rPr>
                  <a:t>resonance region around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𝜔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Fixed energy B factories: ISR technique</a:t>
                </a:r>
              </a:p>
              <a:p>
                <a:r>
                  <a:rPr lang="en-US" dirty="0"/>
                  <a:t>E.g. at </a:t>
                </a:r>
                <a:r>
                  <a:rPr lang="en-US" dirty="0" err="1"/>
                  <a:t>BaBar</a:t>
                </a:r>
                <a:r>
                  <a:rPr lang="en-US" dirty="0"/>
                  <a:t> effectively the ratio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𝜋𝜋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𝜇𝜇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 is measured</a:t>
                </a:r>
              </a:p>
              <a:p>
                <a:pPr marL="457200" lvl="1" indent="0">
                  <a:buNone/>
                </a:pPr>
                <a:r>
                  <a:rPr lang="en-US" dirty="0">
                    <a:sym typeface="Wingdings" pitchFamily="2" charset="2"/>
                  </a:rPr>
                  <a:t>dominant systematic cancel</a:t>
                </a:r>
              </a:p>
              <a:p>
                <a:pPr marL="457200" lvl="1" indent="0">
                  <a:buNone/>
                </a:pPr>
                <a:r>
                  <a:rPr lang="en-US" dirty="0">
                    <a:sym typeface="Wingdings" pitchFamily="2" charset="2"/>
                  </a:rPr>
                  <a:t>remaining systematics dominated by PID, ISR calculations</a:t>
                </a:r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	</a:t>
                </a:r>
              </a:p>
              <a:p>
                <a:pPr marL="914400" lvl="2" indent="0">
                  <a:buNone/>
                </a:pPr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05B999-4A8D-CDDF-D417-AC9ACABB1D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57804"/>
                <a:ext cx="10515600" cy="4975867"/>
              </a:xfrm>
              <a:blipFill>
                <a:blip r:embed="rId3"/>
                <a:stretch>
                  <a:fillRect l="-724" t="-23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149C7-6848-FC5C-793F-17F4D009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72C-43F9-364B-8479-B7CB5ED3A4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9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64B63-56CB-095B-56F0-9CA254AB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2220"/>
            <a:ext cx="11353800" cy="1325563"/>
          </a:xfrm>
        </p:spPr>
        <p:txBody>
          <a:bodyPr/>
          <a:lstStyle/>
          <a:p>
            <a:r>
              <a:rPr lang="en-US" dirty="0"/>
              <a:t>Tension in existing KLOE/</a:t>
            </a:r>
            <a:r>
              <a:rPr lang="en-US" dirty="0" err="1"/>
              <a:t>BaBar</a:t>
            </a:r>
            <a:r>
              <a:rPr lang="en-US" dirty="0"/>
              <a:t>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65184-94D1-F2F4-949B-1B66E5F2F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603539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Need to be resolved !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31AF869-8D5F-BE75-637F-C6E251E1D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1647474"/>
            <a:ext cx="5257800" cy="36804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BDCAB0-4846-211A-098A-FF0F5E21F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71" y="1710597"/>
            <a:ext cx="5746929" cy="34765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90902D-C2E7-F6A6-706B-3C47899B043A}"/>
              </a:ext>
            </a:extLst>
          </p:cNvPr>
          <p:cNvSpPr txBox="1"/>
          <p:nvPr/>
        </p:nvSpPr>
        <p:spPr>
          <a:xfrm>
            <a:off x="7658100" y="63563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Figures from JHEP 03, 173</a:t>
            </a:r>
            <a:br>
              <a:rPr lang="en-US" sz="1200" dirty="0"/>
            </a:br>
            <a:r>
              <a:rPr lang="en-US" sz="1200" dirty="0"/>
              <a:t>(2018), arXiv:1711.03085 [hep-ex]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57C1B-A0C1-C4E4-B05E-2A840E63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972C-43F9-364B-8479-B7CB5ED3A4E1}" type="slidenum">
              <a:rPr lang="en-US" smtClean="0"/>
              <a:t>6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8999279-71C4-2355-3C2C-E4A165AE11A1}"/>
              </a:ext>
            </a:extLst>
          </p:cNvPr>
          <p:cNvSpPr txBox="1">
            <a:spLocks/>
          </p:cNvSpPr>
          <p:nvPr/>
        </p:nvSpPr>
        <p:spPr>
          <a:xfrm>
            <a:off x="1937535" y="47421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92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D05B70BF-C701-BE75-D9ED-AE0166781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6603" y="1283449"/>
            <a:ext cx="7924082" cy="4849465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7</a:t>
            </a:fld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335C73-F14E-BA46-4483-A9FD91883272}"/>
                  </a:ext>
                </a:extLst>
              </p:cNvPr>
              <p:cNvSpPr txBox="1"/>
              <p:nvPr/>
            </p:nvSpPr>
            <p:spPr>
              <a:xfrm>
                <a:off x="609599" y="116203"/>
                <a:ext cx="11357113" cy="578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Belle II  outlook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measurement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335C73-F14E-BA46-4483-A9FD91883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16203"/>
                <a:ext cx="11357113" cy="578685"/>
              </a:xfrm>
              <a:prstGeom prst="rect">
                <a:avLst/>
              </a:prstGeom>
              <a:blipFill>
                <a:blip r:embed="rId3"/>
                <a:stretch>
                  <a:fillRect l="-1229" t="-4348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A99701F9-FFC7-D243-24E1-E684DC2C77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17810" y="598759"/>
                <a:ext cx="5374189" cy="61818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Trigger on ISR photons</a:t>
                </a:r>
                <a:r>
                  <a:rPr lang="en-US" dirty="0">
                    <a:sym typeface="Wingdings" pitchFamily="2" charset="2"/>
                  </a:rPr>
                  <a:t>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≈</m:t>
                    </m:r>
                    <m:r>
                      <a:rPr lang="en-US" b="0" i="0" smtClean="0">
                        <a:latin typeface="Cambria Math" panose="02040503050406030204" pitchFamily="18" charset="0"/>
                        <a:sym typeface="Wingdings" pitchFamily="2" charset="2"/>
                      </a:rPr>
                      <m:t>100</m:t>
                    </m:r>
                  </m:oMath>
                </a14:m>
                <a:r>
                  <a:rPr lang="en-US" dirty="0"/>
                  <a:t>% efficiency for ISR events</a:t>
                </a:r>
              </a:p>
              <a:p>
                <a:r>
                  <a:rPr lang="en-US" dirty="0" err="1"/>
                  <a:t>SuperKEKB</a:t>
                </a:r>
                <a:r>
                  <a:rPr lang="en-US" dirty="0"/>
                  <a:t> luminosities</a:t>
                </a:r>
                <a:r>
                  <a:rPr lang="en-US" dirty="0">
                    <a:sym typeface="Wingdings" pitchFamily="2" charset="2"/>
                  </a:rPr>
                  <a:t> Systematics will dominate over whole kinematic range</a:t>
                </a:r>
              </a:p>
              <a:p>
                <a:r>
                  <a:rPr lang="en-US" dirty="0"/>
                  <a:t>State of the art experiment, PID performance matching that of </a:t>
                </a:r>
                <a:r>
                  <a:rPr lang="en-US" dirty="0" err="1"/>
                  <a:t>BaBar</a:t>
                </a:r>
                <a:endParaRPr lang="en-US" dirty="0"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A99701F9-FFC7-D243-24E1-E684DC2C77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17810" y="598759"/>
                <a:ext cx="5374189" cy="6181804"/>
              </a:xfrm>
              <a:blipFill>
                <a:blip r:embed="rId4"/>
                <a:stretch>
                  <a:fillRect l="-1882" r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554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D05B70BF-C701-BE75-D9ED-AE0166781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6604" y="1283450"/>
            <a:ext cx="7375473" cy="4308968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8</a:t>
            </a:fld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335C73-F14E-BA46-4483-A9FD91883272}"/>
                  </a:ext>
                </a:extLst>
              </p:cNvPr>
              <p:cNvSpPr txBox="1"/>
              <p:nvPr/>
            </p:nvSpPr>
            <p:spPr>
              <a:xfrm>
                <a:off x="609599" y="116203"/>
                <a:ext cx="11357113" cy="578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Belle II  outlook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measurement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335C73-F14E-BA46-4483-A9FD91883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16203"/>
                <a:ext cx="11357113" cy="578685"/>
              </a:xfrm>
              <a:prstGeom prst="rect">
                <a:avLst/>
              </a:prstGeom>
              <a:blipFill>
                <a:blip r:embed="rId3"/>
                <a:stretch>
                  <a:fillRect l="-1229" t="-4348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A99701F9-FFC7-D243-24E1-E684DC2C77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7304" y="598758"/>
                <a:ext cx="5764695" cy="625924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Trigger on ISR photons</a:t>
                </a:r>
                <a:r>
                  <a:rPr lang="en-US" dirty="0">
                    <a:sym typeface="Wingdings" pitchFamily="2" charset="2"/>
                  </a:rPr>
                  <a:t>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≈</m:t>
                    </m:r>
                    <m:r>
                      <a:rPr lang="en-US" b="0" i="0" smtClean="0">
                        <a:latin typeface="Cambria Math" panose="02040503050406030204" pitchFamily="18" charset="0"/>
                        <a:sym typeface="Wingdings" pitchFamily="2" charset="2"/>
                      </a:rPr>
                      <m:t>100</m:t>
                    </m:r>
                  </m:oMath>
                </a14:m>
                <a:r>
                  <a:rPr lang="en-US" dirty="0"/>
                  <a:t>% efficiency for ISR events</a:t>
                </a:r>
              </a:p>
              <a:p>
                <a:r>
                  <a:rPr lang="en-US" dirty="0" err="1"/>
                  <a:t>SuperKEKB</a:t>
                </a:r>
                <a:r>
                  <a:rPr lang="en-US" dirty="0"/>
                  <a:t> luminosities</a:t>
                </a:r>
                <a:r>
                  <a:rPr lang="en-US" dirty="0">
                    <a:sym typeface="Wingdings" pitchFamily="2" charset="2"/>
                  </a:rPr>
                  <a:t> Systematics will dominate over whole kinematic range</a:t>
                </a:r>
              </a:p>
              <a:p>
                <a:r>
                  <a:rPr lang="en-US" dirty="0"/>
                  <a:t>State of the art experiment, PID performance matching that of </a:t>
                </a:r>
                <a:r>
                  <a:rPr lang="en-US" dirty="0" err="1"/>
                  <a:t>BaBar</a:t>
                </a:r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First goal: </a:t>
                </a:r>
                <a:r>
                  <a:rPr lang="en-US" dirty="0"/>
                  <a:t>Reproducing </a:t>
                </a:r>
                <a:r>
                  <a:rPr lang="en-US" dirty="0" err="1"/>
                  <a:t>BaBar</a:t>
                </a:r>
                <a:r>
                  <a:rPr lang="en-US" dirty="0"/>
                  <a:t> result’s precision </a:t>
                </a:r>
                <a:br>
                  <a:rPr lang="en-US" dirty="0"/>
                </a:br>
                <a:r>
                  <a:rPr lang="en-US" dirty="0"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rgbClr val="0070C0"/>
                    </a:solidFill>
                    <a:sym typeface="Wingdings" pitchFamily="2" charset="2"/>
                  </a:rPr>
                  <a:t>Will potentially reduce KLOE/</a:t>
                </a:r>
                <a:r>
                  <a:rPr lang="en-US" dirty="0" err="1">
                    <a:solidFill>
                      <a:srgbClr val="0070C0"/>
                    </a:solidFill>
                    <a:sym typeface="Wingdings" pitchFamily="2" charset="2"/>
                  </a:rPr>
                  <a:t>BaBar</a:t>
                </a:r>
                <a:r>
                  <a:rPr lang="en-US" dirty="0">
                    <a:solidFill>
                      <a:srgbClr val="0070C0"/>
                    </a:solidFill>
                    <a:sym typeface="Wingdings" pitchFamily="2" charset="2"/>
                  </a:rPr>
                  <a:t> tension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A99701F9-FFC7-D243-24E1-E684DC2C77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7304" y="598758"/>
                <a:ext cx="5764695" cy="6259241"/>
              </a:xfrm>
              <a:blipFill>
                <a:blip r:embed="rId4"/>
                <a:stretch>
                  <a:fillRect l="-1754" r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818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D05B70BF-C701-BE75-D9ED-AE0166781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6604" y="1283450"/>
            <a:ext cx="7375473" cy="4308968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9</a:t>
            </a:fld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335C73-F14E-BA46-4483-A9FD91883272}"/>
                  </a:ext>
                </a:extLst>
              </p:cNvPr>
              <p:cNvSpPr txBox="1"/>
              <p:nvPr/>
            </p:nvSpPr>
            <p:spPr>
              <a:xfrm>
                <a:off x="609599" y="116203"/>
                <a:ext cx="11357113" cy="578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Belle II  outlook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measurement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335C73-F14E-BA46-4483-A9FD91883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16203"/>
                <a:ext cx="11357113" cy="578685"/>
              </a:xfrm>
              <a:prstGeom prst="rect">
                <a:avLst/>
              </a:prstGeom>
              <a:blipFill>
                <a:blip r:embed="rId3"/>
                <a:stretch>
                  <a:fillRect l="-1229" t="-4348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A99701F9-FFC7-D243-24E1-E684DC2C77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7304" y="598758"/>
                <a:ext cx="5764695" cy="625924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Trigger on ISR photons</a:t>
                </a:r>
                <a:r>
                  <a:rPr lang="en-US" dirty="0">
                    <a:sym typeface="Wingdings" pitchFamily="2" charset="2"/>
                  </a:rPr>
                  <a:t>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≈</m:t>
                    </m:r>
                    <m:r>
                      <a:rPr lang="en-US" b="0" i="0" smtClean="0">
                        <a:latin typeface="Cambria Math" panose="02040503050406030204" pitchFamily="18" charset="0"/>
                        <a:sym typeface="Wingdings" pitchFamily="2" charset="2"/>
                      </a:rPr>
                      <m:t>100</m:t>
                    </m:r>
                  </m:oMath>
                </a14:m>
                <a:r>
                  <a:rPr lang="en-US" dirty="0"/>
                  <a:t>% efficiency for ISR events</a:t>
                </a:r>
              </a:p>
              <a:p>
                <a:r>
                  <a:rPr lang="en-US" dirty="0" err="1"/>
                  <a:t>SuperKEKB</a:t>
                </a:r>
                <a:r>
                  <a:rPr lang="en-US" dirty="0"/>
                  <a:t> luminosities</a:t>
                </a:r>
                <a:r>
                  <a:rPr lang="en-US" dirty="0">
                    <a:sym typeface="Wingdings" pitchFamily="2" charset="2"/>
                  </a:rPr>
                  <a:t> Systematics will dominate over whole kinematic range</a:t>
                </a:r>
              </a:p>
              <a:p>
                <a:r>
                  <a:rPr lang="en-US" dirty="0"/>
                  <a:t>State of the art experiment, PID performance matching that of </a:t>
                </a:r>
                <a:r>
                  <a:rPr lang="en-US" dirty="0" err="1"/>
                  <a:t>BaBar</a:t>
                </a:r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First goal: </a:t>
                </a:r>
                <a:r>
                  <a:rPr lang="en-US" dirty="0"/>
                  <a:t>Reproducing </a:t>
                </a:r>
                <a:r>
                  <a:rPr lang="en-US" dirty="0" err="1"/>
                  <a:t>BaBar</a:t>
                </a:r>
                <a:r>
                  <a:rPr lang="en-US" dirty="0"/>
                  <a:t> result’s precision </a:t>
                </a:r>
                <a:br>
                  <a:rPr lang="en-US" dirty="0"/>
                </a:br>
                <a:r>
                  <a:rPr lang="en-US" dirty="0"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rgbClr val="0070C0"/>
                    </a:solidFill>
                    <a:sym typeface="Wingdings" pitchFamily="2" charset="2"/>
                  </a:rPr>
                  <a:t>Will potentially reduce KLOE/</a:t>
                </a:r>
                <a:r>
                  <a:rPr lang="en-US" dirty="0" err="1">
                    <a:solidFill>
                      <a:srgbClr val="0070C0"/>
                    </a:solidFill>
                    <a:sym typeface="Wingdings" pitchFamily="2" charset="2"/>
                  </a:rPr>
                  <a:t>BaBar</a:t>
                </a:r>
                <a:r>
                  <a:rPr lang="en-US" dirty="0">
                    <a:solidFill>
                      <a:srgbClr val="0070C0"/>
                    </a:solidFill>
                    <a:sym typeface="Wingdings" pitchFamily="2" charset="2"/>
                  </a:rPr>
                  <a:t> tension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B050"/>
                    </a:solidFill>
                    <a:sym typeface="Wingdings" pitchFamily="2" charset="2"/>
                  </a:rPr>
                  <a:t>Large luminosity will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 facilitate systematic studies (in particular PID)</a:t>
                </a:r>
              </a:p>
              <a:p>
                <a:pPr marL="914400" lvl="2" indent="0">
                  <a:buNone/>
                </a:pPr>
                <a:r>
                  <a:rPr lang="en-US" dirty="0">
                    <a:sym typeface="Wingdings" pitchFamily="2" charset="2"/>
                  </a:rPr>
                  <a:t> Expect significantly improvement of previous results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Help with subdominant channels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0</m:t>
                        </m:r>
                      </m:sup>
                    </m:sSup>
                  </m:oMath>
                </a14:m>
                <a:endParaRPr lang="en-US" dirty="0">
                  <a:sym typeface="Wingdings" pitchFamily="2" charset="2"/>
                </a:endParaRPr>
              </a:p>
            </p:txBody>
          </p:sp>
        </mc:Choice>
        <mc:Fallback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A99701F9-FFC7-D243-24E1-E684DC2C77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7304" y="598758"/>
                <a:ext cx="5764695" cy="6259241"/>
              </a:xfrm>
              <a:blipFill>
                <a:blip r:embed="rId4"/>
                <a:stretch>
                  <a:fillRect l="-1535" r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147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8540</TotalTime>
  <Words>1021</Words>
  <Application>Microsoft Macintosh PowerPoint</Application>
  <PresentationFormat>Widescreen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Office Theme</vt:lpstr>
      <vt:lpstr> Belle II input to RF3: Fundamental physics in small experiments (g-2)</vt:lpstr>
      <vt:lpstr>Motivation: Belle II needed to reduce uncertainty on a_μ</vt:lpstr>
      <vt:lpstr>Motivation: Belle II needed to reduce uncertainty on a_μ</vt:lpstr>
      <vt:lpstr>Motivation: Belle II needed to reduce uncertainty on a_μ</vt:lpstr>
      <vt:lpstr>How to measure HVP in e^+ e^-</vt:lpstr>
      <vt:lpstr>Tension in existing KLOE/BaBar measurements</vt:lpstr>
      <vt:lpstr>PowerPoint Presentation</vt:lpstr>
      <vt:lpstr>PowerPoint Presentation</vt:lpstr>
      <vt:lpstr>PowerPoint Presentation</vt:lpstr>
      <vt:lpstr>Additional Measurements related to g-2</vt:lpstr>
      <vt:lpstr>Summary and Take away message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Belle II input to RF3: Fundamental physics in small experiments (g-2)</dc:title>
  <dc:creator>Anselm Vossen, Ph.D.</dc:creator>
  <cp:lastModifiedBy>Anselm Vossen, Ph.D.</cp:lastModifiedBy>
  <cp:revision>35</cp:revision>
  <dcterms:created xsi:type="dcterms:W3CDTF">2022-05-11T17:25:52Z</dcterms:created>
  <dcterms:modified xsi:type="dcterms:W3CDTF">2022-05-17T15:46:11Z</dcterms:modified>
</cp:coreProperties>
</file>