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61"/>
  </p:notesMasterIdLst>
  <p:handoutMasterIdLst>
    <p:handoutMasterId r:id="rId62"/>
  </p:handoutMasterIdLst>
  <p:sldIdLst>
    <p:sldId id="258" r:id="rId2"/>
    <p:sldId id="720" r:id="rId3"/>
    <p:sldId id="727" r:id="rId4"/>
    <p:sldId id="821" r:id="rId5"/>
    <p:sldId id="812" r:id="rId6"/>
    <p:sldId id="820" r:id="rId7"/>
    <p:sldId id="766" r:id="rId8"/>
    <p:sldId id="726" r:id="rId9"/>
    <p:sldId id="658" r:id="rId10"/>
    <p:sldId id="677" r:id="rId11"/>
    <p:sldId id="679" r:id="rId12"/>
    <p:sldId id="680" r:id="rId13"/>
    <p:sldId id="681" r:id="rId14"/>
    <p:sldId id="844" r:id="rId15"/>
    <p:sldId id="657" r:id="rId16"/>
    <p:sldId id="382" r:id="rId17"/>
    <p:sldId id="817" r:id="rId18"/>
    <p:sldId id="741" r:id="rId19"/>
    <p:sldId id="768" r:id="rId20"/>
    <p:sldId id="825" r:id="rId21"/>
    <p:sldId id="823" r:id="rId22"/>
    <p:sldId id="822" r:id="rId23"/>
    <p:sldId id="676" r:id="rId24"/>
    <p:sldId id="872" r:id="rId25"/>
    <p:sldId id="826" r:id="rId26"/>
    <p:sldId id="827" r:id="rId27"/>
    <p:sldId id="828" r:id="rId28"/>
    <p:sldId id="829" r:id="rId29"/>
    <p:sldId id="847" r:id="rId30"/>
    <p:sldId id="717" r:id="rId31"/>
    <p:sldId id="871" r:id="rId32"/>
    <p:sldId id="831" r:id="rId33"/>
    <p:sldId id="851" r:id="rId34"/>
    <p:sldId id="852" r:id="rId35"/>
    <p:sldId id="861" r:id="rId36"/>
    <p:sldId id="862" r:id="rId37"/>
    <p:sldId id="691" r:id="rId38"/>
    <p:sldId id="846" r:id="rId39"/>
    <p:sldId id="804" r:id="rId40"/>
    <p:sldId id="833" r:id="rId41"/>
    <p:sldId id="834" r:id="rId42"/>
    <p:sldId id="857" r:id="rId43"/>
    <p:sldId id="836" r:id="rId44"/>
    <p:sldId id="843" r:id="rId45"/>
    <p:sldId id="838" r:id="rId46"/>
    <p:sldId id="841" r:id="rId47"/>
    <p:sldId id="693" r:id="rId48"/>
    <p:sldId id="863" r:id="rId49"/>
    <p:sldId id="870" r:id="rId50"/>
    <p:sldId id="865" r:id="rId51"/>
    <p:sldId id="866" r:id="rId52"/>
    <p:sldId id="867" r:id="rId53"/>
    <p:sldId id="869" r:id="rId54"/>
    <p:sldId id="868" r:id="rId55"/>
    <p:sldId id="292" r:id="rId56"/>
    <p:sldId id="845" r:id="rId57"/>
    <p:sldId id="858" r:id="rId58"/>
    <p:sldId id="832" r:id="rId59"/>
    <p:sldId id="859" r:id="rId6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FFFF"/>
    <a:srgbClr val="0432FF"/>
    <a:srgbClr val="00FF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11" autoAdjust="0"/>
    <p:restoredTop sz="50000" autoAdjust="0"/>
  </p:normalViewPr>
  <p:slideViewPr>
    <p:cSldViewPr snapToGrid="0" snapToObjects="1">
      <p:cViewPr varScale="1">
        <p:scale>
          <a:sx n="156" d="100"/>
          <a:sy n="156" d="100"/>
        </p:scale>
        <p:origin x="12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ESSνSB 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2022-2025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2025-2027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2027-2035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27028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3895F02-47BB-014A-8C47-5C2D3BFDC174}" type="presOf" srcId="{A2208E33-69E5-4D46-B57D-B27F81FA219E}" destId="{020EAFF4-7335-834A-BF88-3A8A607E5FDF}" srcOrd="0" destOrd="0" presId="urn:microsoft.com/office/officeart/2005/8/layout/radial4"/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F4620C0F-AC24-194C-9087-8592C72E4010}" type="presOf" srcId="{041A4BD4-C7F4-8D4E-B2D4-8FD7366666E7}" destId="{38DA1CFE-A892-9E4D-86B8-28C922BCB30C}" srcOrd="0" destOrd="0" presId="urn:microsoft.com/office/officeart/2005/8/layout/radial4"/>
    <dgm:cxn modelId="{5BE95736-1FE2-B942-A9A8-C01CC4397117}" type="presOf" srcId="{83EDABE2-C417-C449-A1FD-F1BF99B1BA76}" destId="{D88B08BD-CE16-454E-8DF6-85A3CE5F90D1}" srcOrd="0" destOrd="0" presId="urn:microsoft.com/office/officeart/2005/8/layout/radial4"/>
    <dgm:cxn modelId="{E429BF39-A825-7A47-9520-386931331616}" type="presOf" srcId="{7EDF04CC-88E7-DC47-B451-CC376832A9D3}" destId="{E61A4675-BF82-FB45-9A02-D181E233724D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4F926557-EEA5-8D4D-AA27-DA9EFA5274CC}" type="presOf" srcId="{1BA29D3B-0099-DA4D-A220-84C06D720003}" destId="{31C304B1-DF0F-EC47-8644-1FD5D326718A}" srcOrd="0" destOrd="0" presId="urn:microsoft.com/office/officeart/2005/8/layout/radial4"/>
    <dgm:cxn modelId="{C6BB3059-D077-2F4D-B698-6D0E6398C7E1}" type="presOf" srcId="{7AEE0BBC-E1B8-834A-94A6-CA16212CFD54}" destId="{37938472-9217-3B48-8E7A-27C3E7EFDB53}" srcOrd="0" destOrd="0" presId="urn:microsoft.com/office/officeart/2005/8/layout/radial4"/>
    <dgm:cxn modelId="{939F8565-DA50-6645-98AB-4DD8A5547F48}" type="presOf" srcId="{BD5D5EEA-25C1-1E47-A8EC-6A9867B1E094}" destId="{4D2087DC-CA1E-2F43-AFB9-132720C933A0}" srcOrd="0" destOrd="0" presId="urn:microsoft.com/office/officeart/2005/8/layout/radial4"/>
    <dgm:cxn modelId="{3C3CCD8C-471F-7447-A9F7-AA2FC6016F2E}" type="presOf" srcId="{0A38D851-A442-234A-A88B-07336473154C}" destId="{92F89FD8-B233-2C43-8428-8278B2E88C4C}" srcOrd="0" destOrd="0" presId="urn:microsoft.com/office/officeart/2005/8/layout/radial4"/>
    <dgm:cxn modelId="{45C26D92-1428-7C4A-A443-A5E61B4E9119}" type="presOf" srcId="{EE6526CD-2162-A148-8E0C-3D4AB50F175C}" destId="{3DD1E28A-BDEB-604C-96B2-82F4413F0A32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7FFEDEB7-E17E-A14E-AD6B-CFC696551158}" type="presOf" srcId="{512399D5-355B-834E-9A64-35F92D5FC982}" destId="{FCE4DEF1-F129-094A-B0AE-DEDDB750A355}" srcOrd="0" destOrd="0" presId="urn:microsoft.com/office/officeart/2005/8/layout/radial4"/>
    <dgm:cxn modelId="{660AD4B9-CE29-4F49-AEE8-D1D28ADA3BEF}" type="presOf" srcId="{49285AD6-2A61-9449-9A23-24085139395A}" destId="{BDA2632F-375B-A949-825C-0334983C1FFD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2BC219F3-0ED9-E04D-92D7-88BD000B8BB8}" type="presOf" srcId="{9DC4FDB9-4388-B746-A631-167054630DFA}" destId="{7B0C551F-BCF5-6045-B043-95DB0E812057}" srcOrd="0" destOrd="0" presId="urn:microsoft.com/office/officeart/2005/8/layout/radial4"/>
    <dgm:cxn modelId="{1890AAF6-0C0A-0D42-8B71-623EBD87F451}" type="presOf" srcId="{AF6ABEDA-F788-384B-B98A-7F0E9CFA8E34}" destId="{19969AB2-CFF9-1D49-8E6E-685BFEC874D8}" srcOrd="0" destOrd="0" presId="urn:microsoft.com/office/officeart/2005/8/layout/radial4"/>
    <dgm:cxn modelId="{47C10EFD-9C5B-6D46-BB9D-702688C9CDCC}" type="presOf" srcId="{4CCDDDAF-CE79-544E-A67D-21E583513FB6}" destId="{B7CB2CDB-EB63-B745-ADB1-C6EBF2E6F6EF}" srcOrd="0" destOrd="0" presId="urn:microsoft.com/office/officeart/2005/8/layout/radial4"/>
    <dgm:cxn modelId="{34C7EC68-FEDA-9149-A6F0-FEEC428F2DE4}" type="presParOf" srcId="{37938472-9217-3B48-8E7A-27C3E7EFDB53}" destId="{3DD1E28A-BDEB-604C-96B2-82F4413F0A32}" srcOrd="0" destOrd="0" presId="urn:microsoft.com/office/officeart/2005/8/layout/radial4"/>
    <dgm:cxn modelId="{41C14792-27C9-7445-B1BE-83B4465255A4}" type="presParOf" srcId="{37938472-9217-3B48-8E7A-27C3E7EFDB53}" destId="{38DA1CFE-A892-9E4D-86B8-28C922BCB30C}" srcOrd="1" destOrd="0" presId="urn:microsoft.com/office/officeart/2005/8/layout/radial4"/>
    <dgm:cxn modelId="{0A150D4E-1529-014E-B705-067FC97DD1BC}" type="presParOf" srcId="{37938472-9217-3B48-8E7A-27C3E7EFDB53}" destId="{020EAFF4-7335-834A-BF88-3A8A607E5FDF}" srcOrd="2" destOrd="0" presId="urn:microsoft.com/office/officeart/2005/8/layout/radial4"/>
    <dgm:cxn modelId="{5E03CCB1-2A25-8E40-A7B6-0B031630E504}" type="presParOf" srcId="{37938472-9217-3B48-8E7A-27C3E7EFDB53}" destId="{31C304B1-DF0F-EC47-8644-1FD5D326718A}" srcOrd="3" destOrd="0" presId="urn:microsoft.com/office/officeart/2005/8/layout/radial4"/>
    <dgm:cxn modelId="{71CA932F-2624-1C40-991D-44FF15575C2D}" type="presParOf" srcId="{37938472-9217-3B48-8E7A-27C3E7EFDB53}" destId="{19969AB2-CFF9-1D49-8E6E-685BFEC874D8}" srcOrd="4" destOrd="0" presId="urn:microsoft.com/office/officeart/2005/8/layout/radial4"/>
    <dgm:cxn modelId="{EF9072EE-5F56-A74E-A1B7-A0C8EC488B27}" type="presParOf" srcId="{37938472-9217-3B48-8E7A-27C3E7EFDB53}" destId="{BDA2632F-375B-A949-825C-0334983C1FFD}" srcOrd="5" destOrd="0" presId="urn:microsoft.com/office/officeart/2005/8/layout/radial4"/>
    <dgm:cxn modelId="{76CD30E5-001C-7643-A506-683753AB9203}" type="presParOf" srcId="{37938472-9217-3B48-8E7A-27C3E7EFDB53}" destId="{7B0C551F-BCF5-6045-B043-95DB0E812057}" srcOrd="6" destOrd="0" presId="urn:microsoft.com/office/officeart/2005/8/layout/radial4"/>
    <dgm:cxn modelId="{7C146CF5-03A5-2044-9C09-9D5CD90DE34F}" type="presParOf" srcId="{37938472-9217-3B48-8E7A-27C3E7EFDB53}" destId="{B7CB2CDB-EB63-B745-ADB1-C6EBF2E6F6EF}" srcOrd="7" destOrd="0" presId="urn:microsoft.com/office/officeart/2005/8/layout/radial4"/>
    <dgm:cxn modelId="{347C8D7B-9A17-5845-A8A5-0B80453CD2B1}" type="presParOf" srcId="{37938472-9217-3B48-8E7A-27C3E7EFDB53}" destId="{92F89FD8-B233-2C43-8428-8278B2E88C4C}" srcOrd="8" destOrd="0" presId="urn:microsoft.com/office/officeart/2005/8/layout/radial4"/>
    <dgm:cxn modelId="{B77A6E70-53FB-4E41-88B0-9E6F50C3CC81}" type="presParOf" srcId="{37938472-9217-3B48-8E7A-27C3E7EFDB53}" destId="{E61A4675-BF82-FB45-9A02-D181E233724D}" srcOrd="9" destOrd="0" presId="urn:microsoft.com/office/officeart/2005/8/layout/radial4"/>
    <dgm:cxn modelId="{66500601-146C-9D4F-8BC3-355D93E96873}" type="presParOf" srcId="{37938472-9217-3B48-8E7A-27C3E7EFDB53}" destId="{FCE4DEF1-F129-094A-B0AE-DEDDB750A355}" srcOrd="10" destOrd="0" presId="urn:microsoft.com/office/officeart/2005/8/layout/radial4"/>
    <dgm:cxn modelId="{78150A63-6B0D-5641-A5EF-1EB2CE2DEB96}" type="presParOf" srcId="{37938472-9217-3B48-8E7A-27C3E7EFDB53}" destId="{D88B08BD-CE16-454E-8DF6-85A3CE5F90D1}" srcOrd="11" destOrd="0" presId="urn:microsoft.com/office/officeart/2005/8/layout/radial4"/>
    <dgm:cxn modelId="{9B623C1D-F773-5A40-8BCA-F314440FAB20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13747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1131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ESSνSB Design Study, CDR and preliminary costing</a:t>
          </a:r>
        </a:p>
      </dsp:txBody>
      <dsp:txXfrm>
        <a:off x="3591296" y="2407303"/>
        <a:ext cx="1111316" cy="766865"/>
      </dsp:txXfrm>
    </dsp:sp>
    <dsp:sp modelId="{ACA90027-4604-E547-9400-4CC0AE371000}">
      <dsp:nvSpPr>
        <dsp:cNvPr id="0" name=""/>
        <dsp:cNvSpPr/>
      </dsp:nvSpPr>
      <dsp:spPr>
        <a:xfrm>
          <a:off x="4326327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2022-2025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2025-2027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2027-2035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03/12/2021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03/12/2021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45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78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1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60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1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1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1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7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60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6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25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44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47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4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46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30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82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794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19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693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99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258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040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860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451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762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43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951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125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533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068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058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387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87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702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80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01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5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1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09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144389" cy="198783"/>
          </a:xfrm>
        </p:spPr>
        <p:txBody>
          <a:bodyPr/>
          <a:lstStyle/>
          <a:p>
            <a:r>
              <a:rPr lang="fr-FR"/>
              <a:t>NuSTEC Board, Dec.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Image 11">
            <a:extLst>
              <a:ext uri="{FF2B5EF4-FFF2-40B4-BE49-F238E27FC236}">
                <a16:creationId xmlns:a16="http://schemas.microsoft.com/office/drawing/2014/main" id="{F5FE0961-39A3-1041-8625-7617B7509E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3669"/>
            <a:ext cx="1390033" cy="37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NuSTEC Board, Dec. 2021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00" y="10391"/>
            <a:ext cx="1246908" cy="353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DCC5C-83EE-F644-961E-DECD596BC4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74293" cy="3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s://www.youtube.com/watch?v=PwzNzLQh-Dw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euronunet.in2p3.fr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https://www.youtube.com/watch?v=qAnvft0nAlg" TargetMode="External"/><Relationship Id="rId4" Type="http://schemas.openxmlformats.org/officeDocument/2006/relationships/hyperlink" Target="https://essnusb.eu/" TargetMode="External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tif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tiff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7.07585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tif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107.07585" TargetMode="Externa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107.07585" TargetMode="External"/><Relationship Id="rId5" Type="http://schemas.openxmlformats.org/officeDocument/2006/relationships/image" Target="../media/image82.tiff"/><Relationship Id="rId4" Type="http://schemas.openxmlformats.org/officeDocument/2006/relationships/image" Target="../media/image8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tiff"/><Relationship Id="rId5" Type="http://schemas.openxmlformats.org/officeDocument/2006/relationships/image" Target="../media/image88.tiff"/><Relationship Id="rId4" Type="http://schemas.openxmlformats.org/officeDocument/2006/relationships/image" Target="../media/image87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97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6.tiff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00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5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.emf"/><Relationship Id="rId14" Type="http://schemas.openxmlformats.org/officeDocument/2006/relationships/image" Target="../media/image9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1908.05664" TargetMode="External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tiff"/><Relationship Id="rId4" Type="http://schemas.openxmlformats.org/officeDocument/2006/relationships/image" Target="../media/image105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tiff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tiff"/><Relationship Id="rId4" Type="http://schemas.openxmlformats.org/officeDocument/2006/relationships/hyperlink" Target="https://arxiv.org/abs/hep-ph/0611338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5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0.png"/><Relationship Id="rId4" Type="http://schemas.openxmlformats.org/officeDocument/2006/relationships/image" Target="../media/image1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13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lanl.arxiv.org/abs/1110.4583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16030"/>
            <a:ext cx="9144000" cy="683514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923" y="2041560"/>
            <a:ext cx="8513379" cy="25760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Neutrino CP Violation with the European Spallation Source neutrino Super Beam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Marcos Dracos</a:t>
            </a:r>
            <a:br>
              <a:rPr lang="en-GB" sz="3600" dirty="0">
                <a:solidFill>
                  <a:srgbClr val="66FFFF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IPHC-Strasbourg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2EBE2E-FC09-9B4F-935E-DB998433F3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650414"/>
            <a:ext cx="1455260" cy="994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E53999-72DB-8E45-A066-3AE195BF4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EA686-1CD0-854F-90EE-5406C31B8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346DEE-01FD-BD49-A324-E464DF808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D18E68-617B-294F-88EF-7F8881350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358" y="882650"/>
            <a:ext cx="65786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>
                <a:solidFill>
                  <a:srgbClr val="0000FF"/>
                </a:solidFill>
              </a:rPr>
              <a:t>ESSνSB </a:t>
            </a:r>
            <a:r>
              <a:rPr lang="en-GB" sz="3600" dirty="0" err="1">
                <a:solidFill>
                  <a:srgbClr val="0000FF"/>
                </a:solidFill>
              </a:rPr>
              <a:t>ν</a:t>
            </a:r>
            <a:r>
              <a:rPr lang="en-GB" sz="3600" dirty="0">
                <a:solidFill>
                  <a:srgbClr val="0000FF"/>
                </a:solidFill>
              </a:rPr>
              <a:t> energy distribution</a:t>
            </a:r>
            <a:endParaRPr lang="en-GB" sz="28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NuSTEC Board, Dec. 2021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29" y="1180829"/>
            <a:ext cx="8110670" cy="331164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496070" y="4615880"/>
            <a:ext cx="1567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imes New Roman"/>
                <a:cs typeface="Times New Roman"/>
              </a:rPr>
              <a:t>at 100 km from the target, per year (in absence of oscillations)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648" y="4578715"/>
            <a:ext cx="5058027" cy="1804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0899" y="1381809"/>
            <a:ext cx="1224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40323" y="1347924"/>
            <a:ext cx="173795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400" y="4328517"/>
            <a:ext cx="241824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5368A8-B922-E84E-9D6B-FF2D0A2B1B60}"/>
              </a:ext>
            </a:extLst>
          </p:cNvPr>
          <p:cNvSpPr/>
          <p:nvPr/>
        </p:nvSpPr>
        <p:spPr>
          <a:xfrm>
            <a:off x="3399014" y="6343399"/>
            <a:ext cx="2497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(</a:t>
            </a:r>
            <a:r>
              <a:rPr lang="fr-FR" sz="1400" dirty="0" err="1">
                <a:solidFill>
                  <a:srgbClr val="0093BA"/>
                </a:solidFill>
                <a:latin typeface="Times" pitchFamily="2" charset="0"/>
              </a:rPr>
              <a:t>Nucl</a:t>
            </a:r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. Phys. B 885 (2014) 127) </a:t>
            </a:r>
            <a:endParaRPr lang="fr-FR" sz="1400" dirty="0">
              <a:solidFill>
                <a:srgbClr val="0093BA"/>
              </a:solidFill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61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NuSTEC Board, Dec. 2021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around 500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4692097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MEMPHYS like Cherenkov detector</a:t>
            </a:r>
          </a:p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Mass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PHYSics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studied by LAGUNA)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238023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~240k 8”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sp>
        <p:nvSpPr>
          <p:cNvPr id="10" name="Rectangle 246"/>
          <p:cNvSpPr>
            <a:spLocks noChangeArrowheads="1"/>
          </p:cNvSpPr>
          <p:nvPr/>
        </p:nvSpPr>
        <p:spPr bwMode="auto">
          <a:xfrm>
            <a:off x="6234257" y="1789320"/>
            <a:ext cx="2506662" cy="33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658" y="2270377"/>
            <a:ext cx="3453342" cy="2702240"/>
          </a:xfrm>
          <a:prstGeom prst="rect">
            <a:avLst/>
          </a:prstGeom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4D531-A59D-004C-9B11-E61B0D63A260}"/>
              </a:ext>
            </a:extLst>
          </p:cNvPr>
          <p:cNvSpPr txBox="1"/>
          <p:nvPr/>
        </p:nvSpPr>
        <p:spPr>
          <a:xfrm>
            <a:off x="5244345" y="5195333"/>
            <a:ext cx="3754684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20" PMTs with higher QE and cheaper (see JUNO), the detection efficiency will improve the detector performance keeping the price constant, not yet taken into account.</a:t>
            </a: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79E00E24-1750-8C4F-9169-E134023CE21B}"/>
              </a:ext>
            </a:extLst>
          </p:cNvPr>
          <p:cNvSpPr/>
          <p:nvPr/>
        </p:nvSpPr>
        <p:spPr>
          <a:xfrm>
            <a:off x="4434057" y="5319234"/>
            <a:ext cx="705347" cy="374079"/>
          </a:xfrm>
          <a:prstGeom prst="striped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1" y="936742"/>
            <a:ext cx="7921272" cy="27934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9" y="3784358"/>
            <a:ext cx="7368407" cy="255548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682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Neutrinos in the far detector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097090" y="69941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cs typeface="Times New Roman"/>
              </a:rPr>
              <a:t>540 km (2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42050" y="6289885"/>
            <a:ext cx="832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cs typeface="Times New Roman"/>
              </a:rPr>
              <a:t> background.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84695" y="1089061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089061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2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8 years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3390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=0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5D990F-E3BB-9A40-954D-E87388364889}"/>
              </a:ext>
            </a:extLst>
          </p:cNvPr>
          <p:cNvSpPr/>
          <p:nvPr/>
        </p:nvSpPr>
        <p:spPr>
          <a:xfrm>
            <a:off x="1804307" y="3845379"/>
            <a:ext cx="416379" cy="2032907"/>
          </a:xfrm>
          <a:prstGeom prst="rect">
            <a:avLst/>
          </a:prstGeom>
          <a:solidFill>
            <a:srgbClr val="66FFFF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605F6C-C017-3044-AFC8-ABB088E06A94}"/>
              </a:ext>
            </a:extLst>
          </p:cNvPr>
          <p:cNvSpPr/>
          <p:nvPr/>
        </p:nvSpPr>
        <p:spPr>
          <a:xfrm>
            <a:off x="5563507" y="3845379"/>
            <a:ext cx="416379" cy="2032907"/>
          </a:xfrm>
          <a:prstGeom prst="rect">
            <a:avLst/>
          </a:prstGeom>
          <a:solidFill>
            <a:srgbClr val="66FFFF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802639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74" y="1379759"/>
            <a:ext cx="5152614" cy="4867764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sz="4400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NuSTEC Board, Dec. 2021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607001" y="2784975"/>
            <a:ext cx="2985796" cy="133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92797" y="2277143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968899" y="4121762"/>
            <a:ext cx="1050901" cy="2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49552" y="3881397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7075C5BB-895A-8C4A-9868-2257875B443D}"/>
              </a:ext>
            </a:extLst>
          </p:cNvPr>
          <p:cNvSpPr/>
          <p:nvPr/>
        </p:nvSpPr>
        <p:spPr>
          <a:xfrm>
            <a:off x="6381742" y="4559630"/>
            <a:ext cx="1204391" cy="484632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339ABAB0-4F41-5D43-99D6-15A31D29F97E}"/>
              </a:ext>
            </a:extLst>
          </p:cNvPr>
          <p:cNvSpPr txBox="1"/>
          <p:nvPr/>
        </p:nvSpPr>
        <p:spPr>
          <a:xfrm>
            <a:off x="5854911" y="5316573"/>
            <a:ext cx="258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full coverage of the 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972960"/>
          </a:xfrm>
        </p:spPr>
        <p:txBody>
          <a:bodyPr/>
          <a:lstStyle/>
          <a:p>
            <a:r>
              <a:rPr lang="en-GB" sz="4400" dirty="0"/>
              <a:t>ESSνSB Consortium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NuSTEC Board, Dec. 2021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E16A9-8823-BB41-BF16-459CC2885F35}"/>
              </a:ext>
            </a:extLst>
          </p:cNvPr>
          <p:cNvSpPr txBox="1"/>
          <p:nvPr/>
        </p:nvSpPr>
        <p:spPr>
          <a:xfrm>
            <a:off x="160881" y="1615486"/>
            <a:ext cx="68692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COST Action </a:t>
            </a:r>
            <a:r>
              <a:rPr lang="en-GB" sz="2000" dirty="0" err="1"/>
              <a:t>EuroNuNet</a:t>
            </a:r>
            <a:r>
              <a:rPr lang="en-GB" sz="2000" dirty="0"/>
              <a:t> (CA15139): 2016-2020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2"/>
              </a:rPr>
              <a:t>https://euronunet.in2p3.fr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scientists: </a:t>
            </a:r>
            <a:r>
              <a:rPr lang="en-GB" sz="2000" dirty="0">
                <a:hlinkClick r:id="rId3"/>
              </a:rPr>
              <a:t>https://www.youtube.com/watch?v=PwzNzLQh-Dw</a:t>
            </a:r>
            <a:endParaRPr lang="en-GB" sz="2000" dirty="0"/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EU-H2020 Design Study ESSνSB: 2018-2022 (3 months extension due to COVID19)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4"/>
              </a:rPr>
              <a:t>https://essnusb.eu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general public: </a:t>
            </a:r>
            <a:r>
              <a:rPr lang="en-GB" sz="2000" dirty="0">
                <a:hlinkClick r:id="rId5"/>
              </a:rPr>
              <a:t>https://www.youtube.com/watch?v=qAnvft0nAlg</a:t>
            </a:r>
            <a:endParaRPr lang="en-GB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7D951B-7F2A-EB45-B3AA-888C3F9FE7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177" y="4208677"/>
            <a:ext cx="2365287" cy="6712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83B69-BC18-EB43-89A3-B95E86BCEF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112" y="1615486"/>
            <a:ext cx="899141" cy="899141"/>
          </a:xfrm>
          <a:prstGeom prst="rect">
            <a:avLst/>
          </a:prstGeom>
        </p:spPr>
      </p:pic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590E7A63-C663-5346-94A3-F6579865330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102" y="2523593"/>
            <a:ext cx="1909160" cy="1223517"/>
          </a:xfrm>
          <a:prstGeom prst="rect">
            <a:avLst/>
          </a:prstGeom>
        </p:spPr>
      </p:pic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337CC1FC-B5EA-F445-8E8C-C0FEC1DCBF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103" y="4899448"/>
            <a:ext cx="1909160" cy="1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92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310292" y="1759151"/>
            <a:ext cx="5492197" cy="4103366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79615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73677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and Coherent Scattering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3325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Candidate active mines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Garpenberg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540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1200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Zinkgruvan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360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1500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" y="3899678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543" y="4626560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3584543" y="6242584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  <a:cs typeface="+mn-cs"/>
              </a:rPr>
              <a:t>Granite drill cores</a:t>
            </a:r>
            <a:endParaRPr lang="sv-SE" sz="1600" dirty="0">
              <a:latin typeface="+mn-lt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A5D26-B305-6D4E-A58B-00DCCF9981ED}"/>
              </a:ext>
            </a:extLst>
          </p:cNvPr>
          <p:cNvGrpSpPr/>
          <p:nvPr/>
        </p:nvGrpSpPr>
        <p:grpSpPr>
          <a:xfrm>
            <a:off x="3378037" y="906851"/>
            <a:ext cx="1906580" cy="2809952"/>
            <a:chOff x="2107065" y="819809"/>
            <a:chExt cx="3917789" cy="57741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961B23-C713-5641-AC55-1893A721F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3F4351-BC73-9A49-9BF8-1E9BAAC41532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FBFC0B-7FA1-B342-9EFC-AC7A5DECFF79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19D895-881D-A84C-B482-AF4875C02639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619D6B-4F37-EB45-9D63-4E08CE5DEBD1}"/>
              </a:ext>
            </a:extLst>
          </p:cNvPr>
          <p:cNvSpPr txBox="1"/>
          <p:nvPr/>
        </p:nvSpPr>
        <p:spPr>
          <a:xfrm>
            <a:off x="2136970" y="6168774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Garpenberg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61D32-BE3C-5345-9756-0C29872B81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6285" y="1322195"/>
            <a:ext cx="3322747" cy="24920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88E5DA-B63C-0A49-B452-E034A520B88B}"/>
              </a:ext>
            </a:extLst>
          </p:cNvPr>
          <p:cNvSpPr txBox="1"/>
          <p:nvPr/>
        </p:nvSpPr>
        <p:spPr>
          <a:xfrm>
            <a:off x="5590884" y="903505"/>
            <a:ext cx="12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Zinkgruvan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0ED32-2BDB-5341-8A69-65849CC13E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45" y="4375381"/>
            <a:ext cx="2867568" cy="215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404376-2610-8341-9B1A-BCDAFA7D85FD}"/>
              </a:ext>
            </a:extLst>
          </p:cNvPr>
          <p:cNvSpPr txBox="1"/>
          <p:nvPr/>
        </p:nvSpPr>
        <p:spPr>
          <a:xfrm>
            <a:off x="6245015" y="5947750"/>
            <a:ext cx="2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possible location of MEMPHYS in</a:t>
            </a:r>
          </a:p>
          <a:p>
            <a:r>
              <a:rPr lang="en-GB" sz="1600" dirty="0">
                <a:solidFill>
                  <a:srgbClr val="FFFF00"/>
                </a:solidFill>
              </a:rPr>
              <a:t>Zinkgruvan mine</a:t>
            </a:r>
          </a:p>
        </p:txBody>
      </p:sp>
    </p:spTree>
    <p:extLst>
      <p:ext uri="{BB962C8B-B14F-4D97-AF65-F5344CB8AC3E}">
        <p14:creationId xmlns:p14="http://schemas.microsoft.com/office/powerpoint/2010/main" val="800912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A1B832-A0F8-1E49-9CA2-F4C7945E22F6}"/>
              </a:ext>
            </a:extLst>
          </p:cNvPr>
          <p:cNvSpPr/>
          <p:nvPr/>
        </p:nvSpPr>
        <p:spPr>
          <a:xfrm>
            <a:off x="6537433" y="3770557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05713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  <a:b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31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(CPV discovery)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45066" y="4168184"/>
            <a:ext cx="53812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little dependence on mass hierarchy,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coverage at 5 </a:t>
            </a:r>
            <a:r>
              <a:rPr lang="en-GB" sz="2000" dirty="0" err="1">
                <a:ea typeface="Times New Roman" charset="0"/>
                <a:cs typeface="Times New Roman" charset="0"/>
              </a:rPr>
              <a:t>σ</a:t>
            </a:r>
            <a:r>
              <a:rPr lang="en-GB" sz="2000" dirty="0">
                <a:ea typeface="Times New Roman" charset="0"/>
                <a:cs typeface="Times New Roman" charset="0"/>
              </a:rPr>
              <a:t> C.L. up to </a:t>
            </a:r>
            <a:r>
              <a:rPr lang="en-GB" sz="2000" b="1" dirty="0">
                <a:ea typeface="Times New Roman" charset="0"/>
                <a:cs typeface="Times New Roman" charset="0"/>
              </a:rPr>
              <a:t>60%</a:t>
            </a:r>
            <a:r>
              <a:rPr lang="en-GB" sz="2000" dirty="0">
                <a:ea typeface="Times New Roman" charset="0"/>
                <a:cs typeface="Times New Roman" charset="0"/>
              </a:rPr>
              <a:t>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 dirty="0">
                <a:ea typeface="Times New Roman" charset="0"/>
                <a:cs typeface="Times New Roman" charset="0"/>
              </a:rPr>
              <a:t>6°</a:t>
            </a:r>
            <a:r>
              <a:rPr lang="en-GB" sz="2000" dirty="0">
                <a:ea typeface="Times New Roman" charset="0"/>
                <a:cs typeface="Times New Roman" charset="0"/>
              </a:rPr>
              <a:t> at 0° and 180° (absence of CPV for these two values),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>
                <a:ea typeface="Times New Roman" charset="0"/>
                <a:cs typeface="Times New Roman" charset="0"/>
              </a:rPr>
              <a:t>not yet optimized facility</a:t>
            </a:r>
            <a:r>
              <a:rPr lang="en-GB" sz="2000" dirty="0">
                <a:ea typeface="Times New Roman" charset="0"/>
                <a:cs typeface="Times New Roman" charset="0"/>
              </a:rPr>
              <a:t>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5/10%</a:t>
            </a:r>
            <a:r>
              <a:rPr lang="en-GB" sz="20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systematic errors </a:t>
            </a:r>
            <a:r>
              <a:rPr lang="en-GB" sz="2000" dirty="0">
                <a:ea typeface="Times New Roman" charset="0"/>
                <a:cs typeface="Times New Roman" charset="0"/>
              </a:rPr>
              <a:t>on signal/background.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AE7D9-53C5-F545-90FA-564C230BD5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8686"/>
            <a:ext cx="4209562" cy="3082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84258-E705-EC45-9B24-7BA5417C45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2" y="1078686"/>
            <a:ext cx="4327804" cy="308628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386272-8358-A147-A137-66CBE91E8066}"/>
              </a:ext>
            </a:extLst>
          </p:cNvPr>
          <p:cNvCxnSpPr/>
          <p:nvPr/>
        </p:nvCxnSpPr>
        <p:spPr>
          <a:xfrm>
            <a:off x="7147034" y="2399277"/>
            <a:ext cx="0" cy="1240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1E428D-2E04-B44A-83D5-F36F9618178C}"/>
              </a:ext>
            </a:extLst>
          </p:cNvPr>
          <p:cNvCxnSpPr/>
          <p:nvPr/>
        </p:nvCxnSpPr>
        <p:spPr>
          <a:xfrm>
            <a:off x="641130" y="2680726"/>
            <a:ext cx="3520965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8D856B-3E5A-004B-BD28-99EDB75393F0}"/>
              </a:ext>
            </a:extLst>
          </p:cNvPr>
          <p:cNvSpPr txBox="1"/>
          <p:nvPr/>
        </p:nvSpPr>
        <p:spPr>
          <a:xfrm>
            <a:off x="628218" y="145447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540 km</a:t>
            </a:r>
          </a:p>
        </p:txBody>
      </p:sp>
    </p:spTree>
    <p:extLst>
      <p:ext uri="{BB962C8B-B14F-4D97-AF65-F5344CB8AC3E}">
        <p14:creationId xmlns:p14="http://schemas.microsoft.com/office/powerpoint/2010/main" val="2931350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390279" y="6033001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(~1.85 B€ facility)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C12D9BD-CB1A-454C-8BA8-9C6D2AD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2548"/>
            <a:ext cx="2319566" cy="19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H="1">
            <a:off x="1386673" y="4207565"/>
            <a:ext cx="1826980" cy="1260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798DDC-0E08-134E-BD5D-2DD52A11A7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" y="3074635"/>
            <a:ext cx="2053993" cy="60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71D4A-E771-9244-8A59-C5BF99331F08}"/>
              </a:ext>
            </a:extLst>
          </p:cNvPr>
          <p:cNvSpPr txBox="1"/>
          <p:nvPr/>
        </p:nvSpPr>
        <p:spPr>
          <a:xfrm>
            <a:off x="219012" y="791510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 facility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4140B-A2F4-1841-B82E-A82FF00D7748}"/>
              </a:ext>
            </a:extLst>
          </p:cNvPr>
          <p:cNvSpPr txBox="1"/>
          <p:nvPr/>
        </p:nvSpPr>
        <p:spPr>
          <a:xfrm>
            <a:off x="-61009" y="1086493"/>
            <a:ext cx="2379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(equivalent to SNS in the USA)</a:t>
            </a:r>
          </a:p>
        </p:txBody>
      </p:sp>
    </p:spTree>
    <p:extLst>
      <p:ext uri="{BB962C8B-B14F-4D97-AF65-F5344CB8AC3E}">
        <p14:creationId xmlns:p14="http://schemas.microsoft.com/office/powerpoint/2010/main" val="777682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6C17A6-602A-4248-84C1-2D4249564449}"/>
              </a:ext>
            </a:extLst>
          </p:cNvPr>
          <p:cNvGrpSpPr/>
          <p:nvPr/>
        </p:nvGrpSpPr>
        <p:grpSpPr>
          <a:xfrm>
            <a:off x="1854203" y="1241218"/>
            <a:ext cx="5019977" cy="3809485"/>
            <a:chOff x="5381297" y="3751248"/>
            <a:chExt cx="3703436" cy="28104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98D04F-95DD-BB4A-92B7-BA8B8E4C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1297" y="3751248"/>
              <a:ext cx="3703436" cy="2810408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5F2856B-7317-9D46-A7CB-CEE26185A5A9}"/>
                </a:ext>
              </a:extLst>
            </p:cNvPr>
            <p:cNvCxnSpPr>
              <a:cxnSpLocks/>
            </p:cNvCxnSpPr>
            <p:nvPr/>
          </p:nvCxnSpPr>
          <p:spPr>
            <a:xfrm>
              <a:off x="5908274" y="5578355"/>
              <a:ext cx="3100259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56495F-4DC6-654F-A49A-D69B00B0A012}"/>
                </a:ext>
              </a:extLst>
            </p:cNvPr>
            <p:cNvSpPr txBox="1"/>
            <p:nvPr/>
          </p:nvSpPr>
          <p:spPr>
            <a:xfrm>
              <a:off x="7042648" y="4150490"/>
              <a:ext cx="831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5/5 </a:t>
              </a:r>
              <a:r>
                <a:rPr lang="en-GB" dirty="0" err="1"/>
                <a:t>yrs</a:t>
              </a:r>
              <a:endParaRPr lang="en-GB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BBE94C6-70ED-0845-B19F-AC0F24436FAC}"/>
                </a:ext>
              </a:extLst>
            </p:cNvPr>
            <p:cNvCxnSpPr>
              <a:cxnSpLocks/>
            </p:cNvCxnSpPr>
            <p:nvPr/>
          </p:nvCxnSpPr>
          <p:spPr>
            <a:xfrm>
              <a:off x="5908274" y="4753858"/>
              <a:ext cx="3100259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34027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  <a:b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32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(accuracy)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27101" y="5107973"/>
            <a:ext cx="53812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 dirty="0">
                <a:ea typeface="Times New Roman" charset="0"/>
                <a:cs typeface="Times New Roman" charset="0"/>
              </a:rPr>
              <a:t>6°</a:t>
            </a:r>
            <a:r>
              <a:rPr lang="en-GB" sz="2000" dirty="0">
                <a:ea typeface="Times New Roman" charset="0"/>
                <a:cs typeface="Times New Roman" charset="0"/>
              </a:rPr>
              <a:t> at 0° and 180°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solidFill>
                  <a:srgbClr val="0432FF"/>
                </a:solidFill>
                <a:ea typeface="Times New Roman" charset="0"/>
                <a:cs typeface="Times New Roman" charset="0"/>
              </a:rPr>
              <a:t>12°</a:t>
            </a:r>
            <a:r>
              <a:rPr lang="en-GB" sz="2000" dirty="0">
                <a:ea typeface="Times New Roman" charset="0"/>
                <a:cs typeface="Times New Roman" charset="0"/>
              </a:rPr>
              <a:t> accuracy at </a:t>
            </a:r>
            <a:r>
              <a:rPr lang="el-GR" sz="2000" dirty="0">
                <a:ea typeface="Times New Roman" charset="0"/>
                <a:cs typeface="Times New Roman" charset="0"/>
              </a:rPr>
              <a:t>δ</a:t>
            </a:r>
            <a:r>
              <a:rPr lang="fr-CH" sz="2000" baseline="-25000" dirty="0">
                <a:ea typeface="Times New Roman" charset="0"/>
                <a:cs typeface="Times New Roman" charset="0"/>
              </a:rPr>
              <a:t>CP</a:t>
            </a:r>
            <a:r>
              <a:rPr lang="fr-CH" sz="2000" dirty="0">
                <a:ea typeface="Times New Roman" charset="0"/>
                <a:cs typeface="Times New Roman" charset="0"/>
              </a:rPr>
              <a:t>=</a:t>
            </a:r>
            <a:r>
              <a:rPr lang="en-GB" sz="2000" dirty="0">
                <a:ea typeface="Times New Roman" charset="0"/>
                <a:cs typeface="Times New Roman" charset="0"/>
              </a:rPr>
              <a:t> -90° and </a:t>
            </a:r>
            <a:r>
              <a:rPr lang="en-GB" sz="2000" dirty="0">
                <a:solidFill>
                  <a:srgbClr val="0432FF"/>
                </a:solidFill>
                <a:ea typeface="Times New Roman" charset="0"/>
                <a:cs typeface="Times New Roman" charset="0"/>
              </a:rPr>
              <a:t>10°</a:t>
            </a:r>
            <a:r>
              <a:rPr lang="en-GB" sz="2000" dirty="0">
                <a:ea typeface="Times New Roman" charset="0"/>
                <a:cs typeface="Times New Roman" charset="0"/>
              </a:rPr>
              <a:t> at </a:t>
            </a:r>
            <a:r>
              <a:rPr lang="el-GR" sz="2000" dirty="0">
                <a:ea typeface="Times New Roman" charset="0"/>
                <a:cs typeface="Times New Roman" charset="0"/>
              </a:rPr>
              <a:t>δ</a:t>
            </a:r>
            <a:r>
              <a:rPr lang="fr-CH" sz="2000" baseline="-25000" dirty="0">
                <a:ea typeface="Times New Roman" charset="0"/>
                <a:cs typeface="Times New Roman" charset="0"/>
              </a:rPr>
              <a:t>CP</a:t>
            </a:r>
            <a:r>
              <a:rPr lang="fr-CH" sz="2000" dirty="0">
                <a:ea typeface="Times New Roman" charset="0"/>
                <a:cs typeface="Times New Roman" charset="0"/>
              </a:rPr>
              <a:t>=</a:t>
            </a:r>
            <a:r>
              <a:rPr lang="en-GB" sz="2000" dirty="0">
                <a:ea typeface="Times New Roman" charset="0"/>
                <a:cs typeface="Times New Roman" charset="0"/>
              </a:rPr>
              <a:t> 90°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5/10%</a:t>
            </a:r>
            <a:r>
              <a:rPr lang="en-GB" sz="20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 systematic errors </a:t>
            </a:r>
            <a:r>
              <a:rPr lang="en-GB" sz="2000" dirty="0">
                <a:ea typeface="Times New Roman" charset="0"/>
                <a:cs typeface="Times New Roman" charset="0"/>
              </a:rPr>
              <a:t>on signal/background.</a:t>
            </a:r>
          </a:p>
        </p:txBody>
      </p:sp>
    </p:spTree>
    <p:extLst>
      <p:ext uri="{BB962C8B-B14F-4D97-AF65-F5344CB8AC3E}">
        <p14:creationId xmlns:p14="http://schemas.microsoft.com/office/powerpoint/2010/main" val="3117667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7" y="-162294"/>
            <a:ext cx="7084714" cy="1077218"/>
          </a:xfrm>
        </p:spPr>
        <p:txBody>
          <a:bodyPr/>
          <a:lstStyle/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Linac modifications and operation</a:t>
            </a:r>
            <a:endParaRPr lang="en-GB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NuSTEC Board, Dec. 2021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21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grpSp>
        <p:nvGrpSpPr>
          <p:cNvPr id="271" name="Group">
            <a:extLst>
              <a:ext uri="{FF2B5EF4-FFF2-40B4-BE49-F238E27FC236}">
                <a16:creationId xmlns:a16="http://schemas.microsoft.com/office/drawing/2014/main" id="{C6C01486-15F6-6F4A-BDD3-C22A3395FF6F}"/>
              </a:ext>
            </a:extLst>
          </p:cNvPr>
          <p:cNvGrpSpPr/>
          <p:nvPr/>
        </p:nvGrpSpPr>
        <p:grpSpPr>
          <a:xfrm>
            <a:off x="1557977" y="2875538"/>
            <a:ext cx="6351353" cy="3570721"/>
            <a:chOff x="-241483" y="0"/>
            <a:chExt cx="12983547" cy="7626485"/>
          </a:xfrm>
        </p:grpSpPr>
        <p:sp>
          <p:nvSpPr>
            <p:cNvPr id="272" name="Line">
              <a:extLst>
                <a:ext uri="{FF2B5EF4-FFF2-40B4-BE49-F238E27FC236}">
                  <a16:creationId xmlns:a16="http://schemas.microsoft.com/office/drawing/2014/main" id="{5C1144D2-D1BC-7A4C-8F31-F097B8D219A5}"/>
                </a:ext>
              </a:extLst>
            </p:cNvPr>
            <p:cNvSpPr/>
            <p:nvPr/>
          </p:nvSpPr>
          <p:spPr>
            <a:xfrm>
              <a:off x="1505087" y="1032843"/>
              <a:ext cx="10166704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73" name="P">
              <a:extLst>
                <a:ext uri="{FF2B5EF4-FFF2-40B4-BE49-F238E27FC236}">
                  <a16:creationId xmlns:a16="http://schemas.microsoft.com/office/drawing/2014/main" id="{105EB71C-B8BB-2245-97F2-14827C874D18}"/>
                </a:ext>
              </a:extLst>
            </p:cNvPr>
            <p:cNvSpPr/>
            <p:nvPr/>
          </p:nvSpPr>
          <p:spPr>
            <a:xfrm>
              <a:off x="1859692" y="475"/>
              <a:ext cx="438525" cy="1016001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 defTabSz="584200" hangingPunct="0"/>
              <a:r>
                <a:rPr lang="en-GB" sz="1200" kern="0">
                  <a:latin typeface="Gill Sans Light"/>
                  <a:cs typeface="Gill Sans Light"/>
                  <a:sym typeface="Gill Sans Light"/>
                </a:rPr>
                <a:t>P</a:t>
              </a:r>
            </a:p>
          </p:txBody>
        </p:sp>
        <p:sp>
          <p:nvSpPr>
            <p:cNvPr id="274" name="P">
              <a:extLst>
                <a:ext uri="{FF2B5EF4-FFF2-40B4-BE49-F238E27FC236}">
                  <a16:creationId xmlns:a16="http://schemas.microsoft.com/office/drawing/2014/main" id="{9B6CEBAE-CBA1-394E-8A23-551849708FD7}"/>
                </a:ext>
              </a:extLst>
            </p:cNvPr>
            <p:cNvSpPr/>
            <p:nvPr/>
          </p:nvSpPr>
          <p:spPr>
            <a:xfrm>
              <a:off x="6780840" y="475"/>
              <a:ext cx="438524" cy="1016001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 algn="ctr" defTabSz="584200" hangingPunct="0"/>
              <a:r>
                <a:rPr lang="en-GB" sz="1200" kern="0">
                  <a:latin typeface="Gill Sans Light"/>
                  <a:cs typeface="Gill Sans Light"/>
                  <a:sym typeface="Gill Sans Light"/>
                </a:rPr>
                <a:t>P</a:t>
              </a:r>
            </a:p>
          </p:txBody>
        </p:sp>
        <p:sp>
          <p:nvSpPr>
            <p:cNvPr id="275" name="H-">
              <a:extLst>
                <a:ext uri="{FF2B5EF4-FFF2-40B4-BE49-F238E27FC236}">
                  <a16:creationId xmlns:a16="http://schemas.microsoft.com/office/drawing/2014/main" id="{3DF5E831-63BE-E349-9D6E-54A6418126F0}"/>
                </a:ext>
              </a:extLst>
            </p:cNvPr>
            <p:cNvSpPr/>
            <p:nvPr/>
          </p:nvSpPr>
          <p:spPr>
            <a:xfrm>
              <a:off x="43397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6" name="H-">
              <a:extLst>
                <a:ext uri="{FF2B5EF4-FFF2-40B4-BE49-F238E27FC236}">
                  <a16:creationId xmlns:a16="http://schemas.microsoft.com/office/drawing/2014/main" id="{B8B138A5-B40C-7D45-91D3-8DAB3F24608C}"/>
                </a:ext>
              </a:extLst>
            </p:cNvPr>
            <p:cNvSpPr/>
            <p:nvPr/>
          </p:nvSpPr>
          <p:spPr>
            <a:xfrm>
              <a:off x="44540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7" name="H-">
              <a:extLst>
                <a:ext uri="{FF2B5EF4-FFF2-40B4-BE49-F238E27FC236}">
                  <a16:creationId xmlns:a16="http://schemas.microsoft.com/office/drawing/2014/main" id="{6BE59ADD-202E-5243-B7BB-BBA26CB02F3D}"/>
                </a:ext>
              </a:extLst>
            </p:cNvPr>
            <p:cNvSpPr/>
            <p:nvPr/>
          </p:nvSpPr>
          <p:spPr>
            <a:xfrm>
              <a:off x="45683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8" name="H-">
              <a:extLst>
                <a:ext uri="{FF2B5EF4-FFF2-40B4-BE49-F238E27FC236}">
                  <a16:creationId xmlns:a16="http://schemas.microsoft.com/office/drawing/2014/main" id="{62ED858B-94D3-1F44-8AE8-B3D404334113}"/>
                </a:ext>
              </a:extLst>
            </p:cNvPr>
            <p:cNvSpPr/>
            <p:nvPr/>
          </p:nvSpPr>
          <p:spPr>
            <a:xfrm>
              <a:off x="4682623" y="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79" name="H-">
              <a:extLst>
                <a:ext uri="{FF2B5EF4-FFF2-40B4-BE49-F238E27FC236}">
                  <a16:creationId xmlns:a16="http://schemas.microsoft.com/office/drawing/2014/main" id="{3BF49C52-1421-214C-96C7-9610730A3FF8}"/>
                </a:ext>
              </a:extLst>
            </p:cNvPr>
            <p:cNvSpPr/>
            <p:nvPr/>
          </p:nvSpPr>
          <p:spPr>
            <a:xfrm>
              <a:off x="92681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0" name="H-">
              <a:extLst>
                <a:ext uri="{FF2B5EF4-FFF2-40B4-BE49-F238E27FC236}">
                  <a16:creationId xmlns:a16="http://schemas.microsoft.com/office/drawing/2014/main" id="{715D49B5-2259-3844-AF4C-07EAE4240DBF}"/>
                </a:ext>
              </a:extLst>
            </p:cNvPr>
            <p:cNvSpPr/>
            <p:nvPr/>
          </p:nvSpPr>
          <p:spPr>
            <a:xfrm>
              <a:off x="93824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1" name="H-">
              <a:extLst>
                <a:ext uri="{FF2B5EF4-FFF2-40B4-BE49-F238E27FC236}">
                  <a16:creationId xmlns:a16="http://schemas.microsoft.com/office/drawing/2014/main" id="{E795C07B-2979-8146-B729-87377158FBAE}"/>
                </a:ext>
              </a:extLst>
            </p:cNvPr>
            <p:cNvSpPr/>
            <p:nvPr/>
          </p:nvSpPr>
          <p:spPr>
            <a:xfrm>
              <a:off x="94967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2" name="H-">
              <a:extLst>
                <a:ext uri="{FF2B5EF4-FFF2-40B4-BE49-F238E27FC236}">
                  <a16:creationId xmlns:a16="http://schemas.microsoft.com/office/drawing/2014/main" id="{9E959D5C-A766-0D4D-84A9-6C6555DCB97A}"/>
                </a:ext>
              </a:extLst>
            </p:cNvPr>
            <p:cNvSpPr/>
            <p:nvPr/>
          </p:nvSpPr>
          <p:spPr>
            <a:xfrm>
              <a:off x="9611038" y="272"/>
              <a:ext cx="889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3" name="Line">
              <a:extLst>
                <a:ext uri="{FF2B5EF4-FFF2-40B4-BE49-F238E27FC236}">
                  <a16:creationId xmlns:a16="http://schemas.microsoft.com/office/drawing/2014/main" id="{843CEF4B-D5BA-CE41-A275-41F7ECE1C550}"/>
                </a:ext>
              </a:extLst>
            </p:cNvPr>
            <p:cNvSpPr/>
            <p:nvPr/>
          </p:nvSpPr>
          <p:spPr>
            <a:xfrm>
              <a:off x="1385236" y="3055209"/>
              <a:ext cx="4846423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84" name="H-">
              <a:extLst>
                <a:ext uri="{FF2B5EF4-FFF2-40B4-BE49-F238E27FC236}">
                  <a16:creationId xmlns:a16="http://schemas.microsoft.com/office/drawing/2014/main" id="{7DF6DDBF-E64C-434D-BDF5-469B864ED602}"/>
                </a:ext>
              </a:extLst>
            </p:cNvPr>
            <p:cNvSpPr/>
            <p:nvPr/>
          </p:nvSpPr>
          <p:spPr>
            <a:xfrm>
              <a:off x="18068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5" name="H-">
              <a:extLst>
                <a:ext uri="{FF2B5EF4-FFF2-40B4-BE49-F238E27FC236}">
                  <a16:creationId xmlns:a16="http://schemas.microsoft.com/office/drawing/2014/main" id="{3185D47C-CEEC-F440-9751-2B673101B736}"/>
                </a:ext>
              </a:extLst>
            </p:cNvPr>
            <p:cNvSpPr/>
            <p:nvPr/>
          </p:nvSpPr>
          <p:spPr>
            <a:xfrm>
              <a:off x="25561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6" name="H-">
              <a:extLst>
                <a:ext uri="{FF2B5EF4-FFF2-40B4-BE49-F238E27FC236}">
                  <a16:creationId xmlns:a16="http://schemas.microsoft.com/office/drawing/2014/main" id="{C1DFA5DD-310A-5D49-A5B0-45AB9733D889}"/>
                </a:ext>
              </a:extLst>
            </p:cNvPr>
            <p:cNvSpPr/>
            <p:nvPr/>
          </p:nvSpPr>
          <p:spPr>
            <a:xfrm>
              <a:off x="33054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7" name="H-">
              <a:extLst>
                <a:ext uri="{FF2B5EF4-FFF2-40B4-BE49-F238E27FC236}">
                  <a16:creationId xmlns:a16="http://schemas.microsoft.com/office/drawing/2014/main" id="{E9CAB6FC-2849-7440-B8EE-8D7EA94413E9}"/>
                </a:ext>
              </a:extLst>
            </p:cNvPr>
            <p:cNvSpPr/>
            <p:nvPr/>
          </p:nvSpPr>
          <p:spPr>
            <a:xfrm>
              <a:off x="40547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8" name="H-">
              <a:extLst>
                <a:ext uri="{FF2B5EF4-FFF2-40B4-BE49-F238E27FC236}">
                  <a16:creationId xmlns:a16="http://schemas.microsoft.com/office/drawing/2014/main" id="{FBCEBCB4-6A90-F04C-9D5B-CACC33145616}"/>
                </a:ext>
              </a:extLst>
            </p:cNvPr>
            <p:cNvSpPr/>
            <p:nvPr/>
          </p:nvSpPr>
          <p:spPr>
            <a:xfrm>
              <a:off x="86648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89" name="H-">
              <a:extLst>
                <a:ext uri="{FF2B5EF4-FFF2-40B4-BE49-F238E27FC236}">
                  <a16:creationId xmlns:a16="http://schemas.microsoft.com/office/drawing/2014/main" id="{3276E5E0-AB92-1645-8113-6C8B8F64CDF1}"/>
                </a:ext>
              </a:extLst>
            </p:cNvPr>
            <p:cNvSpPr/>
            <p:nvPr/>
          </p:nvSpPr>
          <p:spPr>
            <a:xfrm>
              <a:off x="94141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0" name="H-">
              <a:extLst>
                <a:ext uri="{FF2B5EF4-FFF2-40B4-BE49-F238E27FC236}">
                  <a16:creationId xmlns:a16="http://schemas.microsoft.com/office/drawing/2014/main" id="{4908EC9B-FE54-4240-ADF1-81B1BB1D96E5}"/>
                </a:ext>
              </a:extLst>
            </p:cNvPr>
            <p:cNvSpPr/>
            <p:nvPr/>
          </p:nvSpPr>
          <p:spPr>
            <a:xfrm>
              <a:off x="101634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1" name="H-">
              <a:extLst>
                <a:ext uri="{FF2B5EF4-FFF2-40B4-BE49-F238E27FC236}">
                  <a16:creationId xmlns:a16="http://schemas.microsoft.com/office/drawing/2014/main" id="{0B1EA7C8-589A-FA49-8FB4-BFFBAEA19D81}"/>
                </a:ext>
              </a:extLst>
            </p:cNvPr>
            <p:cNvSpPr/>
            <p:nvPr/>
          </p:nvSpPr>
          <p:spPr>
            <a:xfrm>
              <a:off x="10912772" y="2022366"/>
              <a:ext cx="622301" cy="1016001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lnSpc>
                  <a:spcPct val="40000"/>
                </a:lnSpc>
                <a:defRPr sz="2000" baseline="-5000">
                  <a:solidFill>
                    <a:srgbClr val="FFFFFF"/>
                  </a:solidFill>
                </a:defRPr>
              </a:pPr>
              <a:r>
                <a:rPr lang="en-GB" kern="0" baseline="-5000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kern="0" baseline="26999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2" name="Line">
              <a:extLst>
                <a:ext uri="{FF2B5EF4-FFF2-40B4-BE49-F238E27FC236}">
                  <a16:creationId xmlns:a16="http://schemas.microsoft.com/office/drawing/2014/main" id="{94D28924-CE5C-9242-BD35-3DD13D66B904}"/>
                </a:ext>
              </a:extLst>
            </p:cNvPr>
            <p:cNvSpPr/>
            <p:nvPr/>
          </p:nvSpPr>
          <p:spPr>
            <a:xfrm>
              <a:off x="6360741" y="3055209"/>
              <a:ext cx="543090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3" name="Line">
              <a:extLst>
                <a:ext uri="{FF2B5EF4-FFF2-40B4-BE49-F238E27FC236}">
                  <a16:creationId xmlns:a16="http://schemas.microsoft.com/office/drawing/2014/main" id="{9B5F97C6-B131-7444-BD6D-BC7DC4EB0269}"/>
                </a:ext>
              </a:extLst>
            </p:cNvPr>
            <p:cNvSpPr/>
            <p:nvPr/>
          </p:nvSpPr>
          <p:spPr>
            <a:xfrm flipV="1">
              <a:off x="6160104" y="2896305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4" name="Line">
              <a:extLst>
                <a:ext uri="{FF2B5EF4-FFF2-40B4-BE49-F238E27FC236}">
                  <a16:creationId xmlns:a16="http://schemas.microsoft.com/office/drawing/2014/main" id="{D7E5DF8A-004D-514C-B778-05C130C68F02}"/>
                </a:ext>
              </a:extLst>
            </p:cNvPr>
            <p:cNvSpPr/>
            <p:nvPr/>
          </p:nvSpPr>
          <p:spPr>
            <a:xfrm flipV="1">
              <a:off x="6287104" y="2896305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5" name="Line">
              <a:extLst>
                <a:ext uri="{FF2B5EF4-FFF2-40B4-BE49-F238E27FC236}">
                  <a16:creationId xmlns:a16="http://schemas.microsoft.com/office/drawing/2014/main" id="{0C50CDD4-046D-C94A-A2BB-3405230DA26D}"/>
                </a:ext>
              </a:extLst>
            </p:cNvPr>
            <p:cNvSpPr/>
            <p:nvPr/>
          </p:nvSpPr>
          <p:spPr>
            <a:xfrm>
              <a:off x="1505087" y="5477843"/>
              <a:ext cx="4846423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296" name="H-">
              <a:extLst>
                <a:ext uri="{FF2B5EF4-FFF2-40B4-BE49-F238E27FC236}">
                  <a16:creationId xmlns:a16="http://schemas.microsoft.com/office/drawing/2014/main" id="{D22D9FEA-A71D-9F40-B0F1-BAD13FC45B58}"/>
                </a:ext>
              </a:extLst>
            </p:cNvPr>
            <p:cNvSpPr/>
            <p:nvPr/>
          </p:nvSpPr>
          <p:spPr>
            <a:xfrm>
              <a:off x="1888624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7" name="H-">
              <a:extLst>
                <a:ext uri="{FF2B5EF4-FFF2-40B4-BE49-F238E27FC236}">
                  <a16:creationId xmlns:a16="http://schemas.microsoft.com/office/drawing/2014/main" id="{84C6097B-FD41-0344-A82B-1D889A11DDC6}"/>
                </a:ext>
              </a:extLst>
            </p:cNvPr>
            <p:cNvSpPr/>
            <p:nvPr/>
          </p:nvSpPr>
          <p:spPr>
            <a:xfrm>
              <a:off x="2637924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8" name="H-">
              <a:extLst>
                <a:ext uri="{FF2B5EF4-FFF2-40B4-BE49-F238E27FC236}">
                  <a16:creationId xmlns:a16="http://schemas.microsoft.com/office/drawing/2014/main" id="{72A749CF-72AD-6B42-9EED-7EA4A702333E}"/>
                </a:ext>
              </a:extLst>
            </p:cNvPr>
            <p:cNvSpPr/>
            <p:nvPr/>
          </p:nvSpPr>
          <p:spPr>
            <a:xfrm>
              <a:off x="33872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299" name="H-">
              <a:extLst>
                <a:ext uri="{FF2B5EF4-FFF2-40B4-BE49-F238E27FC236}">
                  <a16:creationId xmlns:a16="http://schemas.microsoft.com/office/drawing/2014/main" id="{85DB0114-A930-2044-BB9D-ADDC65ACB51E}"/>
                </a:ext>
              </a:extLst>
            </p:cNvPr>
            <p:cNvSpPr/>
            <p:nvPr/>
          </p:nvSpPr>
          <p:spPr>
            <a:xfrm>
              <a:off x="41365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0" name="H-">
              <a:extLst>
                <a:ext uri="{FF2B5EF4-FFF2-40B4-BE49-F238E27FC236}">
                  <a16:creationId xmlns:a16="http://schemas.microsoft.com/office/drawing/2014/main" id="{B9B90209-1250-9D4F-AA11-32B29F077544}"/>
                </a:ext>
              </a:extLst>
            </p:cNvPr>
            <p:cNvSpPr/>
            <p:nvPr/>
          </p:nvSpPr>
          <p:spPr>
            <a:xfrm>
              <a:off x="87466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1" name="H-">
              <a:extLst>
                <a:ext uri="{FF2B5EF4-FFF2-40B4-BE49-F238E27FC236}">
                  <a16:creationId xmlns:a16="http://schemas.microsoft.com/office/drawing/2014/main" id="{6E868A44-282F-3446-99AA-5F8C0E3EA0F0}"/>
                </a:ext>
              </a:extLst>
            </p:cNvPr>
            <p:cNvSpPr/>
            <p:nvPr/>
          </p:nvSpPr>
          <p:spPr>
            <a:xfrm>
              <a:off x="94959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2" name="H-">
              <a:extLst>
                <a:ext uri="{FF2B5EF4-FFF2-40B4-BE49-F238E27FC236}">
                  <a16:creationId xmlns:a16="http://schemas.microsoft.com/office/drawing/2014/main" id="{9230C916-765B-8D4F-B5A8-32C29A08955C}"/>
                </a:ext>
              </a:extLst>
            </p:cNvPr>
            <p:cNvSpPr/>
            <p:nvPr/>
          </p:nvSpPr>
          <p:spPr>
            <a:xfrm>
              <a:off x="102452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3" name="H-">
              <a:extLst>
                <a:ext uri="{FF2B5EF4-FFF2-40B4-BE49-F238E27FC236}">
                  <a16:creationId xmlns:a16="http://schemas.microsoft.com/office/drawing/2014/main" id="{2FE91767-00ED-004A-8193-049AFE7B6580}"/>
                </a:ext>
              </a:extLst>
            </p:cNvPr>
            <p:cNvSpPr/>
            <p:nvPr/>
          </p:nvSpPr>
          <p:spPr>
            <a:xfrm>
              <a:off x="10994523" y="4445000"/>
              <a:ext cx="88901" cy="1016000"/>
            </a:xfrm>
            <a:prstGeom prst="rect">
              <a:avLst/>
            </a:prstGeom>
            <a:solidFill>
              <a:srgbClr val="4F8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 hangingPunct="0">
                <a:lnSpc>
                  <a:spcPct val="40000"/>
                </a:lnSpc>
                <a:defRPr sz="600" baseline="-16666">
                  <a:solidFill>
                    <a:srgbClr val="FFFFFF"/>
                  </a:solidFill>
                </a:defRPr>
              </a:pPr>
              <a:r>
                <a:rPr lang="en-GB" sz="100" kern="0" baseline="-16666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H</a:t>
              </a:r>
              <a:r>
                <a:rPr lang="en-GB" sz="100" kern="0" baseline="15333">
                  <a:solidFill>
                    <a:srgbClr val="FFFFFF"/>
                  </a:solidFill>
                  <a:latin typeface="Gill Sans Light"/>
                  <a:cs typeface="Gill Sans Light"/>
                  <a:sym typeface="Gill Sans Light"/>
                </a:rPr>
                <a:t>-</a:t>
              </a:r>
            </a:p>
          </p:txBody>
        </p:sp>
        <p:sp>
          <p:nvSpPr>
            <p:cNvPr id="304" name="Line">
              <a:extLst>
                <a:ext uri="{FF2B5EF4-FFF2-40B4-BE49-F238E27FC236}">
                  <a16:creationId xmlns:a16="http://schemas.microsoft.com/office/drawing/2014/main" id="{C49E0A0D-E956-DA45-BA05-81D6BED02473}"/>
                </a:ext>
              </a:extLst>
            </p:cNvPr>
            <p:cNvSpPr/>
            <p:nvPr/>
          </p:nvSpPr>
          <p:spPr>
            <a:xfrm>
              <a:off x="6480592" y="5477843"/>
              <a:ext cx="543090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05" name="Into linac">
              <a:extLst>
                <a:ext uri="{FF2B5EF4-FFF2-40B4-BE49-F238E27FC236}">
                  <a16:creationId xmlns:a16="http://schemas.microsoft.com/office/drawing/2014/main" id="{592A2B03-904E-ED45-8B9D-3FA4E20DFAF4}"/>
                </a:ext>
              </a:extLst>
            </p:cNvPr>
            <p:cNvSpPr txBox="1"/>
            <p:nvPr/>
          </p:nvSpPr>
          <p:spPr>
            <a:xfrm>
              <a:off x="-226118" y="57347"/>
              <a:ext cx="2110315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Arial Black" panose="020B0A04020102020204" pitchFamily="34" charset="0"/>
                  <a:cs typeface="Gill Sans Light"/>
                  <a:sym typeface="Gill Sans Light"/>
                </a:rPr>
                <a:t>Into linac</a:t>
              </a:r>
            </a:p>
          </p:txBody>
        </p:sp>
        <p:sp>
          <p:nvSpPr>
            <p:cNvPr id="306" name="Into ring">
              <a:extLst>
                <a:ext uri="{FF2B5EF4-FFF2-40B4-BE49-F238E27FC236}">
                  <a16:creationId xmlns:a16="http://schemas.microsoft.com/office/drawing/2014/main" id="{BC91BC4C-84F4-AB42-B2DD-B1129332E75E}"/>
                </a:ext>
              </a:extLst>
            </p:cNvPr>
            <p:cNvSpPr txBox="1"/>
            <p:nvPr/>
          </p:nvSpPr>
          <p:spPr>
            <a:xfrm>
              <a:off x="-179220" y="2216347"/>
              <a:ext cx="1907149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Arial Black" panose="020B0A04020102020204" pitchFamily="34" charset="0"/>
                  <a:cs typeface="Gill Sans Light"/>
                  <a:sym typeface="Gill Sans Light"/>
                </a:rPr>
                <a:t>Into ring</a:t>
              </a:r>
            </a:p>
          </p:txBody>
        </p:sp>
        <p:sp>
          <p:nvSpPr>
            <p:cNvPr id="307" name="Into horn">
              <a:extLst>
                <a:ext uri="{FF2B5EF4-FFF2-40B4-BE49-F238E27FC236}">
                  <a16:creationId xmlns:a16="http://schemas.microsoft.com/office/drawing/2014/main" id="{5C5D9342-32A4-2A43-979C-16428B294890}"/>
                </a:ext>
              </a:extLst>
            </p:cNvPr>
            <p:cNvSpPr txBox="1"/>
            <p:nvPr/>
          </p:nvSpPr>
          <p:spPr>
            <a:xfrm>
              <a:off x="-241483" y="4629348"/>
              <a:ext cx="2031670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Arial Black" panose="020B0A04020102020204" pitchFamily="34" charset="0"/>
                  <a:cs typeface="Gill Sans Light"/>
                  <a:sym typeface="Gill Sans Light"/>
                </a:rPr>
                <a:t>Into horn</a:t>
              </a:r>
            </a:p>
          </p:txBody>
        </p:sp>
        <p:sp>
          <p:nvSpPr>
            <p:cNvPr id="308" name="Line">
              <a:extLst>
                <a:ext uri="{FF2B5EF4-FFF2-40B4-BE49-F238E27FC236}">
                  <a16:creationId xmlns:a16="http://schemas.microsoft.com/office/drawing/2014/main" id="{6C92B57A-D76C-BA4E-9125-4026F81B05D2}"/>
                </a:ext>
              </a:extLst>
            </p:cNvPr>
            <p:cNvSpPr/>
            <p:nvPr/>
          </p:nvSpPr>
          <p:spPr>
            <a:xfrm>
              <a:off x="4315640" y="1339638"/>
              <a:ext cx="4937124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09" name="14 Hz">
              <a:extLst>
                <a:ext uri="{FF2B5EF4-FFF2-40B4-BE49-F238E27FC236}">
                  <a16:creationId xmlns:a16="http://schemas.microsoft.com/office/drawing/2014/main" id="{20CCA424-4FF9-9E41-877E-8A1D13CB3E50}"/>
                </a:ext>
              </a:extLst>
            </p:cNvPr>
            <p:cNvSpPr txBox="1"/>
            <p:nvPr/>
          </p:nvSpPr>
          <p:spPr>
            <a:xfrm>
              <a:off x="6240240" y="1198780"/>
              <a:ext cx="1087926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14 Hz</a:t>
              </a:r>
            </a:p>
          </p:txBody>
        </p:sp>
        <p:sp>
          <p:nvSpPr>
            <p:cNvPr id="310" name="Line">
              <a:extLst>
                <a:ext uri="{FF2B5EF4-FFF2-40B4-BE49-F238E27FC236}">
                  <a16:creationId xmlns:a16="http://schemas.microsoft.com/office/drawing/2014/main" id="{1892CDF2-FC70-204F-8FFB-BAC2DDA89C58}"/>
                </a:ext>
              </a:extLst>
            </p:cNvPr>
            <p:cNvSpPr/>
            <p:nvPr/>
          </p:nvSpPr>
          <p:spPr>
            <a:xfrm>
              <a:off x="4061640" y="3371638"/>
              <a:ext cx="678599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1" name="14 Hz">
              <a:extLst>
                <a:ext uri="{FF2B5EF4-FFF2-40B4-BE49-F238E27FC236}">
                  <a16:creationId xmlns:a16="http://schemas.microsoft.com/office/drawing/2014/main" id="{CD036F32-945E-BD43-9C62-6414A58ED989}"/>
                </a:ext>
              </a:extLst>
            </p:cNvPr>
            <p:cNvSpPr txBox="1"/>
            <p:nvPr/>
          </p:nvSpPr>
          <p:spPr>
            <a:xfrm>
              <a:off x="6910674" y="3225640"/>
              <a:ext cx="1087926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14 Hz</a:t>
              </a:r>
            </a:p>
          </p:txBody>
        </p:sp>
        <p:sp>
          <p:nvSpPr>
            <p:cNvPr id="312" name="Line">
              <a:extLst>
                <a:ext uri="{FF2B5EF4-FFF2-40B4-BE49-F238E27FC236}">
                  <a16:creationId xmlns:a16="http://schemas.microsoft.com/office/drawing/2014/main" id="{E2EB94E9-00BF-6A44-A6B6-E7D365FB5B54}"/>
                </a:ext>
              </a:extLst>
            </p:cNvPr>
            <p:cNvSpPr/>
            <p:nvPr/>
          </p:nvSpPr>
          <p:spPr>
            <a:xfrm>
              <a:off x="1877241" y="5784639"/>
              <a:ext cx="678599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3" name="14 Hz">
              <a:extLst>
                <a:ext uri="{FF2B5EF4-FFF2-40B4-BE49-F238E27FC236}">
                  <a16:creationId xmlns:a16="http://schemas.microsoft.com/office/drawing/2014/main" id="{EE015791-B2F3-4D41-9A54-192C9EAF429E}"/>
                </a:ext>
              </a:extLst>
            </p:cNvPr>
            <p:cNvSpPr txBox="1"/>
            <p:nvPr/>
          </p:nvSpPr>
          <p:spPr>
            <a:xfrm>
              <a:off x="4726272" y="5638641"/>
              <a:ext cx="1087926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14 Hz</a:t>
              </a:r>
            </a:p>
          </p:txBody>
        </p:sp>
        <p:sp>
          <p:nvSpPr>
            <p:cNvPr id="314" name="Line">
              <a:extLst>
                <a:ext uri="{FF2B5EF4-FFF2-40B4-BE49-F238E27FC236}">
                  <a16:creationId xmlns:a16="http://schemas.microsoft.com/office/drawing/2014/main" id="{F38867BF-7356-0341-99D5-7A28F44468E1}"/>
                </a:ext>
              </a:extLst>
            </p:cNvPr>
            <p:cNvSpPr/>
            <p:nvPr/>
          </p:nvSpPr>
          <p:spPr>
            <a:xfrm>
              <a:off x="1889941" y="4324139"/>
              <a:ext cx="76125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5" name="~1.4 kHz">
              <a:extLst>
                <a:ext uri="{FF2B5EF4-FFF2-40B4-BE49-F238E27FC236}">
                  <a16:creationId xmlns:a16="http://schemas.microsoft.com/office/drawing/2014/main" id="{C18C42B4-A295-9845-8600-D234C443BF51}"/>
                </a:ext>
              </a:extLst>
            </p:cNvPr>
            <p:cNvSpPr txBox="1"/>
            <p:nvPr/>
          </p:nvSpPr>
          <p:spPr>
            <a:xfrm>
              <a:off x="1493943" y="3608229"/>
              <a:ext cx="1553244" cy="679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 algn="ctr" defTabSz="584200" hangingPunct="0"/>
              <a:r>
                <a:rPr lang="en-GB" sz="14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~1.4 kHz</a:t>
              </a:r>
            </a:p>
          </p:txBody>
        </p:sp>
        <p:sp>
          <p:nvSpPr>
            <p:cNvPr id="316" name="Line">
              <a:extLst>
                <a:ext uri="{FF2B5EF4-FFF2-40B4-BE49-F238E27FC236}">
                  <a16:creationId xmlns:a16="http://schemas.microsoft.com/office/drawing/2014/main" id="{629E8225-1BF5-3D4B-A6E4-64BD277D3278}"/>
                </a:ext>
              </a:extLst>
            </p:cNvPr>
            <p:cNvSpPr/>
            <p:nvPr/>
          </p:nvSpPr>
          <p:spPr>
            <a:xfrm flipV="1">
              <a:off x="6287104" y="5309304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7" name="Line">
              <a:extLst>
                <a:ext uri="{FF2B5EF4-FFF2-40B4-BE49-F238E27FC236}">
                  <a16:creationId xmlns:a16="http://schemas.microsoft.com/office/drawing/2014/main" id="{3774CC0D-28E4-5843-9400-B369A35BBD0A}"/>
                </a:ext>
              </a:extLst>
            </p:cNvPr>
            <p:cNvSpPr/>
            <p:nvPr/>
          </p:nvSpPr>
          <p:spPr>
            <a:xfrm flipV="1">
              <a:off x="6414104" y="5309304"/>
              <a:ext cx="167154" cy="297187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8" name="Line">
              <a:extLst>
                <a:ext uri="{FF2B5EF4-FFF2-40B4-BE49-F238E27FC236}">
                  <a16:creationId xmlns:a16="http://schemas.microsoft.com/office/drawing/2014/main" id="{48E84A0F-EBC7-E849-83A8-FCB90E59A022}"/>
                </a:ext>
              </a:extLst>
            </p:cNvPr>
            <p:cNvSpPr/>
            <p:nvPr/>
          </p:nvSpPr>
          <p:spPr>
            <a:xfrm rot="8793377">
              <a:off x="7890461" y="5934308"/>
              <a:ext cx="1052911" cy="372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030" y="0"/>
                  </a:lnTo>
                  <a:lnTo>
                    <a:pt x="21600" y="605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19" name="Line">
              <a:extLst>
                <a:ext uri="{FF2B5EF4-FFF2-40B4-BE49-F238E27FC236}">
                  <a16:creationId xmlns:a16="http://schemas.microsoft.com/office/drawing/2014/main" id="{E2FC1FF6-E72A-7446-AC9E-D8CB70F94C39}"/>
                </a:ext>
              </a:extLst>
            </p:cNvPr>
            <p:cNvSpPr/>
            <p:nvPr/>
          </p:nvSpPr>
          <p:spPr>
            <a:xfrm rot="8793377">
              <a:off x="7796297" y="6191525"/>
              <a:ext cx="2072717" cy="66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014" y="2471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0" name="Line">
              <a:extLst>
                <a:ext uri="{FF2B5EF4-FFF2-40B4-BE49-F238E27FC236}">
                  <a16:creationId xmlns:a16="http://schemas.microsoft.com/office/drawing/2014/main" id="{86E07FB9-E8EA-1A49-9FDF-3DF0BF5317F8}"/>
                </a:ext>
              </a:extLst>
            </p:cNvPr>
            <p:cNvSpPr/>
            <p:nvPr/>
          </p:nvSpPr>
          <p:spPr>
            <a:xfrm rot="12774410" flipH="1">
              <a:off x="10925761" y="5934308"/>
              <a:ext cx="1052911" cy="372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030" y="0"/>
                  </a:lnTo>
                  <a:lnTo>
                    <a:pt x="21600" y="605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1" name="Line">
              <a:extLst>
                <a:ext uri="{FF2B5EF4-FFF2-40B4-BE49-F238E27FC236}">
                  <a16:creationId xmlns:a16="http://schemas.microsoft.com/office/drawing/2014/main" id="{54959404-5868-8448-9846-61AEC5CA5E07}"/>
                </a:ext>
              </a:extLst>
            </p:cNvPr>
            <p:cNvSpPr/>
            <p:nvPr/>
          </p:nvSpPr>
          <p:spPr>
            <a:xfrm rot="12774410" flipH="1">
              <a:off x="9942597" y="6191525"/>
              <a:ext cx="2072717" cy="66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014" y="2471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A6AAA9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2" name="Horn 1">
              <a:extLst>
                <a:ext uri="{FF2B5EF4-FFF2-40B4-BE49-F238E27FC236}">
                  <a16:creationId xmlns:a16="http://schemas.microsoft.com/office/drawing/2014/main" id="{704D8784-A5B3-424C-A5B4-4149DE576A05}"/>
                </a:ext>
              </a:extLst>
            </p:cNvPr>
            <p:cNvSpPr txBox="1"/>
            <p:nvPr/>
          </p:nvSpPr>
          <p:spPr>
            <a:xfrm>
              <a:off x="7127807" y="6156819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1</a:t>
              </a:r>
            </a:p>
          </p:txBody>
        </p:sp>
        <p:sp>
          <p:nvSpPr>
            <p:cNvPr id="323" name="Horn 2">
              <a:extLst>
                <a:ext uri="{FF2B5EF4-FFF2-40B4-BE49-F238E27FC236}">
                  <a16:creationId xmlns:a16="http://schemas.microsoft.com/office/drawing/2014/main" id="{514256FC-A623-F34A-BC56-B9950B91D9DB}"/>
                </a:ext>
              </a:extLst>
            </p:cNvPr>
            <p:cNvSpPr txBox="1"/>
            <p:nvPr/>
          </p:nvSpPr>
          <p:spPr>
            <a:xfrm>
              <a:off x="7243326" y="7037784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2</a:t>
              </a:r>
            </a:p>
          </p:txBody>
        </p:sp>
        <p:sp>
          <p:nvSpPr>
            <p:cNvPr id="324" name="Horn 4">
              <a:extLst>
                <a:ext uri="{FF2B5EF4-FFF2-40B4-BE49-F238E27FC236}">
                  <a16:creationId xmlns:a16="http://schemas.microsoft.com/office/drawing/2014/main" id="{44D37D4E-6A77-8D4B-B796-7B3774D26C80}"/>
                </a:ext>
              </a:extLst>
            </p:cNvPr>
            <p:cNvSpPr txBox="1"/>
            <p:nvPr/>
          </p:nvSpPr>
          <p:spPr>
            <a:xfrm>
              <a:off x="11709847" y="6156817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4</a:t>
              </a:r>
            </a:p>
          </p:txBody>
        </p:sp>
        <p:sp>
          <p:nvSpPr>
            <p:cNvPr id="325" name="Horn 3">
              <a:extLst>
                <a:ext uri="{FF2B5EF4-FFF2-40B4-BE49-F238E27FC236}">
                  <a16:creationId xmlns:a16="http://schemas.microsoft.com/office/drawing/2014/main" id="{C3CADCCC-71A2-E446-8A3C-F769CD045C88}"/>
                </a:ext>
              </a:extLst>
            </p:cNvPr>
            <p:cNvSpPr txBox="1"/>
            <p:nvPr/>
          </p:nvSpPr>
          <p:spPr>
            <a:xfrm>
              <a:off x="11532049" y="7045817"/>
              <a:ext cx="103221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Horn 3</a:t>
              </a:r>
            </a:p>
          </p:txBody>
        </p:sp>
        <p:sp>
          <p:nvSpPr>
            <p:cNvPr id="326" name="Line">
              <a:extLst>
                <a:ext uri="{FF2B5EF4-FFF2-40B4-BE49-F238E27FC236}">
                  <a16:creationId xmlns:a16="http://schemas.microsoft.com/office/drawing/2014/main" id="{7A0DD261-7EAC-4540-92B9-62A94BFC378C}"/>
                </a:ext>
              </a:extLst>
            </p:cNvPr>
            <p:cNvSpPr/>
            <p:nvPr/>
          </p:nvSpPr>
          <p:spPr>
            <a:xfrm>
              <a:off x="9731113" y="192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7" name="Line">
              <a:extLst>
                <a:ext uri="{FF2B5EF4-FFF2-40B4-BE49-F238E27FC236}">
                  <a16:creationId xmlns:a16="http://schemas.microsoft.com/office/drawing/2014/main" id="{0BC31653-E558-4F45-942D-1F5251EB52C3}"/>
                </a:ext>
              </a:extLst>
            </p:cNvPr>
            <p:cNvSpPr/>
            <p:nvPr/>
          </p:nvSpPr>
          <p:spPr>
            <a:xfrm flipH="1">
              <a:off x="10150213" y="192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28" name="100 µs">
              <a:extLst>
                <a:ext uri="{FF2B5EF4-FFF2-40B4-BE49-F238E27FC236}">
                  <a16:creationId xmlns:a16="http://schemas.microsoft.com/office/drawing/2014/main" id="{2B714144-4684-FD40-A409-B714E00E47FB}"/>
                </a:ext>
              </a:extLst>
            </p:cNvPr>
            <p:cNvSpPr txBox="1"/>
            <p:nvPr/>
          </p:nvSpPr>
          <p:spPr>
            <a:xfrm>
              <a:off x="9602710" y="1409528"/>
              <a:ext cx="983066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100 µs</a:t>
              </a:r>
            </a:p>
          </p:txBody>
        </p:sp>
        <p:sp>
          <p:nvSpPr>
            <p:cNvPr id="329" name="Line">
              <a:extLst>
                <a:ext uri="{FF2B5EF4-FFF2-40B4-BE49-F238E27FC236}">
                  <a16:creationId xmlns:a16="http://schemas.microsoft.com/office/drawing/2014/main" id="{3A9B7869-6385-DB47-81E8-4D290D7348C7}"/>
                </a:ext>
              </a:extLst>
            </p:cNvPr>
            <p:cNvSpPr/>
            <p:nvPr/>
          </p:nvSpPr>
          <p:spPr>
            <a:xfrm flipH="1">
              <a:off x="10912212" y="1925910"/>
              <a:ext cx="62342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0" name="0.65 ms">
              <a:extLst>
                <a:ext uri="{FF2B5EF4-FFF2-40B4-BE49-F238E27FC236}">
                  <a16:creationId xmlns:a16="http://schemas.microsoft.com/office/drawing/2014/main" id="{E204D973-3D68-A444-B625-4ACC4C2B2D05}"/>
                </a:ext>
              </a:extLst>
            </p:cNvPr>
            <p:cNvSpPr txBox="1"/>
            <p:nvPr/>
          </p:nvSpPr>
          <p:spPr>
            <a:xfrm>
              <a:off x="10675043" y="1411567"/>
              <a:ext cx="1097757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0.65 ms</a:t>
              </a:r>
            </a:p>
          </p:txBody>
        </p:sp>
        <p:sp>
          <p:nvSpPr>
            <p:cNvPr id="331" name="Line">
              <a:extLst>
                <a:ext uri="{FF2B5EF4-FFF2-40B4-BE49-F238E27FC236}">
                  <a16:creationId xmlns:a16="http://schemas.microsoft.com/office/drawing/2014/main" id="{EB112C22-7DD0-5941-9624-44EDD44DAA4E}"/>
                </a:ext>
              </a:extLst>
            </p:cNvPr>
            <p:cNvSpPr/>
            <p:nvPr/>
          </p:nvSpPr>
          <p:spPr>
            <a:xfrm>
              <a:off x="9185013" y="446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2" name="Line">
              <a:extLst>
                <a:ext uri="{FF2B5EF4-FFF2-40B4-BE49-F238E27FC236}">
                  <a16:creationId xmlns:a16="http://schemas.microsoft.com/office/drawing/2014/main" id="{7A66147E-7F06-F746-9451-4D16B3D445CF}"/>
                </a:ext>
              </a:extLst>
            </p:cNvPr>
            <p:cNvSpPr/>
            <p:nvPr/>
          </p:nvSpPr>
          <p:spPr>
            <a:xfrm flipH="1">
              <a:off x="9604113" y="4465910"/>
              <a:ext cx="305360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3" name="~1 µs">
              <a:extLst>
                <a:ext uri="{FF2B5EF4-FFF2-40B4-BE49-F238E27FC236}">
                  <a16:creationId xmlns:a16="http://schemas.microsoft.com/office/drawing/2014/main" id="{99D788BA-EF60-9945-80D8-8235515A822D}"/>
                </a:ext>
              </a:extLst>
            </p:cNvPr>
            <p:cNvSpPr txBox="1"/>
            <p:nvPr/>
          </p:nvSpPr>
          <p:spPr>
            <a:xfrm>
              <a:off x="9105761" y="3949529"/>
              <a:ext cx="884760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~1 µs</a:t>
              </a:r>
            </a:p>
          </p:txBody>
        </p:sp>
        <p:sp>
          <p:nvSpPr>
            <p:cNvPr id="334" name="Line">
              <a:extLst>
                <a:ext uri="{FF2B5EF4-FFF2-40B4-BE49-F238E27FC236}">
                  <a16:creationId xmlns:a16="http://schemas.microsoft.com/office/drawing/2014/main" id="{8A7EBCAF-E820-5B4F-BC70-99DE73A7BBA7}"/>
                </a:ext>
              </a:extLst>
            </p:cNvPr>
            <p:cNvSpPr/>
            <p:nvPr/>
          </p:nvSpPr>
          <p:spPr>
            <a:xfrm flipH="1">
              <a:off x="10366112" y="4465910"/>
              <a:ext cx="623421" cy="1"/>
            </a:xfrm>
            <a:prstGeom prst="line">
              <a:avLst/>
            </a:prstGeom>
            <a:noFill/>
            <a:ln w="25400" cap="flat">
              <a:solidFill>
                <a:srgbClr val="535353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 hangingPunct="0">
                <a:defRPr sz="3600">
                  <a:solidFill>
                    <a:srgbClr val="FFFFFF"/>
                  </a:solidFill>
                </a:defRPr>
              </a:pPr>
              <a:endParaRPr lang="en-GB" kern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endParaRPr>
            </a:p>
          </p:txBody>
        </p:sp>
        <p:sp>
          <p:nvSpPr>
            <p:cNvPr id="335" name="~0.75 ms">
              <a:extLst>
                <a:ext uri="{FF2B5EF4-FFF2-40B4-BE49-F238E27FC236}">
                  <a16:creationId xmlns:a16="http://schemas.microsoft.com/office/drawing/2014/main" id="{CCFC9A41-0059-D44D-8DFC-B439E8AF75DF}"/>
                </a:ext>
              </a:extLst>
            </p:cNvPr>
            <p:cNvSpPr txBox="1"/>
            <p:nvPr/>
          </p:nvSpPr>
          <p:spPr>
            <a:xfrm>
              <a:off x="10021215" y="3951569"/>
              <a:ext cx="1287816" cy="58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 algn="ctr" defTabSz="584200" hangingPunct="0"/>
              <a:r>
                <a:rPr lang="en-GB" sz="1100" kern="0">
                  <a:solidFill>
                    <a:srgbClr val="535353"/>
                  </a:solidFill>
                  <a:latin typeface="Gill Sans Light"/>
                  <a:cs typeface="Gill Sans Light"/>
                  <a:sym typeface="Gill Sans Light"/>
                </a:rPr>
                <a:t>~0.75 ms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C3247D-D075-8045-9E60-667B89013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275" y="852261"/>
            <a:ext cx="2413000" cy="1778000"/>
          </a:xfrm>
          <a:prstGeom prst="rect">
            <a:avLst/>
          </a:prstGeom>
        </p:spPr>
      </p:pic>
      <p:pic>
        <p:nvPicPr>
          <p:cNvPr id="336" name="Picture 335">
            <a:extLst>
              <a:ext uri="{FF2B5EF4-FFF2-40B4-BE49-F238E27FC236}">
                <a16:creationId xmlns:a16="http://schemas.microsoft.com/office/drawing/2014/main" id="{A2DD9F26-3D5B-E54A-AAC8-AA3F5E15E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807" y="879148"/>
            <a:ext cx="2501900" cy="1765300"/>
          </a:xfrm>
          <a:prstGeom prst="rect">
            <a:avLst/>
          </a:prstGeom>
        </p:spPr>
      </p:pic>
      <p:sp>
        <p:nvSpPr>
          <p:cNvPr id="337" name="TextBox 336">
            <a:extLst>
              <a:ext uri="{FF2B5EF4-FFF2-40B4-BE49-F238E27FC236}">
                <a16:creationId xmlns:a16="http://schemas.microsoft.com/office/drawing/2014/main" id="{2C35B6AD-9A0A-AA46-A5E0-646E5082E614}"/>
              </a:ext>
            </a:extLst>
          </p:cNvPr>
          <p:cNvSpPr txBox="1"/>
          <p:nvPr/>
        </p:nvSpPr>
        <p:spPr>
          <a:xfrm>
            <a:off x="263728" y="1001632"/>
            <a:ext cx="2379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</a:t>
            </a:r>
            <a:r>
              <a:rPr lang="en-GB" sz="2400" baseline="30000" dirty="0"/>
              <a:t>-</a:t>
            </a:r>
            <a:r>
              <a:rPr lang="en-GB" sz="2400" dirty="0"/>
              <a:t> source options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6DD07BB-6E86-2842-84E3-9754934DDD05}"/>
              </a:ext>
            </a:extLst>
          </p:cNvPr>
          <p:cNvSpPr txBox="1"/>
          <p:nvPr/>
        </p:nvSpPr>
        <p:spPr>
          <a:xfrm>
            <a:off x="158072" y="5733587"/>
            <a:ext cx="2934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time operation option</a:t>
            </a:r>
          </a:p>
        </p:txBody>
      </p:sp>
    </p:spTree>
    <p:extLst>
      <p:ext uri="{BB962C8B-B14F-4D97-AF65-F5344CB8AC3E}">
        <p14:creationId xmlns:p14="http://schemas.microsoft.com/office/powerpoint/2010/main" val="758479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>
            <a:extLst>
              <a:ext uri="{FF2B5EF4-FFF2-40B4-BE49-F238E27FC236}">
                <a16:creationId xmlns:a16="http://schemas.microsoft.com/office/drawing/2014/main" id="{23A485B1-5E42-7045-A64D-1B9AFC53C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074" y="5024492"/>
            <a:ext cx="3821926" cy="129065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619" y="-62683"/>
            <a:ext cx="6862522" cy="904238"/>
          </a:xfrm>
        </p:spPr>
        <p:txBody>
          <a:bodyPr/>
          <a:lstStyle/>
          <a:p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Accumulator</a:t>
            </a:r>
            <a:endParaRPr lang="en-GB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NuSTEC Board, Dec. 2021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22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F664A4-4FF6-FB4E-BAEB-1B8730A14A20}"/>
              </a:ext>
            </a:extLst>
          </p:cNvPr>
          <p:cNvGrpSpPr/>
          <p:nvPr/>
        </p:nvGrpSpPr>
        <p:grpSpPr>
          <a:xfrm>
            <a:off x="182880" y="1292247"/>
            <a:ext cx="8961120" cy="4222541"/>
            <a:chOff x="182880" y="1172520"/>
            <a:chExt cx="8961120" cy="4222541"/>
          </a:xfrm>
        </p:grpSpPr>
        <p:pic>
          <p:nvPicPr>
            <p:cNvPr id="89" name="Picture 17">
              <a:extLst>
                <a:ext uri="{FF2B5EF4-FFF2-40B4-BE49-F238E27FC236}">
                  <a16:creationId xmlns:a16="http://schemas.microsoft.com/office/drawing/2014/main" id="{111090AF-3709-FC4F-851A-73158D0232E2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493200" y="1280160"/>
              <a:ext cx="3657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0" name="CustomShape 1">
              <a:extLst>
                <a:ext uri="{FF2B5EF4-FFF2-40B4-BE49-F238E27FC236}">
                  <a16:creationId xmlns:a16="http://schemas.microsoft.com/office/drawing/2014/main" id="{DF9E4E29-30CB-814F-B47C-4B34E9D70AF2}"/>
                </a:ext>
              </a:extLst>
            </p:cNvPr>
            <p:cNvSpPr/>
            <p:nvPr/>
          </p:nvSpPr>
          <p:spPr>
            <a:xfrm>
              <a:off x="1426320" y="2194560"/>
              <a:ext cx="1828800" cy="1828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91" name="Picture 18">
              <a:extLst>
                <a:ext uri="{FF2B5EF4-FFF2-40B4-BE49-F238E27FC236}">
                  <a16:creationId xmlns:a16="http://schemas.microsoft.com/office/drawing/2014/main" id="{9B9C96BE-B9C2-CC48-9C2E-96E54BDC2A01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251960" y="1280160"/>
              <a:ext cx="3200400" cy="2724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92" name="CustomShape 3">
              <a:extLst>
                <a:ext uri="{FF2B5EF4-FFF2-40B4-BE49-F238E27FC236}">
                  <a16:creationId xmlns:a16="http://schemas.microsoft.com/office/drawing/2014/main" id="{537F49AE-2A35-D641-927C-7FC765C35112}"/>
                </a:ext>
              </a:extLst>
            </p:cNvPr>
            <p:cNvSpPr/>
            <p:nvPr/>
          </p:nvSpPr>
          <p:spPr>
            <a:xfrm>
              <a:off x="7406640" y="1172520"/>
              <a:ext cx="1737360" cy="548640"/>
            </a:xfrm>
            <a:prstGeom prst="wedgeRoundRectCallout">
              <a:avLst>
                <a:gd name="adj1" fmla="val -69402"/>
                <a:gd name="adj2" fmla="val 151898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4 superperiods</a:t>
              </a:r>
            </a:p>
          </p:txBody>
        </p:sp>
        <p:sp>
          <p:nvSpPr>
            <p:cNvPr id="94" name="CustomShape 4">
              <a:extLst>
                <a:ext uri="{FF2B5EF4-FFF2-40B4-BE49-F238E27FC236}">
                  <a16:creationId xmlns:a16="http://schemas.microsoft.com/office/drawing/2014/main" id="{F3E7A08C-C3B2-5142-9465-63A6C4E74629}"/>
                </a:ext>
              </a:extLst>
            </p:cNvPr>
            <p:cNvSpPr/>
            <p:nvPr/>
          </p:nvSpPr>
          <p:spPr>
            <a:xfrm>
              <a:off x="4389120" y="4297680"/>
              <a:ext cx="1463040" cy="548640"/>
            </a:xfrm>
            <a:prstGeom prst="wedgeRoundRectCallout">
              <a:avLst>
                <a:gd name="adj1" fmla="val -106699"/>
                <a:gd name="adj2" fmla="val -73407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FODO cells</a:t>
              </a:r>
            </a:p>
          </p:txBody>
        </p:sp>
        <p:grpSp>
          <p:nvGrpSpPr>
            <p:cNvPr id="96" name="Group 6">
              <a:extLst>
                <a:ext uri="{FF2B5EF4-FFF2-40B4-BE49-F238E27FC236}">
                  <a16:creationId xmlns:a16="http://schemas.microsoft.com/office/drawing/2014/main" id="{99CD3EA0-D156-554E-BBE6-A4B7D76C033F}"/>
                </a:ext>
              </a:extLst>
            </p:cNvPr>
            <p:cNvGrpSpPr/>
            <p:nvPr/>
          </p:nvGrpSpPr>
          <p:grpSpPr>
            <a:xfrm>
              <a:off x="1734480" y="2424600"/>
              <a:ext cx="1142640" cy="179280"/>
              <a:chOff x="1734480" y="2424600"/>
              <a:chExt cx="1142640" cy="179280"/>
            </a:xfrm>
          </p:grpSpPr>
          <p:sp>
            <p:nvSpPr>
              <p:cNvPr id="97" name="Freeform 7">
                <a:extLst>
                  <a:ext uri="{FF2B5EF4-FFF2-40B4-BE49-F238E27FC236}">
                    <a16:creationId xmlns:a16="http://schemas.microsoft.com/office/drawing/2014/main" id="{7EB5927E-E599-9944-A4DD-0FFBABC2FA95}"/>
                  </a:ext>
                </a:extLst>
              </p:cNvPr>
              <p:cNvSpPr/>
              <p:nvPr/>
            </p:nvSpPr>
            <p:spPr>
              <a:xfrm>
                <a:off x="1734480" y="2424600"/>
                <a:ext cx="114300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3175" h="483">
                    <a:moveTo>
                      <a:pt x="1587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3174" y="0"/>
                    </a:lnTo>
                    <a:lnTo>
                      <a:pt x="3174" y="482"/>
                    </a:lnTo>
                    <a:lnTo>
                      <a:pt x="1587" y="482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98" name="Freeform 8">
                <a:extLst>
                  <a:ext uri="{FF2B5EF4-FFF2-40B4-BE49-F238E27FC236}">
                    <a16:creationId xmlns:a16="http://schemas.microsoft.com/office/drawing/2014/main" id="{2D1E7D20-347F-714C-A8EB-4D36E2CDAB8E}"/>
                  </a:ext>
                </a:extLst>
              </p:cNvPr>
              <p:cNvSpPr/>
              <p:nvPr/>
            </p:nvSpPr>
            <p:spPr>
              <a:xfrm>
                <a:off x="1744200" y="2424600"/>
                <a:ext cx="15372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427" h="483">
                    <a:moveTo>
                      <a:pt x="237" y="54"/>
                    </a:moveTo>
                    <a:cubicBezTo>
                      <a:pt x="243" y="30"/>
                      <a:pt x="245" y="22"/>
                      <a:pt x="310" y="22"/>
                    </a:cubicBezTo>
                    <a:cubicBezTo>
                      <a:pt x="333" y="22"/>
                      <a:pt x="338" y="22"/>
                      <a:pt x="338" y="8"/>
                    </a:cubicBezTo>
                    <a:cubicBezTo>
                      <a:pt x="338" y="0"/>
                      <a:pt x="330" y="0"/>
                      <a:pt x="326" y="0"/>
                    </a:cubicBezTo>
                    <a:cubicBezTo>
                      <a:pt x="304" y="0"/>
                      <a:pt x="245" y="2"/>
                      <a:pt x="222" y="2"/>
                    </a:cubicBezTo>
                    <a:cubicBezTo>
                      <a:pt x="202" y="2"/>
                      <a:pt x="149" y="0"/>
                      <a:pt x="128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2" y="22"/>
                      <a:pt x="134" y="22"/>
                    </a:cubicBezTo>
                    <a:cubicBezTo>
                      <a:pt x="136" y="22"/>
                      <a:pt x="149" y="22"/>
                      <a:pt x="162" y="24"/>
                    </a:cubicBezTo>
                    <a:cubicBezTo>
                      <a:pt x="174" y="24"/>
                      <a:pt x="181" y="26"/>
                      <a:pt x="181" y="35"/>
                    </a:cubicBezTo>
                    <a:cubicBezTo>
                      <a:pt x="181" y="37"/>
                      <a:pt x="179" y="40"/>
                      <a:pt x="178" y="48"/>
                    </a:cubicBezTo>
                    <a:lnTo>
                      <a:pt x="83" y="428"/>
                    </a:lnTo>
                    <a:cubicBezTo>
                      <a:pt x="77" y="455"/>
                      <a:pt x="75" y="460"/>
                      <a:pt x="19" y="460"/>
                    </a:cubicBezTo>
                    <a:cubicBezTo>
                      <a:pt x="6" y="460"/>
                      <a:pt x="0" y="460"/>
                      <a:pt x="0" y="474"/>
                    </a:cubicBezTo>
                    <a:cubicBezTo>
                      <a:pt x="0" y="482"/>
                      <a:pt x="6" y="482"/>
                      <a:pt x="19" y="482"/>
                    </a:cubicBezTo>
                    <a:lnTo>
                      <a:pt x="346" y="482"/>
                    </a:lnTo>
                    <a:cubicBezTo>
                      <a:pt x="363" y="482"/>
                      <a:pt x="363" y="482"/>
                      <a:pt x="368" y="471"/>
                    </a:cubicBezTo>
                    <a:lnTo>
                      <a:pt x="424" y="317"/>
                    </a:lnTo>
                    <a:cubicBezTo>
                      <a:pt x="426" y="311"/>
                      <a:pt x="426" y="309"/>
                      <a:pt x="426" y="307"/>
                    </a:cubicBezTo>
                    <a:cubicBezTo>
                      <a:pt x="426" y="304"/>
                      <a:pt x="424" y="299"/>
                      <a:pt x="418" y="299"/>
                    </a:cubicBezTo>
                    <a:cubicBezTo>
                      <a:pt x="411" y="299"/>
                      <a:pt x="411" y="304"/>
                      <a:pt x="406" y="315"/>
                    </a:cubicBezTo>
                    <a:cubicBezTo>
                      <a:pt x="382" y="380"/>
                      <a:pt x="350" y="460"/>
                      <a:pt x="229" y="460"/>
                    </a:cubicBezTo>
                    <a:lnTo>
                      <a:pt x="162" y="460"/>
                    </a:lnTo>
                    <a:cubicBezTo>
                      <a:pt x="152" y="460"/>
                      <a:pt x="150" y="460"/>
                      <a:pt x="147" y="460"/>
                    </a:cubicBezTo>
                    <a:cubicBezTo>
                      <a:pt x="139" y="460"/>
                      <a:pt x="138" y="458"/>
                      <a:pt x="138" y="453"/>
                    </a:cubicBezTo>
                    <a:cubicBezTo>
                      <a:pt x="138" y="450"/>
                      <a:pt x="138" y="448"/>
                      <a:pt x="141" y="436"/>
                    </a:cubicBezTo>
                    <a:lnTo>
                      <a:pt x="237" y="54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99" name="Freeform 9">
                <a:extLst>
                  <a:ext uri="{FF2B5EF4-FFF2-40B4-BE49-F238E27FC236}">
                    <a16:creationId xmlns:a16="http://schemas.microsoft.com/office/drawing/2014/main" id="{CF8313CE-32F8-354C-AB44-971801F5B0F4}"/>
                  </a:ext>
                </a:extLst>
              </p:cNvPr>
              <p:cNvSpPr/>
              <p:nvPr/>
            </p:nvSpPr>
            <p:spPr>
              <a:xfrm>
                <a:off x="1991520" y="250488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0" name="Freeform 10">
                <a:extLst>
                  <a:ext uri="{FF2B5EF4-FFF2-40B4-BE49-F238E27FC236}">
                    <a16:creationId xmlns:a16="http://schemas.microsoft.com/office/drawing/2014/main" id="{19C76CA9-405F-4C49-9B6E-805E9CF4AEC0}"/>
                  </a:ext>
                </a:extLst>
              </p:cNvPr>
              <p:cNvSpPr/>
              <p:nvPr/>
            </p:nvSpPr>
            <p:spPr>
              <a:xfrm>
                <a:off x="225468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4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8"/>
                    </a:cubicBezTo>
                    <a:cubicBezTo>
                      <a:pt x="168" y="211"/>
                      <a:pt x="144" y="213"/>
                      <a:pt x="126" y="215"/>
                    </a:cubicBezTo>
                    <a:cubicBezTo>
                      <a:pt x="122" y="215"/>
                      <a:pt x="104" y="216"/>
                      <a:pt x="99" y="216"/>
                    </a:cubicBezTo>
                    <a:cubicBezTo>
                      <a:pt x="93" y="216"/>
                      <a:pt x="88" y="218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6"/>
                      <a:pt x="141" y="466"/>
                    </a:cubicBezTo>
                    <a:cubicBezTo>
                      <a:pt x="110" y="466"/>
                      <a:pt x="58" y="453"/>
                      <a:pt x="32" y="412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5"/>
                    </a:cubicBezTo>
                    <a:cubicBezTo>
                      <a:pt x="0" y="439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1" name="Freeform 11">
                <a:extLst>
                  <a:ext uri="{FF2B5EF4-FFF2-40B4-BE49-F238E27FC236}">
                    <a16:creationId xmlns:a16="http://schemas.microsoft.com/office/drawing/2014/main" id="{EEBC6CBC-F6D0-2843-AD6D-5FDA616FBA3B}"/>
                  </a:ext>
                </a:extLst>
              </p:cNvPr>
              <p:cNvSpPr/>
              <p:nvPr/>
            </p:nvSpPr>
            <p:spPr>
              <a:xfrm>
                <a:off x="238140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3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3"/>
                      <a:pt x="189" y="215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3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2" name="Freeform 12">
                <a:extLst>
                  <a:ext uri="{FF2B5EF4-FFF2-40B4-BE49-F238E27FC236}">
                    <a16:creationId xmlns:a16="http://schemas.microsoft.com/office/drawing/2014/main" id="{B9248B0E-0892-5947-AE88-A6EE041757ED}"/>
                  </a:ext>
                </a:extLst>
              </p:cNvPr>
              <p:cNvSpPr/>
              <p:nvPr/>
            </p:nvSpPr>
            <p:spPr>
              <a:xfrm>
                <a:off x="2503800" y="242640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8"/>
                      <a:pt x="187" y="456"/>
                      <a:pt x="134" y="456"/>
                    </a:cubicBezTo>
                    <a:lnTo>
                      <a:pt x="120" y="456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6"/>
                    </a:lnTo>
                    <a:lnTo>
                      <a:pt x="296" y="456"/>
                    </a:lnTo>
                    <a:cubicBezTo>
                      <a:pt x="243" y="456"/>
                      <a:pt x="242" y="448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39"/>
                    </a:lnTo>
                    <a:lnTo>
                      <a:pt x="242" y="339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39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39"/>
                    </a:moveTo>
                    <a:lnTo>
                      <a:pt x="19" y="339"/>
                    </a:lnTo>
                    <a:lnTo>
                      <a:pt x="192" y="77"/>
                    </a:lnTo>
                    <a:lnTo>
                      <a:pt x="192" y="33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3" name="Freeform 13">
                <a:extLst>
                  <a:ext uri="{FF2B5EF4-FFF2-40B4-BE49-F238E27FC236}">
                    <a16:creationId xmlns:a16="http://schemas.microsoft.com/office/drawing/2014/main" id="{6A32B1CC-59C0-774D-8E4F-10A8E761FE43}"/>
                  </a:ext>
                </a:extLst>
              </p:cNvPr>
              <p:cNvSpPr/>
              <p:nvPr/>
            </p:nvSpPr>
            <p:spPr>
              <a:xfrm>
                <a:off x="2673720" y="2485800"/>
                <a:ext cx="19836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551" h="313">
                    <a:moveTo>
                      <a:pt x="54" y="69"/>
                    </a:moveTo>
                    <a:lnTo>
                      <a:pt x="54" y="259"/>
                    </a:lnTo>
                    <a:cubicBezTo>
                      <a:pt x="54" y="290"/>
                      <a:pt x="48" y="290"/>
                      <a:pt x="0" y="290"/>
                    </a:cubicBezTo>
                    <a:lnTo>
                      <a:pt x="0" y="312"/>
                    </a:lnTo>
                    <a:cubicBezTo>
                      <a:pt x="24" y="312"/>
                      <a:pt x="61" y="311"/>
                      <a:pt x="80" y="311"/>
                    </a:cubicBezTo>
                    <a:cubicBezTo>
                      <a:pt x="98" y="311"/>
                      <a:pt x="134" y="312"/>
                      <a:pt x="158" y="312"/>
                    </a:cubicBezTo>
                    <a:lnTo>
                      <a:pt x="158" y="290"/>
                    </a:lnTo>
                    <a:cubicBezTo>
                      <a:pt x="112" y="290"/>
                      <a:pt x="104" y="290"/>
                      <a:pt x="104" y="259"/>
                    </a:cubicBezTo>
                    <a:lnTo>
                      <a:pt x="104" y="128"/>
                    </a:lnTo>
                    <a:cubicBezTo>
                      <a:pt x="104" y="54"/>
                      <a:pt x="154" y="16"/>
                      <a:pt x="198" y="16"/>
                    </a:cubicBezTo>
                    <a:cubicBezTo>
                      <a:pt x="243" y="16"/>
                      <a:pt x="251" y="54"/>
                      <a:pt x="251" y="94"/>
                    </a:cubicBezTo>
                    <a:lnTo>
                      <a:pt x="251" y="259"/>
                    </a:lnTo>
                    <a:cubicBezTo>
                      <a:pt x="251" y="290"/>
                      <a:pt x="243" y="290"/>
                      <a:pt x="197" y="290"/>
                    </a:cubicBezTo>
                    <a:lnTo>
                      <a:pt x="197" y="312"/>
                    </a:lnTo>
                    <a:cubicBezTo>
                      <a:pt x="221" y="312"/>
                      <a:pt x="256" y="311"/>
                      <a:pt x="275" y="311"/>
                    </a:cubicBezTo>
                    <a:cubicBezTo>
                      <a:pt x="294" y="311"/>
                      <a:pt x="331" y="312"/>
                      <a:pt x="355" y="312"/>
                    </a:cubicBezTo>
                    <a:lnTo>
                      <a:pt x="355" y="290"/>
                    </a:lnTo>
                    <a:cubicBezTo>
                      <a:pt x="307" y="290"/>
                      <a:pt x="299" y="290"/>
                      <a:pt x="299" y="259"/>
                    </a:cubicBezTo>
                    <a:lnTo>
                      <a:pt x="299" y="128"/>
                    </a:lnTo>
                    <a:cubicBezTo>
                      <a:pt x="299" y="54"/>
                      <a:pt x="350" y="16"/>
                      <a:pt x="395" y="16"/>
                    </a:cubicBezTo>
                    <a:cubicBezTo>
                      <a:pt x="440" y="16"/>
                      <a:pt x="446" y="54"/>
                      <a:pt x="446" y="94"/>
                    </a:cubicBezTo>
                    <a:lnTo>
                      <a:pt x="446" y="259"/>
                    </a:lnTo>
                    <a:cubicBezTo>
                      <a:pt x="446" y="290"/>
                      <a:pt x="440" y="290"/>
                      <a:pt x="392" y="290"/>
                    </a:cubicBezTo>
                    <a:lnTo>
                      <a:pt x="392" y="312"/>
                    </a:lnTo>
                    <a:cubicBezTo>
                      <a:pt x="416" y="312"/>
                      <a:pt x="453" y="311"/>
                      <a:pt x="472" y="311"/>
                    </a:cubicBezTo>
                    <a:cubicBezTo>
                      <a:pt x="490" y="311"/>
                      <a:pt x="526" y="312"/>
                      <a:pt x="550" y="312"/>
                    </a:cubicBezTo>
                    <a:lnTo>
                      <a:pt x="550" y="290"/>
                    </a:lnTo>
                    <a:cubicBezTo>
                      <a:pt x="514" y="290"/>
                      <a:pt x="496" y="290"/>
                      <a:pt x="496" y="269"/>
                    </a:cubicBezTo>
                    <a:lnTo>
                      <a:pt x="496" y="135"/>
                    </a:lnTo>
                    <a:cubicBezTo>
                      <a:pt x="496" y="74"/>
                      <a:pt x="496" y="51"/>
                      <a:pt x="474" y="26"/>
                    </a:cubicBezTo>
                    <a:cubicBezTo>
                      <a:pt x="464" y="14"/>
                      <a:pt x="440" y="0"/>
                      <a:pt x="400" y="0"/>
                    </a:cubicBezTo>
                    <a:cubicBezTo>
                      <a:pt x="341" y="0"/>
                      <a:pt x="309" y="42"/>
                      <a:pt x="298" y="69"/>
                    </a:cubicBezTo>
                    <a:cubicBezTo>
                      <a:pt x="288" y="8"/>
                      <a:pt x="235" y="0"/>
                      <a:pt x="203" y="0"/>
                    </a:cubicBezTo>
                    <a:cubicBezTo>
                      <a:pt x="152" y="0"/>
                      <a:pt x="118" y="30"/>
                      <a:pt x="99" y="74"/>
                    </a:cubicBezTo>
                    <a:lnTo>
                      <a:pt x="99" y="0"/>
                    </a:lnTo>
                    <a:lnTo>
                      <a:pt x="0" y="8"/>
                    </a:lnTo>
                    <a:lnTo>
                      <a:pt x="0" y="30"/>
                    </a:lnTo>
                    <a:cubicBezTo>
                      <a:pt x="50" y="30"/>
                      <a:pt x="54" y="35"/>
                      <a:pt x="54" y="69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104" name="Group 14">
              <a:extLst>
                <a:ext uri="{FF2B5EF4-FFF2-40B4-BE49-F238E27FC236}">
                  <a16:creationId xmlns:a16="http://schemas.microsoft.com/office/drawing/2014/main" id="{F402D0F9-09A9-0E46-99D0-7128C8EE3646}"/>
                </a:ext>
              </a:extLst>
            </p:cNvPr>
            <p:cNvGrpSpPr/>
            <p:nvPr/>
          </p:nvGrpSpPr>
          <p:grpSpPr>
            <a:xfrm>
              <a:off x="1734480" y="2827080"/>
              <a:ext cx="1115280" cy="228960"/>
              <a:chOff x="1734480" y="2827080"/>
              <a:chExt cx="1115280" cy="228960"/>
            </a:xfrm>
          </p:grpSpPr>
          <p:sp>
            <p:nvSpPr>
              <p:cNvPr id="105" name="Freeform 15">
                <a:extLst>
                  <a:ext uri="{FF2B5EF4-FFF2-40B4-BE49-F238E27FC236}">
                    <a16:creationId xmlns:a16="http://schemas.microsoft.com/office/drawing/2014/main" id="{CA36C1A9-5EB4-6B4F-94CA-C0E3E2581AC0}"/>
                  </a:ext>
                </a:extLst>
              </p:cNvPr>
              <p:cNvSpPr/>
              <p:nvPr/>
            </p:nvSpPr>
            <p:spPr>
              <a:xfrm>
                <a:off x="1734480" y="2832840"/>
                <a:ext cx="1115640" cy="223560"/>
              </a:xfrm>
              <a:custGeom>
                <a:avLst/>
                <a:gdLst/>
                <a:ahLst/>
                <a:cxnLst/>
                <a:rect l="0" t="0" r="r" b="b"/>
                <a:pathLst>
                  <a:path w="3099" h="621">
                    <a:moveTo>
                      <a:pt x="1549" y="620"/>
                    </a:moveTo>
                    <a:lnTo>
                      <a:pt x="0" y="620"/>
                    </a:lnTo>
                    <a:lnTo>
                      <a:pt x="0" y="0"/>
                    </a:lnTo>
                    <a:lnTo>
                      <a:pt x="3098" y="0"/>
                    </a:lnTo>
                    <a:lnTo>
                      <a:pt x="3098" y="620"/>
                    </a:lnTo>
                    <a:lnTo>
                      <a:pt x="1549" y="620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106" name="Freeform 16">
                <a:extLst>
                  <a:ext uri="{FF2B5EF4-FFF2-40B4-BE49-F238E27FC236}">
                    <a16:creationId xmlns:a16="http://schemas.microsoft.com/office/drawing/2014/main" id="{5EA63083-B409-3F49-980B-56A0BAAC5D71}"/>
                  </a:ext>
                </a:extLst>
              </p:cNvPr>
              <p:cNvSpPr/>
              <p:nvPr/>
            </p:nvSpPr>
            <p:spPr>
              <a:xfrm>
                <a:off x="1747080" y="2827080"/>
                <a:ext cx="17604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5">
                    <a:moveTo>
                      <a:pt x="274" y="493"/>
                    </a:moveTo>
                    <a:cubicBezTo>
                      <a:pt x="384" y="452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2"/>
                      <a:pt x="78" y="513"/>
                      <a:pt x="181" y="513"/>
                    </a:cubicBezTo>
                    <a:cubicBezTo>
                      <a:pt x="198" y="513"/>
                      <a:pt x="222" y="509"/>
                      <a:pt x="250" y="503"/>
                    </a:cubicBezTo>
                    <a:cubicBezTo>
                      <a:pt x="246" y="546"/>
                      <a:pt x="246" y="548"/>
                      <a:pt x="246" y="558"/>
                    </a:cubicBezTo>
                    <a:cubicBezTo>
                      <a:pt x="246" y="580"/>
                      <a:pt x="246" y="634"/>
                      <a:pt x="306" y="634"/>
                    </a:cubicBezTo>
                    <a:cubicBezTo>
                      <a:pt x="389" y="634"/>
                      <a:pt x="422" y="505"/>
                      <a:pt x="422" y="498"/>
                    </a:cubicBezTo>
                    <a:cubicBezTo>
                      <a:pt x="422" y="492"/>
                      <a:pt x="418" y="490"/>
                      <a:pt x="416" y="490"/>
                    </a:cubicBezTo>
                    <a:cubicBezTo>
                      <a:pt x="410" y="490"/>
                      <a:pt x="408" y="493"/>
                      <a:pt x="406" y="498"/>
                    </a:cubicBezTo>
                    <a:cubicBezTo>
                      <a:pt x="390" y="548"/>
                      <a:pt x="349" y="566"/>
                      <a:pt x="325" y="566"/>
                    </a:cubicBezTo>
                    <a:cubicBezTo>
                      <a:pt x="291" y="566"/>
                      <a:pt x="282" y="546"/>
                      <a:pt x="274" y="493"/>
                    </a:cubicBezTo>
                    <a:moveTo>
                      <a:pt x="141" y="487"/>
                    </a:moveTo>
                    <a:cubicBezTo>
                      <a:pt x="86" y="466"/>
                      <a:pt x="62" y="410"/>
                      <a:pt x="62" y="348"/>
                    </a:cubicBezTo>
                    <a:cubicBezTo>
                      <a:pt x="62" y="298"/>
                      <a:pt x="80" y="199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7"/>
                    </a:cubicBezTo>
                    <a:cubicBezTo>
                      <a:pt x="426" y="237"/>
                      <a:pt x="389" y="402"/>
                      <a:pt x="270" y="469"/>
                    </a:cubicBezTo>
                    <a:cubicBezTo>
                      <a:pt x="267" y="444"/>
                      <a:pt x="261" y="392"/>
                      <a:pt x="208" y="392"/>
                    </a:cubicBezTo>
                    <a:cubicBezTo>
                      <a:pt x="171" y="392"/>
                      <a:pt x="138" y="428"/>
                      <a:pt x="138" y="465"/>
                    </a:cubicBezTo>
                    <a:cubicBezTo>
                      <a:pt x="138" y="479"/>
                      <a:pt x="141" y="487"/>
                      <a:pt x="141" y="487"/>
                    </a:cubicBezTo>
                    <a:moveTo>
                      <a:pt x="184" y="495"/>
                    </a:moveTo>
                    <a:cubicBezTo>
                      <a:pt x="174" y="495"/>
                      <a:pt x="152" y="495"/>
                      <a:pt x="152" y="465"/>
                    </a:cubicBezTo>
                    <a:cubicBezTo>
                      <a:pt x="152" y="437"/>
                      <a:pt x="179" y="409"/>
                      <a:pt x="208" y="409"/>
                    </a:cubicBezTo>
                    <a:cubicBezTo>
                      <a:pt x="238" y="409"/>
                      <a:pt x="251" y="426"/>
                      <a:pt x="251" y="468"/>
                    </a:cubicBezTo>
                    <a:cubicBezTo>
                      <a:pt x="251" y="479"/>
                      <a:pt x="251" y="479"/>
                      <a:pt x="245" y="482"/>
                    </a:cubicBezTo>
                    <a:cubicBezTo>
                      <a:pt x="226" y="490"/>
                      <a:pt x="205" y="495"/>
                      <a:pt x="184" y="49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7" name="Freeform 17">
                <a:extLst>
                  <a:ext uri="{FF2B5EF4-FFF2-40B4-BE49-F238E27FC236}">
                    <a16:creationId xmlns:a16="http://schemas.microsoft.com/office/drawing/2014/main" id="{D4EA4316-D239-6F46-B930-7B11EFECD821}"/>
                  </a:ext>
                </a:extLst>
              </p:cNvPr>
              <p:cNvSpPr/>
              <p:nvPr/>
            </p:nvSpPr>
            <p:spPr>
              <a:xfrm>
                <a:off x="1942920" y="2965320"/>
                <a:ext cx="96120" cy="81000"/>
              </a:xfrm>
              <a:custGeom>
                <a:avLst/>
                <a:gdLst/>
                <a:ahLst/>
                <a:cxnLst/>
                <a:rect l="0" t="0" r="r" b="b"/>
                <a:pathLst>
                  <a:path w="267" h="225">
                    <a:moveTo>
                      <a:pt x="99" y="167"/>
                    </a:moveTo>
                    <a:cubicBezTo>
                      <a:pt x="94" y="183"/>
                      <a:pt x="78" y="210"/>
                      <a:pt x="53" y="210"/>
                    </a:cubicBezTo>
                    <a:cubicBezTo>
                      <a:pt x="51" y="210"/>
                      <a:pt x="37" y="210"/>
                      <a:pt x="26" y="203"/>
                    </a:cubicBezTo>
                    <a:cubicBezTo>
                      <a:pt x="46" y="197"/>
                      <a:pt x="48" y="179"/>
                      <a:pt x="48" y="176"/>
                    </a:cubicBezTo>
                    <a:cubicBezTo>
                      <a:pt x="48" y="165"/>
                      <a:pt x="40" y="157"/>
                      <a:pt x="29" y="157"/>
                    </a:cubicBezTo>
                    <a:cubicBezTo>
                      <a:pt x="14" y="157"/>
                      <a:pt x="0" y="170"/>
                      <a:pt x="0" y="187"/>
                    </a:cubicBezTo>
                    <a:cubicBezTo>
                      <a:pt x="0" y="213"/>
                      <a:pt x="27" y="224"/>
                      <a:pt x="51" y="224"/>
                    </a:cubicBezTo>
                    <a:cubicBezTo>
                      <a:pt x="75" y="224"/>
                      <a:pt x="94" y="210"/>
                      <a:pt x="107" y="189"/>
                    </a:cubicBezTo>
                    <a:cubicBezTo>
                      <a:pt x="120" y="215"/>
                      <a:pt x="147" y="224"/>
                      <a:pt x="166" y="224"/>
                    </a:cubicBezTo>
                    <a:cubicBezTo>
                      <a:pt x="224" y="224"/>
                      <a:pt x="253" y="162"/>
                      <a:pt x="253" y="147"/>
                    </a:cubicBezTo>
                    <a:cubicBezTo>
                      <a:pt x="253" y="141"/>
                      <a:pt x="246" y="141"/>
                      <a:pt x="245" y="141"/>
                    </a:cubicBezTo>
                    <a:cubicBezTo>
                      <a:pt x="238" y="141"/>
                      <a:pt x="238" y="144"/>
                      <a:pt x="237" y="151"/>
                    </a:cubicBezTo>
                    <a:cubicBezTo>
                      <a:pt x="226" y="184"/>
                      <a:pt x="197" y="210"/>
                      <a:pt x="168" y="210"/>
                    </a:cubicBezTo>
                    <a:cubicBezTo>
                      <a:pt x="149" y="210"/>
                      <a:pt x="138" y="197"/>
                      <a:pt x="138" y="178"/>
                    </a:cubicBezTo>
                    <a:cubicBezTo>
                      <a:pt x="138" y="165"/>
                      <a:pt x="150" y="120"/>
                      <a:pt x="163" y="64"/>
                    </a:cubicBezTo>
                    <a:cubicBezTo>
                      <a:pt x="174" y="26"/>
                      <a:pt x="197" y="14"/>
                      <a:pt x="213" y="14"/>
                    </a:cubicBezTo>
                    <a:cubicBezTo>
                      <a:pt x="213" y="14"/>
                      <a:pt x="229" y="14"/>
                      <a:pt x="238" y="21"/>
                    </a:cubicBezTo>
                    <a:cubicBezTo>
                      <a:pt x="224" y="26"/>
                      <a:pt x="218" y="38"/>
                      <a:pt x="218" y="48"/>
                    </a:cubicBezTo>
                    <a:cubicBezTo>
                      <a:pt x="218" y="59"/>
                      <a:pt x="226" y="67"/>
                      <a:pt x="237" y="67"/>
                    </a:cubicBezTo>
                    <a:cubicBezTo>
                      <a:pt x="248" y="67"/>
                      <a:pt x="266" y="58"/>
                      <a:pt x="266" y="37"/>
                    </a:cubicBezTo>
                    <a:cubicBezTo>
                      <a:pt x="266" y="8"/>
                      <a:pt x="234" y="0"/>
                      <a:pt x="213" y="0"/>
                    </a:cubicBezTo>
                    <a:cubicBezTo>
                      <a:pt x="189" y="0"/>
                      <a:pt x="170" y="16"/>
                      <a:pt x="158" y="35"/>
                    </a:cubicBezTo>
                    <a:cubicBezTo>
                      <a:pt x="149" y="14"/>
                      <a:pt x="126" y="0"/>
                      <a:pt x="99" y="0"/>
                    </a:cubicBezTo>
                    <a:cubicBezTo>
                      <a:pt x="43" y="0"/>
                      <a:pt x="11" y="61"/>
                      <a:pt x="11" y="75"/>
                    </a:cubicBezTo>
                    <a:cubicBezTo>
                      <a:pt x="11" y="82"/>
                      <a:pt x="18" y="82"/>
                      <a:pt x="19" y="82"/>
                    </a:cubicBezTo>
                    <a:cubicBezTo>
                      <a:pt x="26" y="82"/>
                      <a:pt x="27" y="80"/>
                      <a:pt x="29" y="74"/>
                    </a:cubicBezTo>
                    <a:cubicBezTo>
                      <a:pt x="42" y="35"/>
                      <a:pt x="72" y="14"/>
                      <a:pt x="98" y="14"/>
                    </a:cubicBezTo>
                    <a:cubicBezTo>
                      <a:pt x="114" y="14"/>
                      <a:pt x="126" y="22"/>
                      <a:pt x="126" y="46"/>
                    </a:cubicBezTo>
                    <a:cubicBezTo>
                      <a:pt x="126" y="56"/>
                      <a:pt x="120" y="82"/>
                      <a:pt x="117" y="98"/>
                    </a:cubicBezTo>
                    <a:lnTo>
                      <a:pt x="99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8" name="Freeform 18">
                <a:extLst>
                  <a:ext uri="{FF2B5EF4-FFF2-40B4-BE49-F238E27FC236}">
                    <a16:creationId xmlns:a16="http://schemas.microsoft.com/office/drawing/2014/main" id="{BDBCF5DE-3CF3-074B-99DE-9E4233CCABEE}"/>
                  </a:ext>
                </a:extLst>
              </p:cNvPr>
              <p:cNvSpPr/>
              <p:nvPr/>
            </p:nvSpPr>
            <p:spPr>
              <a:xfrm>
                <a:off x="2146320" y="291312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09" name="Freeform 19">
                <a:extLst>
                  <a:ext uri="{FF2B5EF4-FFF2-40B4-BE49-F238E27FC236}">
                    <a16:creationId xmlns:a16="http://schemas.microsoft.com/office/drawing/2014/main" id="{BAFF5A70-D6E2-C848-9DAB-FFBFB18F8644}"/>
                  </a:ext>
                </a:extLst>
              </p:cNvPr>
              <p:cNvSpPr/>
              <p:nvPr/>
            </p:nvSpPr>
            <p:spPr>
              <a:xfrm>
                <a:off x="2410200" y="283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3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9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4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4"/>
                      <a:pt x="189" y="215"/>
                    </a:cubicBezTo>
                    <a:moveTo>
                      <a:pt x="118" y="245"/>
                    </a:moveTo>
                    <a:lnTo>
                      <a:pt x="205" y="300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4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0" name="Freeform 20">
                <a:extLst>
                  <a:ext uri="{FF2B5EF4-FFF2-40B4-BE49-F238E27FC236}">
                    <a16:creationId xmlns:a16="http://schemas.microsoft.com/office/drawing/2014/main" id="{4BAC5775-A8D0-8247-AD58-7916BAD32127}"/>
                  </a:ext>
                </a:extLst>
              </p:cNvPr>
              <p:cNvSpPr/>
              <p:nvPr/>
            </p:nvSpPr>
            <p:spPr>
              <a:xfrm>
                <a:off x="2547720" y="297936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1" name="Freeform 21">
                <a:extLst>
                  <a:ext uri="{FF2B5EF4-FFF2-40B4-BE49-F238E27FC236}">
                    <a16:creationId xmlns:a16="http://schemas.microsoft.com/office/drawing/2014/main" id="{66EC0DC2-5183-8745-A938-922419A1CE1C}"/>
                  </a:ext>
                </a:extLst>
              </p:cNvPr>
              <p:cNvSpPr/>
              <p:nvPr/>
            </p:nvSpPr>
            <p:spPr>
              <a:xfrm>
                <a:off x="2608920" y="2837520"/>
                <a:ext cx="101880" cy="169920"/>
              </a:xfrm>
              <a:custGeom>
                <a:avLst/>
                <a:gdLst/>
                <a:ahLst/>
                <a:cxnLst/>
                <a:rect l="0" t="0" r="r" b="b"/>
                <a:pathLst>
                  <a:path w="283" h="472">
                    <a:moveTo>
                      <a:pt x="54" y="417"/>
                    </a:moveTo>
                    <a:lnTo>
                      <a:pt x="130" y="343"/>
                    </a:lnTo>
                    <a:cubicBezTo>
                      <a:pt x="240" y="245"/>
                      <a:pt x="282" y="208"/>
                      <a:pt x="282" y="138"/>
                    </a:cubicBezTo>
                    <a:cubicBezTo>
                      <a:pt x="282" y="56"/>
                      <a:pt x="219" y="0"/>
                      <a:pt x="133" y="0"/>
                    </a:cubicBezTo>
                    <a:cubicBezTo>
                      <a:pt x="53" y="0"/>
                      <a:pt x="0" y="66"/>
                      <a:pt x="0" y="128"/>
                    </a:cubicBezTo>
                    <a:cubicBezTo>
                      <a:pt x="0" y="167"/>
                      <a:pt x="35" y="167"/>
                      <a:pt x="37" y="167"/>
                    </a:cubicBezTo>
                    <a:cubicBezTo>
                      <a:pt x="50" y="167"/>
                      <a:pt x="74" y="159"/>
                      <a:pt x="74" y="130"/>
                    </a:cubicBezTo>
                    <a:cubicBezTo>
                      <a:pt x="74" y="112"/>
                      <a:pt x="61" y="93"/>
                      <a:pt x="37" y="93"/>
                    </a:cubicBezTo>
                    <a:cubicBezTo>
                      <a:pt x="30" y="93"/>
                      <a:pt x="30" y="93"/>
                      <a:pt x="27" y="95"/>
                    </a:cubicBezTo>
                    <a:cubicBezTo>
                      <a:pt x="43" y="48"/>
                      <a:pt x="82" y="22"/>
                      <a:pt x="123" y="22"/>
                    </a:cubicBezTo>
                    <a:cubicBezTo>
                      <a:pt x="187" y="22"/>
                      <a:pt x="218" y="78"/>
                      <a:pt x="218" y="138"/>
                    </a:cubicBezTo>
                    <a:cubicBezTo>
                      <a:pt x="218" y="194"/>
                      <a:pt x="182" y="250"/>
                      <a:pt x="144" y="293"/>
                    </a:cubicBezTo>
                    <a:lnTo>
                      <a:pt x="8" y="444"/>
                    </a:lnTo>
                    <a:cubicBezTo>
                      <a:pt x="0" y="452"/>
                      <a:pt x="0" y="453"/>
                      <a:pt x="0" y="471"/>
                    </a:cubicBezTo>
                    <a:lnTo>
                      <a:pt x="262" y="471"/>
                    </a:lnTo>
                    <a:lnTo>
                      <a:pt x="282" y="348"/>
                    </a:lnTo>
                    <a:lnTo>
                      <a:pt x="264" y="348"/>
                    </a:lnTo>
                    <a:cubicBezTo>
                      <a:pt x="261" y="368"/>
                      <a:pt x="256" y="401"/>
                      <a:pt x="248" y="410"/>
                    </a:cubicBezTo>
                    <a:cubicBezTo>
                      <a:pt x="243" y="417"/>
                      <a:pt x="197" y="417"/>
                      <a:pt x="182" y="417"/>
                    </a:cubicBezTo>
                    <a:lnTo>
                      <a:pt x="54" y="41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2" name="Freeform 22">
                <a:extLst>
                  <a:ext uri="{FF2B5EF4-FFF2-40B4-BE49-F238E27FC236}">
                    <a16:creationId xmlns:a16="http://schemas.microsoft.com/office/drawing/2014/main" id="{2E4B76D4-FB7D-244D-AEA3-52BBFE795A43}"/>
                  </a:ext>
                </a:extLst>
              </p:cNvPr>
              <p:cNvSpPr/>
              <p:nvPr/>
            </p:nvSpPr>
            <p:spPr>
              <a:xfrm>
                <a:off x="2729880" y="283464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9"/>
                      <a:pt x="187" y="457"/>
                      <a:pt x="134" y="457"/>
                    </a:cubicBezTo>
                    <a:lnTo>
                      <a:pt x="120" y="457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7"/>
                    </a:lnTo>
                    <a:lnTo>
                      <a:pt x="296" y="457"/>
                    </a:lnTo>
                    <a:cubicBezTo>
                      <a:pt x="243" y="457"/>
                      <a:pt x="242" y="449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40"/>
                    </a:lnTo>
                    <a:lnTo>
                      <a:pt x="242" y="340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40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40"/>
                    </a:moveTo>
                    <a:lnTo>
                      <a:pt x="19" y="340"/>
                    </a:lnTo>
                    <a:lnTo>
                      <a:pt x="192" y="77"/>
                    </a:lnTo>
                    <a:lnTo>
                      <a:pt x="192" y="340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113" name="Group 23">
              <a:extLst>
                <a:ext uri="{FF2B5EF4-FFF2-40B4-BE49-F238E27FC236}">
                  <a16:creationId xmlns:a16="http://schemas.microsoft.com/office/drawing/2014/main" id="{879487AC-7644-8B48-A186-205BAB58CFFB}"/>
                </a:ext>
              </a:extLst>
            </p:cNvPr>
            <p:cNvGrpSpPr/>
            <p:nvPr/>
          </p:nvGrpSpPr>
          <p:grpSpPr>
            <a:xfrm>
              <a:off x="1734480" y="3187080"/>
              <a:ext cx="1109520" cy="252720"/>
              <a:chOff x="1734480" y="3187080"/>
              <a:chExt cx="1109520" cy="252720"/>
            </a:xfrm>
          </p:grpSpPr>
          <p:sp>
            <p:nvSpPr>
              <p:cNvPr id="114" name="Freeform 24">
                <a:extLst>
                  <a:ext uri="{FF2B5EF4-FFF2-40B4-BE49-F238E27FC236}">
                    <a16:creationId xmlns:a16="http://schemas.microsoft.com/office/drawing/2014/main" id="{D271B8C4-4FF6-5E47-8BB8-87BEBD591457}"/>
                  </a:ext>
                </a:extLst>
              </p:cNvPr>
              <p:cNvSpPr/>
              <p:nvPr/>
            </p:nvSpPr>
            <p:spPr>
              <a:xfrm>
                <a:off x="1734480" y="3192840"/>
                <a:ext cx="1109880" cy="246240"/>
              </a:xfrm>
              <a:custGeom>
                <a:avLst/>
                <a:gdLst/>
                <a:ahLst/>
                <a:cxnLst/>
                <a:rect l="0" t="0" r="r" b="b"/>
                <a:pathLst>
                  <a:path w="3083" h="684">
                    <a:moveTo>
                      <a:pt x="1541" y="683"/>
                    </a:moveTo>
                    <a:lnTo>
                      <a:pt x="0" y="683"/>
                    </a:lnTo>
                    <a:lnTo>
                      <a:pt x="0" y="0"/>
                    </a:lnTo>
                    <a:lnTo>
                      <a:pt x="3082" y="0"/>
                    </a:lnTo>
                    <a:lnTo>
                      <a:pt x="3082" y="683"/>
                    </a:lnTo>
                    <a:lnTo>
                      <a:pt x="1541" y="683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115" name="Freeform 25">
                <a:extLst>
                  <a:ext uri="{FF2B5EF4-FFF2-40B4-BE49-F238E27FC236}">
                    <a16:creationId xmlns:a16="http://schemas.microsoft.com/office/drawing/2014/main" id="{07A1A379-5CB4-B243-9B53-BAF75227C1B2}"/>
                  </a:ext>
                </a:extLst>
              </p:cNvPr>
              <p:cNvSpPr/>
              <p:nvPr/>
            </p:nvSpPr>
            <p:spPr>
              <a:xfrm>
                <a:off x="1747080" y="3187080"/>
                <a:ext cx="176040" cy="22824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4">
                    <a:moveTo>
                      <a:pt x="274" y="493"/>
                    </a:moveTo>
                    <a:cubicBezTo>
                      <a:pt x="384" y="451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1"/>
                      <a:pt x="78" y="512"/>
                      <a:pt x="181" y="512"/>
                    </a:cubicBezTo>
                    <a:cubicBezTo>
                      <a:pt x="198" y="512"/>
                      <a:pt x="222" y="509"/>
                      <a:pt x="250" y="502"/>
                    </a:cubicBezTo>
                    <a:cubicBezTo>
                      <a:pt x="246" y="545"/>
                      <a:pt x="246" y="547"/>
                      <a:pt x="246" y="556"/>
                    </a:cubicBezTo>
                    <a:cubicBezTo>
                      <a:pt x="246" y="579"/>
                      <a:pt x="246" y="633"/>
                      <a:pt x="306" y="633"/>
                    </a:cubicBezTo>
                    <a:cubicBezTo>
                      <a:pt x="389" y="633"/>
                      <a:pt x="422" y="504"/>
                      <a:pt x="422" y="497"/>
                    </a:cubicBezTo>
                    <a:cubicBezTo>
                      <a:pt x="422" y="491"/>
                      <a:pt x="418" y="489"/>
                      <a:pt x="416" y="489"/>
                    </a:cubicBezTo>
                    <a:cubicBezTo>
                      <a:pt x="410" y="489"/>
                      <a:pt x="408" y="493"/>
                      <a:pt x="406" y="497"/>
                    </a:cubicBezTo>
                    <a:cubicBezTo>
                      <a:pt x="390" y="547"/>
                      <a:pt x="349" y="564"/>
                      <a:pt x="325" y="564"/>
                    </a:cubicBezTo>
                    <a:cubicBezTo>
                      <a:pt x="291" y="564"/>
                      <a:pt x="282" y="545"/>
                      <a:pt x="274" y="493"/>
                    </a:cubicBezTo>
                    <a:moveTo>
                      <a:pt x="141" y="486"/>
                    </a:moveTo>
                    <a:cubicBezTo>
                      <a:pt x="86" y="465"/>
                      <a:pt x="62" y="409"/>
                      <a:pt x="62" y="347"/>
                    </a:cubicBezTo>
                    <a:cubicBezTo>
                      <a:pt x="62" y="297"/>
                      <a:pt x="80" y="198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6"/>
                    </a:cubicBezTo>
                    <a:cubicBezTo>
                      <a:pt x="426" y="237"/>
                      <a:pt x="389" y="401"/>
                      <a:pt x="270" y="469"/>
                    </a:cubicBezTo>
                    <a:cubicBezTo>
                      <a:pt x="267" y="443"/>
                      <a:pt x="261" y="392"/>
                      <a:pt x="208" y="392"/>
                    </a:cubicBezTo>
                    <a:cubicBezTo>
                      <a:pt x="171" y="392"/>
                      <a:pt x="138" y="427"/>
                      <a:pt x="138" y="464"/>
                    </a:cubicBezTo>
                    <a:cubicBezTo>
                      <a:pt x="138" y="478"/>
                      <a:pt x="141" y="486"/>
                      <a:pt x="141" y="486"/>
                    </a:cubicBezTo>
                    <a:moveTo>
                      <a:pt x="184" y="494"/>
                    </a:moveTo>
                    <a:cubicBezTo>
                      <a:pt x="174" y="494"/>
                      <a:pt x="152" y="494"/>
                      <a:pt x="152" y="464"/>
                    </a:cubicBezTo>
                    <a:cubicBezTo>
                      <a:pt x="152" y="437"/>
                      <a:pt x="179" y="408"/>
                      <a:pt x="208" y="408"/>
                    </a:cubicBezTo>
                    <a:cubicBezTo>
                      <a:pt x="238" y="408"/>
                      <a:pt x="251" y="425"/>
                      <a:pt x="251" y="467"/>
                    </a:cubicBezTo>
                    <a:cubicBezTo>
                      <a:pt x="251" y="478"/>
                      <a:pt x="251" y="478"/>
                      <a:pt x="245" y="481"/>
                    </a:cubicBezTo>
                    <a:cubicBezTo>
                      <a:pt x="226" y="489"/>
                      <a:pt x="205" y="494"/>
                      <a:pt x="184" y="494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6" name="Freeform 26">
                <a:extLst>
                  <a:ext uri="{FF2B5EF4-FFF2-40B4-BE49-F238E27FC236}">
                    <a16:creationId xmlns:a16="http://schemas.microsoft.com/office/drawing/2014/main" id="{48EFC884-9D48-0349-9926-012FC061FF06}"/>
                  </a:ext>
                </a:extLst>
              </p:cNvPr>
              <p:cNvSpPr/>
              <p:nvPr/>
            </p:nvSpPr>
            <p:spPr>
              <a:xfrm>
                <a:off x="1942920" y="3325320"/>
                <a:ext cx="91800" cy="114840"/>
              </a:xfrm>
              <a:custGeom>
                <a:avLst/>
                <a:gdLst/>
                <a:ahLst/>
                <a:cxnLst/>
                <a:rect l="0" t="0" r="r" b="b"/>
                <a:pathLst>
                  <a:path w="255" h="319">
                    <a:moveTo>
                      <a:pt x="253" y="32"/>
                    </a:moveTo>
                    <a:cubicBezTo>
                      <a:pt x="254" y="24"/>
                      <a:pt x="254" y="24"/>
                      <a:pt x="254" y="21"/>
                    </a:cubicBezTo>
                    <a:cubicBezTo>
                      <a:pt x="254" y="11"/>
                      <a:pt x="246" y="5"/>
                      <a:pt x="238" y="5"/>
                    </a:cubicBezTo>
                    <a:cubicBezTo>
                      <a:pt x="232" y="5"/>
                      <a:pt x="222" y="8"/>
                      <a:pt x="218" y="18"/>
                    </a:cubicBezTo>
                    <a:cubicBezTo>
                      <a:pt x="216" y="19"/>
                      <a:pt x="211" y="35"/>
                      <a:pt x="210" y="45"/>
                    </a:cubicBezTo>
                    <a:lnTo>
                      <a:pt x="198" y="86"/>
                    </a:lnTo>
                    <a:cubicBezTo>
                      <a:pt x="197" y="99"/>
                      <a:pt x="181" y="160"/>
                      <a:pt x="179" y="166"/>
                    </a:cubicBezTo>
                    <a:cubicBezTo>
                      <a:pt x="179" y="166"/>
                      <a:pt x="157" y="209"/>
                      <a:pt x="118" y="209"/>
                    </a:cubicBezTo>
                    <a:cubicBezTo>
                      <a:pt x="85" y="209"/>
                      <a:pt x="85" y="177"/>
                      <a:pt x="85" y="168"/>
                    </a:cubicBezTo>
                    <a:cubicBezTo>
                      <a:pt x="85" y="141"/>
                      <a:pt x="96" y="110"/>
                      <a:pt x="110" y="72"/>
                    </a:cubicBezTo>
                    <a:cubicBezTo>
                      <a:pt x="117" y="56"/>
                      <a:pt x="120" y="51"/>
                      <a:pt x="120" y="42"/>
                    </a:cubicBezTo>
                    <a:cubicBezTo>
                      <a:pt x="120" y="18"/>
                      <a:pt x="99" y="0"/>
                      <a:pt x="72" y="0"/>
                    </a:cubicBezTo>
                    <a:cubicBezTo>
                      <a:pt x="22" y="0"/>
                      <a:pt x="0" y="67"/>
                      <a:pt x="0" y="75"/>
                    </a:cubicBezTo>
                    <a:cubicBezTo>
                      <a:pt x="0" y="82"/>
                      <a:pt x="6" y="82"/>
                      <a:pt x="8" y="82"/>
                    </a:cubicBezTo>
                    <a:cubicBezTo>
                      <a:pt x="16" y="82"/>
                      <a:pt x="16" y="80"/>
                      <a:pt x="18" y="74"/>
                    </a:cubicBezTo>
                    <a:cubicBezTo>
                      <a:pt x="30" y="34"/>
                      <a:pt x="51" y="14"/>
                      <a:pt x="70" y="14"/>
                    </a:cubicBezTo>
                    <a:cubicBezTo>
                      <a:pt x="80" y="14"/>
                      <a:pt x="83" y="19"/>
                      <a:pt x="83" y="30"/>
                    </a:cubicBezTo>
                    <a:cubicBezTo>
                      <a:pt x="83" y="43"/>
                      <a:pt x="78" y="53"/>
                      <a:pt x="77" y="59"/>
                    </a:cubicBezTo>
                    <a:cubicBezTo>
                      <a:pt x="53" y="120"/>
                      <a:pt x="48" y="139"/>
                      <a:pt x="48" y="160"/>
                    </a:cubicBezTo>
                    <a:cubicBezTo>
                      <a:pt x="48" y="168"/>
                      <a:pt x="48" y="192"/>
                      <a:pt x="67" y="208"/>
                    </a:cubicBezTo>
                    <a:cubicBezTo>
                      <a:pt x="82" y="221"/>
                      <a:pt x="102" y="222"/>
                      <a:pt x="117" y="222"/>
                    </a:cubicBezTo>
                    <a:cubicBezTo>
                      <a:pt x="136" y="222"/>
                      <a:pt x="154" y="216"/>
                      <a:pt x="170" y="200"/>
                    </a:cubicBezTo>
                    <a:cubicBezTo>
                      <a:pt x="163" y="227"/>
                      <a:pt x="158" y="248"/>
                      <a:pt x="138" y="273"/>
                    </a:cubicBezTo>
                    <a:cubicBezTo>
                      <a:pt x="125" y="289"/>
                      <a:pt x="104" y="305"/>
                      <a:pt x="78" y="305"/>
                    </a:cubicBezTo>
                    <a:cubicBezTo>
                      <a:pt x="75" y="305"/>
                      <a:pt x="51" y="305"/>
                      <a:pt x="42" y="289"/>
                    </a:cubicBezTo>
                    <a:cubicBezTo>
                      <a:pt x="67" y="286"/>
                      <a:pt x="67" y="262"/>
                      <a:pt x="67" y="262"/>
                    </a:cubicBezTo>
                    <a:cubicBezTo>
                      <a:pt x="67" y="246"/>
                      <a:pt x="53" y="243"/>
                      <a:pt x="48" y="243"/>
                    </a:cubicBezTo>
                    <a:cubicBezTo>
                      <a:pt x="37" y="243"/>
                      <a:pt x="19" y="253"/>
                      <a:pt x="19" y="275"/>
                    </a:cubicBezTo>
                    <a:cubicBezTo>
                      <a:pt x="19" y="301"/>
                      <a:pt x="43" y="318"/>
                      <a:pt x="78" y="318"/>
                    </a:cubicBezTo>
                    <a:cubicBezTo>
                      <a:pt x="128" y="318"/>
                      <a:pt x="190" y="280"/>
                      <a:pt x="205" y="219"/>
                    </a:cubicBezTo>
                    <a:lnTo>
                      <a:pt x="253" y="32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7" name="Freeform 27">
                <a:extLst>
                  <a:ext uri="{FF2B5EF4-FFF2-40B4-BE49-F238E27FC236}">
                    <a16:creationId xmlns:a16="http://schemas.microsoft.com/office/drawing/2014/main" id="{A8DBA225-6605-754D-99FC-B45462BBEB8E}"/>
                  </a:ext>
                </a:extLst>
              </p:cNvPr>
              <p:cNvSpPr/>
              <p:nvPr/>
            </p:nvSpPr>
            <p:spPr>
              <a:xfrm>
                <a:off x="2140560" y="3272760"/>
                <a:ext cx="169200" cy="6012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7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6"/>
                    </a:moveTo>
                    <a:cubicBezTo>
                      <a:pt x="456" y="166"/>
                      <a:pt x="469" y="166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6"/>
                      <a:pt x="13" y="166"/>
                      <a:pt x="24" y="166"/>
                    </a:cubicBezTo>
                    <a:lnTo>
                      <a:pt x="446" y="166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8" name="Freeform 28">
                <a:extLst>
                  <a:ext uri="{FF2B5EF4-FFF2-40B4-BE49-F238E27FC236}">
                    <a16:creationId xmlns:a16="http://schemas.microsoft.com/office/drawing/2014/main" id="{853E3327-9334-464C-8113-0249D0FD2F5E}"/>
                  </a:ext>
                </a:extLst>
              </p:cNvPr>
              <p:cNvSpPr/>
              <p:nvPr/>
            </p:nvSpPr>
            <p:spPr>
              <a:xfrm>
                <a:off x="240444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19" name="Freeform 29">
                <a:extLst>
                  <a:ext uri="{FF2B5EF4-FFF2-40B4-BE49-F238E27FC236}">
                    <a16:creationId xmlns:a16="http://schemas.microsoft.com/office/drawing/2014/main" id="{F9021389-14FF-DA45-81E0-4CBBD05EC345}"/>
                  </a:ext>
                </a:extLst>
              </p:cNvPr>
              <p:cNvSpPr/>
              <p:nvPr/>
            </p:nvSpPr>
            <p:spPr>
              <a:xfrm>
                <a:off x="2541960" y="333900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20" name="Freeform 30">
                <a:extLst>
                  <a:ext uri="{FF2B5EF4-FFF2-40B4-BE49-F238E27FC236}">
                    <a16:creationId xmlns:a16="http://schemas.microsoft.com/office/drawing/2014/main" id="{C569E414-6EAE-6C4C-B1E9-022E1FA47A9B}"/>
                  </a:ext>
                </a:extLst>
              </p:cNvPr>
              <p:cNvSpPr/>
              <p:nvPr/>
            </p:nvSpPr>
            <p:spPr>
              <a:xfrm>
                <a:off x="260100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2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7"/>
                    </a:cubicBezTo>
                    <a:cubicBezTo>
                      <a:pt x="168" y="211"/>
                      <a:pt x="144" y="213"/>
                      <a:pt x="126" y="214"/>
                    </a:cubicBezTo>
                    <a:cubicBezTo>
                      <a:pt x="122" y="214"/>
                      <a:pt x="104" y="216"/>
                      <a:pt x="99" y="216"/>
                    </a:cubicBezTo>
                    <a:cubicBezTo>
                      <a:pt x="93" y="216"/>
                      <a:pt x="88" y="217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5"/>
                      <a:pt x="141" y="465"/>
                    </a:cubicBezTo>
                    <a:cubicBezTo>
                      <a:pt x="110" y="465"/>
                      <a:pt x="58" y="453"/>
                      <a:pt x="32" y="411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4"/>
                    </a:cubicBezTo>
                    <a:cubicBezTo>
                      <a:pt x="0" y="438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121" name="Freeform 31">
                <a:extLst>
                  <a:ext uri="{FF2B5EF4-FFF2-40B4-BE49-F238E27FC236}">
                    <a16:creationId xmlns:a16="http://schemas.microsoft.com/office/drawing/2014/main" id="{3F92A576-4301-754C-A039-6DD2C23D1768}"/>
                  </a:ext>
                </a:extLst>
              </p:cNvPr>
              <p:cNvSpPr/>
              <p:nvPr/>
            </p:nvSpPr>
            <p:spPr>
              <a:xfrm>
                <a:off x="272772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sp>
          <p:nvSpPr>
            <p:cNvPr id="122" name="CustomShape 32">
              <a:extLst>
                <a:ext uri="{FF2B5EF4-FFF2-40B4-BE49-F238E27FC236}">
                  <a16:creationId xmlns:a16="http://schemas.microsoft.com/office/drawing/2014/main" id="{94F4320F-B12F-094A-8DE9-BD723F3F83B9}"/>
                </a:ext>
              </a:extLst>
            </p:cNvPr>
            <p:cNvSpPr/>
            <p:nvPr/>
          </p:nvSpPr>
          <p:spPr>
            <a:xfrm>
              <a:off x="1097280" y="1172520"/>
              <a:ext cx="1188720" cy="381960"/>
            </a:xfrm>
            <a:prstGeom prst="wedgeRoundRectCallout">
              <a:avLst>
                <a:gd name="adj1" fmla="val 53750"/>
                <a:gd name="adj2" fmla="val 11760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injection</a:t>
              </a:r>
              <a:endParaRPr lang="en-GB" sz="18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123" name="CustomShape 33">
              <a:extLst>
                <a:ext uri="{FF2B5EF4-FFF2-40B4-BE49-F238E27FC236}">
                  <a16:creationId xmlns:a16="http://schemas.microsoft.com/office/drawing/2014/main" id="{E343F36F-C717-704B-91D1-B99645493304}"/>
                </a:ext>
              </a:extLst>
            </p:cNvPr>
            <p:cNvSpPr/>
            <p:nvPr/>
          </p:nvSpPr>
          <p:spPr>
            <a:xfrm>
              <a:off x="182880" y="2086920"/>
              <a:ext cx="548640" cy="381960"/>
            </a:xfrm>
            <a:prstGeom prst="wedgeRoundRectCallout">
              <a:avLst>
                <a:gd name="adj1" fmla="val 97800"/>
                <a:gd name="adj2" fmla="val 16694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RF</a:t>
              </a:r>
              <a:endParaRPr lang="en-GB" sz="18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124" name="CustomShape 34">
              <a:extLst>
                <a:ext uri="{FF2B5EF4-FFF2-40B4-BE49-F238E27FC236}">
                  <a16:creationId xmlns:a16="http://schemas.microsoft.com/office/drawing/2014/main" id="{DB11C9CF-E7F7-C540-B167-4DA30950106D}"/>
                </a:ext>
              </a:extLst>
            </p:cNvPr>
            <p:cNvSpPr/>
            <p:nvPr/>
          </p:nvSpPr>
          <p:spPr>
            <a:xfrm>
              <a:off x="4718880" y="3566160"/>
              <a:ext cx="218880" cy="731520"/>
            </a:xfrm>
            <a:custGeom>
              <a:avLst/>
              <a:gdLst/>
              <a:ahLst/>
              <a:cxnLst/>
              <a:rect l="0" t="0" r="r" b="b"/>
              <a:pathLst>
                <a:path w="610" h="2034">
                  <a:moveTo>
                    <a:pt x="304" y="0"/>
                  </a:moveTo>
                  <a:lnTo>
                    <a:pt x="609" y="2033"/>
                  </a:lnTo>
                  <a:lnTo>
                    <a:pt x="0" y="2033"/>
                  </a:lnTo>
                  <a:lnTo>
                    <a:pt x="304" y="0"/>
                  </a:lnTo>
                </a:path>
              </a:pathLst>
            </a:cu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CustomShape 35">
              <a:extLst>
                <a:ext uri="{FF2B5EF4-FFF2-40B4-BE49-F238E27FC236}">
                  <a16:creationId xmlns:a16="http://schemas.microsoft.com/office/drawing/2014/main" id="{DD867804-78AB-C942-930B-9183A974D235}"/>
                </a:ext>
              </a:extLst>
            </p:cNvPr>
            <p:cNvSpPr/>
            <p:nvPr/>
          </p:nvSpPr>
          <p:spPr>
            <a:xfrm>
              <a:off x="2194560" y="3566160"/>
              <a:ext cx="1188720" cy="381960"/>
            </a:xfrm>
            <a:prstGeom prst="wedgeRoundRectCallout">
              <a:avLst>
                <a:gd name="adj1" fmla="val 67254"/>
                <a:gd name="adj2" fmla="val -16854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extraction</a:t>
              </a:r>
            </a:p>
          </p:txBody>
        </p:sp>
        <p:sp>
          <p:nvSpPr>
            <p:cNvPr id="126" name="CustomShape 36">
              <a:extLst>
                <a:ext uri="{FF2B5EF4-FFF2-40B4-BE49-F238E27FC236}">
                  <a16:creationId xmlns:a16="http://schemas.microsoft.com/office/drawing/2014/main" id="{7450B534-D1DE-0349-A87B-3F091C4D221D}"/>
                </a:ext>
              </a:extLst>
            </p:cNvPr>
            <p:cNvSpPr/>
            <p:nvPr/>
          </p:nvSpPr>
          <p:spPr>
            <a:xfrm>
              <a:off x="457200" y="4754880"/>
              <a:ext cx="1463040" cy="381960"/>
            </a:xfrm>
            <a:prstGeom prst="wedgeRoundRectCallout">
              <a:avLst>
                <a:gd name="adj1" fmla="val 75680"/>
                <a:gd name="adj2" fmla="val -141333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400" b="0" strike="noStrike" spc="-1">
                  <a:latin typeface="Arial Black" panose="020B0A04020102020204" pitchFamily="34" charset="0"/>
                </a:rPr>
                <a:t>collimation</a:t>
              </a:r>
            </a:p>
          </p:txBody>
        </p:sp>
        <p:sp>
          <p:nvSpPr>
            <p:cNvPr id="127" name="CustomShape 37">
              <a:extLst>
                <a:ext uri="{FF2B5EF4-FFF2-40B4-BE49-F238E27FC236}">
                  <a16:creationId xmlns:a16="http://schemas.microsoft.com/office/drawing/2014/main" id="{3EB55456-1393-2A41-8582-7C731C653A41}"/>
                </a:ext>
              </a:extLst>
            </p:cNvPr>
            <p:cNvSpPr/>
            <p:nvPr/>
          </p:nvSpPr>
          <p:spPr>
            <a:xfrm>
              <a:off x="2076120" y="5120741"/>
              <a:ext cx="3331421" cy="274320"/>
            </a:xfrm>
            <a:prstGeom prst="wedgeRoundRectCallout">
              <a:avLst>
                <a:gd name="adj1" fmla="val -36804"/>
                <a:gd name="adj2" fmla="val -298025"/>
                <a:gd name="adj3" fmla="val 16667"/>
              </a:avLst>
            </a:prstGeom>
            <a:solidFill>
              <a:srgbClr val="EEEEEE"/>
            </a:solidFill>
            <a:ln>
              <a:solidFill>
                <a:srgbClr val="99999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GB" sz="1400" b="0" strike="noStrike" spc="-1">
                  <a:latin typeface="Arial Black" panose="020B0A04020102020204" pitchFamily="34" charset="0"/>
                </a:rPr>
                <a:t>Dispersion-free straight sections</a:t>
              </a: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546217F8-220E-CC46-B006-9609E3F7D369}"/>
              </a:ext>
            </a:extLst>
          </p:cNvPr>
          <p:cNvSpPr txBox="1"/>
          <p:nvPr/>
        </p:nvSpPr>
        <p:spPr>
          <a:xfrm>
            <a:off x="7636843" y="4688155"/>
            <a:ext cx="127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</a:t>
            </a:r>
            <a:r>
              <a:rPr lang="en-GB" baseline="30000"/>
              <a:t>-</a:t>
            </a:r>
            <a:r>
              <a:rPr lang="en-GB"/>
              <a:t> stripping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B940382-28AB-C945-A2CD-A43C938377D3}"/>
              </a:ext>
            </a:extLst>
          </p:cNvPr>
          <p:cNvSpPr txBox="1"/>
          <p:nvPr/>
        </p:nvSpPr>
        <p:spPr>
          <a:xfrm>
            <a:off x="1188720" y="924355"/>
            <a:ext cx="2062103" cy="369332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lattice development</a:t>
            </a:r>
          </a:p>
        </p:txBody>
      </p:sp>
    </p:spTree>
    <p:extLst>
      <p:ext uri="{BB962C8B-B14F-4D97-AF65-F5344CB8AC3E}">
        <p14:creationId xmlns:p14="http://schemas.microsoft.com/office/powerpoint/2010/main" val="445678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391382" y="1337335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1200" baseline="30000" dirty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2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>
                  <a:solidFill>
                    <a:srgbClr val="333399"/>
                  </a:solidFill>
                  <a:latin typeface="Arial" charset="0"/>
                </a:rPr>
                <a:t>8 m concrete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180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20" y="5461777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NuSTEC Board,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23</a:t>
            </a:fld>
            <a:endParaRPr lang="en-GB" noProof="0"/>
          </a:p>
        </p:txBody>
      </p:sp>
      <p:pic>
        <p:nvPicPr>
          <p:cNvPr id="32" name="Image 2">
            <a:extLst>
              <a:ext uri="{FF2B5EF4-FFF2-40B4-BE49-F238E27FC236}">
                <a16:creationId xmlns:a16="http://schemas.microsoft.com/office/drawing/2014/main" id="{695C2A55-1679-E74F-BB5E-4F0F8171E2D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28745"/>
            <a:ext cx="2105206" cy="184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6AD78E-ACE6-C84B-BAD8-7C86F988F5E4}"/>
              </a:ext>
            </a:extLst>
          </p:cNvPr>
          <p:cNvGrpSpPr/>
          <p:nvPr/>
        </p:nvGrpSpPr>
        <p:grpSpPr>
          <a:xfrm>
            <a:off x="269421" y="359229"/>
            <a:ext cx="2281637" cy="2210064"/>
            <a:chOff x="1021588" y="4242806"/>
            <a:chExt cx="3459379" cy="325363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B33CCBE-657F-7541-BB82-59B2C18408C2}"/>
                </a:ext>
              </a:extLst>
            </p:cNvPr>
            <p:cNvPicPr/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2204389">
              <a:off x="1021588" y="4242806"/>
              <a:ext cx="3459379" cy="3253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27" name="TextShape 51">
              <a:extLst>
                <a:ext uri="{FF2B5EF4-FFF2-40B4-BE49-F238E27FC236}">
                  <a16:creationId xmlns:a16="http://schemas.microsoft.com/office/drawing/2014/main" id="{9B2BCA3C-451C-824C-AA11-E19793E8341B}"/>
                </a:ext>
              </a:extLst>
            </p:cNvPr>
            <p:cNvSpPr txBox="1"/>
            <p:nvPr/>
          </p:nvSpPr>
          <p:spPr>
            <a:xfrm>
              <a:off x="1029315" y="5059556"/>
              <a:ext cx="1377402" cy="434521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GB" sz="900" b="0" strike="noStrike" spc="-1" dirty="0">
                  <a:latin typeface="Arial"/>
                </a:rPr>
                <a:t>Switchyard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7324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Detectors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NuSTEC Board,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24</a:t>
            </a:fld>
            <a:endParaRPr lang="en-GB" noProof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199E5F-ED00-884F-B434-8CDC3DCC5874}"/>
              </a:ext>
            </a:extLst>
          </p:cNvPr>
          <p:cNvGrpSpPr/>
          <p:nvPr/>
        </p:nvGrpSpPr>
        <p:grpSpPr>
          <a:xfrm>
            <a:off x="0" y="1130968"/>
            <a:ext cx="5886924" cy="3368588"/>
            <a:chOff x="0" y="1519890"/>
            <a:chExt cx="8893860" cy="5089203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86231D08-4DBF-314F-B9A2-73B26BC1F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726235"/>
              <a:ext cx="5410962" cy="3497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">
              <a:extLst>
                <a:ext uri="{FF2B5EF4-FFF2-40B4-BE49-F238E27FC236}">
                  <a16:creationId xmlns:a16="http://schemas.microsoft.com/office/drawing/2014/main" id="{46BB6DA5-2066-1C49-A633-4E6D9FC5E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19890"/>
              <a:ext cx="2979901" cy="1463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F1E65B-20CD-524F-86DC-B96E70E8A974}"/>
                </a:ext>
              </a:extLst>
            </p:cNvPr>
            <p:cNvSpPr txBox="1"/>
            <p:nvPr/>
          </p:nvSpPr>
          <p:spPr>
            <a:xfrm>
              <a:off x="153181" y="2983372"/>
              <a:ext cx="2611457" cy="1766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Super-FGD like detector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- 1 t target mass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3055A92-5469-FB49-9E84-D9A884420278}"/>
                </a:ext>
              </a:extLst>
            </p:cNvPr>
            <p:cNvCxnSpPr>
              <a:cxnSpLocks/>
            </p:cNvCxnSpPr>
            <p:nvPr/>
          </p:nvCxnSpPr>
          <p:spPr>
            <a:xfrm>
              <a:off x="2387600" y="2983372"/>
              <a:ext cx="1752352" cy="6381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E6A2647-4859-6D43-A382-33553A543CD8}"/>
                </a:ext>
              </a:extLst>
            </p:cNvPr>
            <p:cNvCxnSpPr/>
            <p:nvPr/>
          </p:nvCxnSpPr>
          <p:spPr>
            <a:xfrm>
              <a:off x="6197600" y="4183702"/>
              <a:ext cx="711200" cy="6491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797D4B-613D-6E4F-ADAB-5E115B71D59A}"/>
                </a:ext>
              </a:extLst>
            </p:cNvPr>
            <p:cNvSpPr txBox="1"/>
            <p:nvPr/>
          </p:nvSpPr>
          <p:spPr>
            <a:xfrm>
              <a:off x="5740400" y="4832804"/>
              <a:ext cx="3153460" cy="790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0.5 kt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fiducial volume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water Cherenkov detector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915F91-E7A6-8441-B357-2B2B769AFFB5}"/>
                </a:ext>
              </a:extLst>
            </p:cNvPr>
            <p:cNvSpPr txBox="1"/>
            <p:nvPr/>
          </p:nvSpPr>
          <p:spPr>
            <a:xfrm>
              <a:off x="2705098" y="5396684"/>
              <a:ext cx="2331723" cy="790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NINJA-like water-emulsion detector</a:t>
              </a:r>
            </a:p>
          </p:txBody>
        </p:sp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E407D0B8-D89E-754A-B150-FE2A9A37B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181" y="5157924"/>
              <a:ext cx="2396807" cy="1451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7CFBC98-2D94-D64F-8142-73B8FAB7BD78}"/>
                </a:ext>
              </a:extLst>
            </p:cNvPr>
            <p:cNvCxnSpPr/>
            <p:nvPr/>
          </p:nvCxnSpPr>
          <p:spPr>
            <a:xfrm flipV="1">
              <a:off x="2387600" y="3891280"/>
              <a:ext cx="1483360" cy="12404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38F066EC-08BD-D24B-8834-EC59D4D9FE05}"/>
                </a:ext>
              </a:extLst>
            </p:cNvPr>
            <p:cNvSpPr/>
            <p:nvPr/>
          </p:nvSpPr>
          <p:spPr>
            <a:xfrm rot="20965154">
              <a:off x="1913732" y="3965353"/>
              <a:ext cx="1125698" cy="29242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BF89F0-767E-FB4D-99E8-AEEBA31A2C43}"/>
                </a:ext>
              </a:extLst>
            </p:cNvPr>
            <p:cNvSpPr txBox="1"/>
            <p:nvPr/>
          </p:nvSpPr>
          <p:spPr>
            <a:xfrm rot="21021329">
              <a:off x="1046081" y="4044869"/>
              <a:ext cx="908655" cy="464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Beam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995E24A-A7E9-A24B-9A82-A50F630AD1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666" y="1059610"/>
            <a:ext cx="2523663" cy="2924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0F205-440C-1F4C-B415-1075CD8D0DC0}"/>
              </a:ext>
            </a:extLst>
          </p:cNvPr>
          <p:cNvSpPr txBox="1"/>
          <p:nvPr/>
        </p:nvSpPr>
        <p:spPr>
          <a:xfrm>
            <a:off x="2285617" y="968461"/>
            <a:ext cx="153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/>
              <a:t>Near Detector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2E7A8B-1109-774F-A8BF-7335F8C40A59}"/>
              </a:ext>
            </a:extLst>
          </p:cNvPr>
          <p:cNvSpPr txBox="1"/>
          <p:nvPr/>
        </p:nvSpPr>
        <p:spPr>
          <a:xfrm>
            <a:off x="6905743" y="607514"/>
            <a:ext cx="136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/>
              <a:t>Far Detector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AC102F2-559E-5243-8887-8CFBC369D2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55" y="4950432"/>
            <a:ext cx="4211960" cy="1430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6337C-8756-A74D-A0B0-62446DC5E77F}"/>
              </a:ext>
            </a:extLst>
          </p:cNvPr>
          <p:cNvSpPr txBox="1"/>
          <p:nvPr/>
        </p:nvSpPr>
        <p:spPr>
          <a:xfrm>
            <a:off x="2380335" y="5068460"/>
            <a:ext cx="88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~500 kt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1D9065A-126C-0145-9570-AA0B5C63CD2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780" y="4778928"/>
            <a:ext cx="3361317" cy="182696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A75E3D4-1BBF-A14A-AF54-BCDAE5039967}"/>
              </a:ext>
            </a:extLst>
          </p:cNvPr>
          <p:cNvSpPr txBox="1"/>
          <p:nvPr/>
        </p:nvSpPr>
        <p:spPr>
          <a:xfrm>
            <a:off x="6795888" y="642123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20" PMT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6BAE01-9173-1C4B-A712-F6DA45F01218}"/>
              </a:ext>
            </a:extLst>
          </p:cNvPr>
          <p:cNvSpPr txBox="1"/>
          <p:nvPr/>
        </p:nvSpPr>
        <p:spPr>
          <a:xfrm>
            <a:off x="6287641" y="4077858"/>
            <a:ext cx="285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30% photocathode coverage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3F010AA-BB79-8E45-AE87-B739F9A7D94C}"/>
              </a:ext>
            </a:extLst>
          </p:cNvPr>
          <p:cNvCxnSpPr>
            <a:cxnSpLocks/>
          </p:cNvCxnSpPr>
          <p:nvPr/>
        </p:nvCxnSpPr>
        <p:spPr>
          <a:xfrm>
            <a:off x="8706035" y="1780674"/>
            <a:ext cx="0" cy="2106908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6D1D630-1441-AF4B-BBDA-A2DDDCE51961}"/>
              </a:ext>
            </a:extLst>
          </p:cNvPr>
          <p:cNvSpPr txBox="1"/>
          <p:nvPr/>
        </p:nvSpPr>
        <p:spPr>
          <a:xfrm rot="5400000">
            <a:off x="8527302" y="283453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FF00"/>
                </a:solidFill>
              </a:rPr>
              <a:t>77 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A7311D0-C53C-3543-8B0E-45251F931087}"/>
              </a:ext>
            </a:extLst>
          </p:cNvPr>
          <p:cNvCxnSpPr>
            <a:cxnSpLocks/>
          </p:cNvCxnSpPr>
          <p:nvPr/>
        </p:nvCxnSpPr>
        <p:spPr>
          <a:xfrm>
            <a:off x="6681537" y="3887582"/>
            <a:ext cx="2031120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DDE2A53-D08E-FC4B-8363-64D46EDD3F23}"/>
              </a:ext>
            </a:extLst>
          </p:cNvPr>
          <p:cNvSpPr txBox="1"/>
          <p:nvPr/>
        </p:nvSpPr>
        <p:spPr>
          <a:xfrm>
            <a:off x="7418711" y="361522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FF00"/>
                </a:solidFill>
              </a:rPr>
              <a:t>75 m</a:t>
            </a:r>
          </a:p>
        </p:txBody>
      </p:sp>
    </p:spTree>
    <p:extLst>
      <p:ext uri="{BB962C8B-B14F-4D97-AF65-F5344CB8AC3E}">
        <p14:creationId xmlns:p14="http://schemas.microsoft.com/office/powerpoint/2010/main" val="2542890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E8D885-C4D0-BC45-B6D2-A0698C9A9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19" y="1549042"/>
            <a:ext cx="4102100" cy="3060700"/>
          </a:xfrm>
          <a:prstGeom prst="rect">
            <a:avLst/>
          </a:prstGeom>
        </p:spPr>
      </p:pic>
      <p:pic>
        <p:nvPicPr>
          <p:cNvPr id="19" name="Immagine 211">
            <a:extLst>
              <a:ext uri="{FF2B5EF4-FFF2-40B4-BE49-F238E27FC236}">
                <a16:creationId xmlns:a16="http://schemas.microsoft.com/office/drawing/2014/main" id="{72D20E5C-0312-2349-9412-742E51F03A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635" y="4570379"/>
            <a:ext cx="1924395" cy="207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719252-CA87-9448-A8F1-A25D55BFB7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261812" y="1204203"/>
            <a:ext cx="3429886" cy="3356390"/>
          </a:xfrm>
          <a:prstGeom prst="rect">
            <a:avLst/>
          </a:prstGeom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Latest Improvements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NuSTEC Board,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25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AAFCC-CBD9-6945-860C-56AD12D00839}"/>
              </a:ext>
            </a:extLst>
          </p:cNvPr>
          <p:cNvSpPr txBox="1"/>
          <p:nvPr/>
        </p:nvSpPr>
        <p:spPr>
          <a:xfrm>
            <a:off x="0" y="720929"/>
            <a:ext cx="6862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New Magriation Matrices </a:t>
            </a:r>
            <a:r>
              <a:rPr lang="fr-CH" dirty="0"/>
              <a:t>for the far detector </a:t>
            </a:r>
            <a:r>
              <a:rPr lang="en-FR" dirty="0"/>
              <a:t>compared to those of MEMPHYS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Genetic Algorithm for Target Station optimisation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2D7864-60B8-BA42-9779-0C90A0288EC5}"/>
              </a:ext>
            </a:extLst>
          </p:cNvPr>
          <p:cNvSpPr txBox="1"/>
          <p:nvPr/>
        </p:nvSpPr>
        <p:spPr>
          <a:xfrm>
            <a:off x="1375646" y="3162402"/>
            <a:ext cx="240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MEMPHYS WC detector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E47C16-53C3-E343-9256-4C2D6C5813B9}"/>
              </a:ext>
            </a:extLst>
          </p:cNvPr>
          <p:cNvSpPr/>
          <p:nvPr/>
        </p:nvSpPr>
        <p:spPr>
          <a:xfrm>
            <a:off x="1017118" y="3700172"/>
            <a:ext cx="3119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Times" pitchFamily="2" charset="0"/>
              </a:rPr>
              <a:t>Phys. Rev. ST Accel. Beams 16, 061001 (2013)</a:t>
            </a:r>
            <a:endParaRPr lang="en-GB" sz="1200" dirty="0">
              <a:effectLst/>
              <a:latin typeface="Times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683F70-1815-AD4B-B17E-174DBD87DA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61" y="4813541"/>
            <a:ext cx="2921225" cy="18513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830556-66AE-DC4C-A9D2-BD045F9255E9}"/>
              </a:ext>
            </a:extLst>
          </p:cNvPr>
          <p:cNvSpPr txBox="1"/>
          <p:nvPr/>
        </p:nvSpPr>
        <p:spPr>
          <a:xfrm>
            <a:off x="4329819" y="5292733"/>
            <a:ext cx="884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FF00"/>
                </a:solidFill>
              </a:rPr>
              <a:t>~500 kt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6D172C-E039-C74F-9814-2B2E49B57CC9}"/>
              </a:ext>
            </a:extLst>
          </p:cNvPr>
          <p:cNvSpPr txBox="1"/>
          <p:nvPr/>
        </p:nvSpPr>
        <p:spPr>
          <a:xfrm>
            <a:off x="6381742" y="3163941"/>
            <a:ext cx="2053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dirty="0"/>
              <a:t>new far detector reconstruction algorithm</a:t>
            </a:r>
          </a:p>
          <a:p>
            <a:r>
              <a:rPr lang="en-FR" sz="1400" dirty="0"/>
              <a:t>(publication is coming)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FEC88B-8A10-D94D-A1C8-201574EA3AFE}"/>
              </a:ext>
            </a:extLst>
          </p:cNvPr>
          <p:cNvSpPr txBox="1"/>
          <p:nvPr/>
        </p:nvSpPr>
        <p:spPr>
          <a:xfrm>
            <a:off x="578415" y="4522965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horn optimisation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5748DAB-2276-4B41-AB03-C599E74A3BCF}"/>
              </a:ext>
            </a:extLst>
          </p:cNvPr>
          <p:cNvSpPr/>
          <p:nvPr/>
        </p:nvSpPr>
        <p:spPr>
          <a:xfrm>
            <a:off x="4572000" y="2727158"/>
            <a:ext cx="553453" cy="3689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F7AE97-59D5-3140-81BB-2E4D07D870D2}"/>
              </a:ext>
            </a:extLst>
          </p:cNvPr>
          <p:cNvSpPr txBox="1"/>
          <p:nvPr/>
        </p:nvSpPr>
        <p:spPr>
          <a:xfrm>
            <a:off x="3399312" y="5341061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x2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868616-4512-C146-B25B-6C647B6381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1868" y="4562786"/>
            <a:ext cx="2198113" cy="2295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C19D89-0C92-4944-BEB3-FBD11DF86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280400" y="3225298"/>
            <a:ext cx="1206500" cy="5207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3CCFA77-411B-CA4B-98B2-168D4E18C689}"/>
              </a:ext>
            </a:extLst>
          </p:cNvPr>
          <p:cNvSpPr txBox="1"/>
          <p:nvPr/>
        </p:nvSpPr>
        <p:spPr>
          <a:xfrm>
            <a:off x="7597328" y="4560593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20"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1336978-0AAF-2448-A665-076272A7FF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1066" y="4393175"/>
            <a:ext cx="841264" cy="229521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19F37A-8EEB-C946-942F-0B9D9B99A649}"/>
              </a:ext>
            </a:extLst>
          </p:cNvPr>
          <p:cNvCxnSpPr>
            <a:cxnSpLocks/>
          </p:cNvCxnSpPr>
          <p:nvPr/>
        </p:nvCxnSpPr>
        <p:spPr>
          <a:xfrm>
            <a:off x="5572299" y="5093368"/>
            <a:ext cx="2333" cy="1467853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7EDA0D0-0328-8542-A21A-26F2C5EB134B}"/>
              </a:ext>
            </a:extLst>
          </p:cNvPr>
          <p:cNvSpPr txBox="1"/>
          <p:nvPr/>
        </p:nvSpPr>
        <p:spPr>
          <a:xfrm rot="5400000">
            <a:off x="5395899" y="550817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FF00"/>
                </a:solidFill>
              </a:rPr>
              <a:t>77 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E4BFDB-C840-5D4C-96C3-5596D9255118}"/>
              </a:ext>
            </a:extLst>
          </p:cNvPr>
          <p:cNvCxnSpPr>
            <a:cxnSpLocks/>
          </p:cNvCxnSpPr>
          <p:nvPr/>
        </p:nvCxnSpPr>
        <p:spPr>
          <a:xfrm>
            <a:off x="4034577" y="6561221"/>
            <a:ext cx="1482509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0CF566A-555D-D445-8E73-E7B11767339F}"/>
              </a:ext>
            </a:extLst>
          </p:cNvPr>
          <p:cNvSpPr txBox="1"/>
          <p:nvPr/>
        </p:nvSpPr>
        <p:spPr>
          <a:xfrm>
            <a:off x="4553688" y="630225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FF00"/>
                </a:solidFill>
              </a:rPr>
              <a:t>75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016D2-CF48-CB47-ADF9-676BFAC7FE0F}"/>
              </a:ext>
            </a:extLst>
          </p:cNvPr>
          <p:cNvSpPr txBox="1"/>
          <p:nvPr/>
        </p:nvSpPr>
        <p:spPr>
          <a:xfrm>
            <a:off x="6302726" y="2523240"/>
            <a:ext cx="1641446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400" dirty="0"/>
              <a:t>30% photocathode coverage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4E85F-2439-F043-9FD5-BAEAB352A848}"/>
              </a:ext>
            </a:extLst>
          </p:cNvPr>
          <p:cNvSpPr txBox="1"/>
          <p:nvPr/>
        </p:nvSpPr>
        <p:spPr>
          <a:xfrm>
            <a:off x="7049027" y="953406"/>
            <a:ext cx="2085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(using WCSim and fiTQun)</a:t>
            </a:r>
          </a:p>
        </p:txBody>
      </p:sp>
    </p:spTree>
    <p:extLst>
      <p:ext uri="{BB962C8B-B14F-4D97-AF65-F5344CB8AC3E}">
        <p14:creationId xmlns:p14="http://schemas.microsoft.com/office/powerpoint/2010/main" val="3973808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 Improvement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NuSTEC Board,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26</a:t>
            </a:fld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A74943-4B76-C947-883A-0EE852F6D929}"/>
              </a:ext>
            </a:extLst>
          </p:cNvPr>
          <p:cNvSpPr/>
          <p:nvPr/>
        </p:nvSpPr>
        <p:spPr>
          <a:xfrm>
            <a:off x="10930" y="5953881"/>
            <a:ext cx="2960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  <a:hlinkClick r:id="rId3"/>
              </a:rPr>
              <a:t>https://arxiv.org/abs/2107.07585</a:t>
            </a:r>
            <a:endParaRPr lang="en-FR" sz="1600" dirty="0">
              <a:solidFill>
                <a:srgbClr val="FF000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6308234-0A4D-8145-AC27-A4CFF8EA3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400" y="3792958"/>
            <a:ext cx="3554715" cy="25931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E4DC39-BEC5-914A-A4E7-2A9583BD3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215" y="1332756"/>
            <a:ext cx="3800596" cy="24130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1795A72-31CB-1748-94E1-56C7C5569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98" y="1386731"/>
            <a:ext cx="3774936" cy="239678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1ED0A32-D735-6B4F-9366-1FCBCE9A8233}"/>
              </a:ext>
            </a:extLst>
          </p:cNvPr>
          <p:cNvSpPr txBox="1"/>
          <p:nvPr/>
        </p:nvSpPr>
        <p:spPr>
          <a:xfrm>
            <a:off x="3873971" y="5962845"/>
            <a:ext cx="1495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accent1"/>
                </a:solidFill>
              </a:rPr>
              <a:t>best version of NF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5D63C4-E6D3-B147-A6AE-81AD9F5745F6}"/>
              </a:ext>
            </a:extLst>
          </p:cNvPr>
          <p:cNvSpPr/>
          <p:nvPr/>
        </p:nvSpPr>
        <p:spPr>
          <a:xfrm>
            <a:off x="223871" y="3787360"/>
            <a:ext cx="2230994" cy="21236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000000"/>
                </a:solidFill>
                <a:latin typeface="arial" panose="020B0604020202020204" pitchFamily="34" charset="0"/>
              </a:rPr>
              <a:t>ESSnuSB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33.44°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8.57°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49.2°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7.42e-5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+2.517e-3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osc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. max.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507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ktons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far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200" b="1" dirty="0"/>
              <a:t>contribution of atm. neutrinos still to be included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E7DC35-8310-CF49-AB9A-2CA9F5E6AF29}"/>
              </a:ext>
            </a:extLst>
          </p:cNvPr>
          <p:cNvSpPr txBox="1"/>
          <p:nvPr/>
        </p:nvSpPr>
        <p:spPr>
          <a:xfrm>
            <a:off x="5803632" y="5663724"/>
            <a:ext cx="96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10 years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B510B4-D15E-5A44-95B0-AB66E97D2BD1}"/>
              </a:ext>
            </a:extLst>
          </p:cNvPr>
          <p:cNvSpPr/>
          <p:nvPr/>
        </p:nvSpPr>
        <p:spPr>
          <a:xfrm>
            <a:off x="3485250" y="4572190"/>
            <a:ext cx="1834153" cy="13849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200" u="sng" dirty="0" err="1">
                <a:solidFill>
                  <a:srgbClr val="000000"/>
                </a:solidFill>
                <a:latin typeface="arial" panose="020B0604020202020204" pitchFamily="34" charset="0"/>
              </a:rPr>
              <a:t>EUROnu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33.2°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9.2°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45°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7.64e-5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+2.45e-3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st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osc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. max.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6FCF59F-3300-AB46-9BEE-1D455EE056E9}"/>
              </a:ext>
            </a:extLst>
          </p:cNvPr>
          <p:cNvCxnSpPr>
            <a:cxnSpLocks/>
          </p:cNvCxnSpPr>
          <p:nvPr/>
        </p:nvCxnSpPr>
        <p:spPr>
          <a:xfrm flipV="1">
            <a:off x="1933090" y="1947724"/>
            <a:ext cx="0" cy="625903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11A820A-2BA7-B344-A618-9F34DB7B5542}"/>
              </a:ext>
            </a:extLst>
          </p:cNvPr>
          <p:cNvSpPr txBox="1"/>
          <p:nvPr/>
        </p:nvSpPr>
        <p:spPr>
          <a:xfrm>
            <a:off x="1358052" y="2622045"/>
            <a:ext cx="115876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200" dirty="0"/>
              <a:t>initial performance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6D8EEC-B46B-144F-B8C5-5850CBE80B5E}"/>
              </a:ext>
            </a:extLst>
          </p:cNvPr>
          <p:cNvSpPr txBox="1"/>
          <p:nvPr/>
        </p:nvSpPr>
        <p:spPr>
          <a:xfrm>
            <a:off x="1765899" y="1397743"/>
            <a:ext cx="115876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200" dirty="0"/>
              <a:t>current</a:t>
            </a:r>
          </a:p>
          <a:p>
            <a:pPr algn="ctr"/>
            <a:r>
              <a:rPr lang="en-FR" sz="1200" dirty="0"/>
              <a:t>performance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41C3A47-2D7D-014B-87A3-88C0614159E6}"/>
              </a:ext>
            </a:extLst>
          </p:cNvPr>
          <p:cNvCxnSpPr>
            <a:cxnSpLocks/>
          </p:cNvCxnSpPr>
          <p:nvPr/>
        </p:nvCxnSpPr>
        <p:spPr>
          <a:xfrm flipV="1">
            <a:off x="6259676" y="1698373"/>
            <a:ext cx="0" cy="625903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9930BA1-D40B-5944-8FF1-5A0E5370B70D}"/>
              </a:ext>
            </a:extLst>
          </p:cNvPr>
          <p:cNvSpPr txBox="1"/>
          <p:nvPr/>
        </p:nvSpPr>
        <p:spPr>
          <a:xfrm rot="5400000">
            <a:off x="8364174" y="3688282"/>
            <a:ext cx="98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ESSnuSB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174030F-9EB9-1B41-A21A-1FA7B6EB4140}"/>
              </a:ext>
            </a:extLst>
          </p:cNvPr>
          <p:cNvCxnSpPr>
            <a:cxnSpLocks/>
          </p:cNvCxnSpPr>
          <p:nvPr/>
        </p:nvCxnSpPr>
        <p:spPr>
          <a:xfrm flipH="1">
            <a:off x="7909887" y="3716241"/>
            <a:ext cx="770468" cy="31341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EB88ED9-4931-C84A-B591-0AB563867F07}"/>
              </a:ext>
            </a:extLst>
          </p:cNvPr>
          <p:cNvCxnSpPr>
            <a:cxnSpLocks/>
          </p:cNvCxnSpPr>
          <p:nvPr/>
        </p:nvCxnSpPr>
        <p:spPr>
          <a:xfrm>
            <a:off x="7105671" y="3996493"/>
            <a:ext cx="374899" cy="5462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30D949A-55E3-0149-93B8-D849D4F885CF}"/>
              </a:ext>
            </a:extLst>
          </p:cNvPr>
          <p:cNvSpPr txBox="1"/>
          <p:nvPr/>
        </p:nvSpPr>
        <p:spPr>
          <a:xfrm>
            <a:off x="6476430" y="3667601"/>
            <a:ext cx="94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dirty="0"/>
              <a:t>Neurino Factory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19026D-D599-AA4D-8BAE-8C42F71CD848}"/>
              </a:ext>
            </a:extLst>
          </p:cNvPr>
          <p:cNvSpPr txBox="1"/>
          <p:nvPr/>
        </p:nvSpPr>
        <p:spPr>
          <a:xfrm>
            <a:off x="864838" y="119822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540 km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82E627-1FF2-7E4C-9E2E-7FD725639DB5}"/>
              </a:ext>
            </a:extLst>
          </p:cNvPr>
          <p:cNvSpPr txBox="1"/>
          <p:nvPr/>
        </p:nvSpPr>
        <p:spPr>
          <a:xfrm>
            <a:off x="5246008" y="119822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360 km</a:t>
            </a:r>
          </a:p>
        </p:txBody>
      </p:sp>
    </p:spTree>
    <p:extLst>
      <p:ext uri="{BB962C8B-B14F-4D97-AF65-F5344CB8AC3E}">
        <p14:creationId xmlns:p14="http://schemas.microsoft.com/office/powerpoint/2010/main" val="3619285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Improvements (discovery potential)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NuSTEC Board,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27</a:t>
            </a:fld>
            <a:endParaRPr lang="en-GB" noProof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3288C-28CD-A143-8FA6-174806F59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985" y="4061214"/>
            <a:ext cx="3014791" cy="25776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123EA8-C714-0240-921E-DA1B00217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138" y="1510769"/>
            <a:ext cx="4113072" cy="261147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BB40EA0-CC87-9B46-8753-AFED42ED9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31" y="1494126"/>
            <a:ext cx="4088372" cy="259579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932055D-DA59-1D49-A165-34573BB2BAB3}"/>
              </a:ext>
            </a:extLst>
          </p:cNvPr>
          <p:cNvSpPr txBox="1"/>
          <p:nvPr/>
        </p:nvSpPr>
        <p:spPr>
          <a:xfrm>
            <a:off x="5348835" y="13982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360 km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721DE3-BE78-4844-BB34-CA68E371EA37}"/>
              </a:ext>
            </a:extLst>
          </p:cNvPr>
          <p:cNvSpPr txBox="1"/>
          <p:nvPr/>
        </p:nvSpPr>
        <p:spPr>
          <a:xfrm>
            <a:off x="979135" y="13982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540 km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04DAB8-FF8A-114C-A84B-771280774502}"/>
              </a:ext>
            </a:extLst>
          </p:cNvPr>
          <p:cNvSpPr txBox="1"/>
          <p:nvPr/>
        </p:nvSpPr>
        <p:spPr>
          <a:xfrm>
            <a:off x="3607732" y="5847296"/>
            <a:ext cx="223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EUROnu performance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6C3EF5-AA45-1D46-8DD7-49AFF30118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373" y="4893108"/>
            <a:ext cx="1022455" cy="943805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A13D8C2-9416-C248-ACF7-348B58B7AC24}"/>
              </a:ext>
            </a:extLst>
          </p:cNvPr>
          <p:cNvCxnSpPr>
            <a:cxnSpLocks/>
          </p:cNvCxnSpPr>
          <p:nvPr/>
        </p:nvCxnSpPr>
        <p:spPr>
          <a:xfrm>
            <a:off x="7703618" y="4408172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245A4D2-106F-9E46-99F5-2F5831C0FDC3}"/>
              </a:ext>
            </a:extLst>
          </p:cNvPr>
          <p:cNvCxnSpPr>
            <a:cxnSpLocks/>
          </p:cNvCxnSpPr>
          <p:nvPr/>
        </p:nvCxnSpPr>
        <p:spPr>
          <a:xfrm>
            <a:off x="6675929" y="1877352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AC26014-8CD2-5749-8C2C-510A1701F495}"/>
              </a:ext>
            </a:extLst>
          </p:cNvPr>
          <p:cNvCxnSpPr>
            <a:cxnSpLocks/>
          </p:cNvCxnSpPr>
          <p:nvPr/>
        </p:nvCxnSpPr>
        <p:spPr>
          <a:xfrm flipH="1">
            <a:off x="5130351" y="2151494"/>
            <a:ext cx="181261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F13F366-2CF7-EF4D-8149-9708235FCD4A}"/>
              </a:ext>
            </a:extLst>
          </p:cNvPr>
          <p:cNvCxnSpPr>
            <a:cxnSpLocks/>
          </p:cNvCxnSpPr>
          <p:nvPr/>
        </p:nvCxnSpPr>
        <p:spPr>
          <a:xfrm>
            <a:off x="2322691" y="1853358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76E88FE-76E4-D948-8E96-26DB93F68A0F}"/>
              </a:ext>
            </a:extLst>
          </p:cNvPr>
          <p:cNvCxnSpPr>
            <a:cxnSpLocks/>
          </p:cNvCxnSpPr>
          <p:nvPr/>
        </p:nvCxnSpPr>
        <p:spPr>
          <a:xfrm flipH="1">
            <a:off x="784928" y="2125959"/>
            <a:ext cx="181261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triped Right Arrow 58">
            <a:extLst>
              <a:ext uri="{FF2B5EF4-FFF2-40B4-BE49-F238E27FC236}">
                <a16:creationId xmlns:a16="http://schemas.microsoft.com/office/drawing/2014/main" id="{68949B79-0D5E-4249-9ADF-3FEA52EAE58D}"/>
              </a:ext>
            </a:extLst>
          </p:cNvPr>
          <p:cNvSpPr/>
          <p:nvPr/>
        </p:nvSpPr>
        <p:spPr>
          <a:xfrm>
            <a:off x="448091" y="4258482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1D8E18-AEEA-6B42-A29D-8508221223CB}"/>
              </a:ext>
            </a:extLst>
          </p:cNvPr>
          <p:cNvSpPr txBox="1"/>
          <p:nvPr/>
        </p:nvSpPr>
        <p:spPr>
          <a:xfrm>
            <a:off x="401740" y="4717543"/>
            <a:ext cx="3014791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FR" dirty="0"/>
              <a:t>discovery potential at the level of the Neutrino Factory!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97787D3-2848-CF41-A3FE-B3979C87727D}"/>
              </a:ext>
            </a:extLst>
          </p:cNvPr>
          <p:cNvSpPr txBox="1"/>
          <p:nvPr/>
        </p:nvSpPr>
        <p:spPr>
          <a:xfrm>
            <a:off x="1326153" y="4225275"/>
            <a:ext cx="311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>
                <a:solidFill>
                  <a:srgbClr val="FF0000"/>
                </a:solidFill>
              </a:rPr>
              <a:t>~more than 70% </a:t>
            </a:r>
            <a:r>
              <a:rPr lang="en-FR" b="1" dirty="0">
                <a:solidFill>
                  <a:srgbClr val="FF0000"/>
                </a:solidFill>
              </a:rPr>
              <a:t>after 10 years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4115385-1E42-6049-8919-5AEE5778574A}"/>
              </a:ext>
            </a:extLst>
          </p:cNvPr>
          <p:cNvCxnSpPr>
            <a:cxnSpLocks/>
          </p:cNvCxnSpPr>
          <p:nvPr/>
        </p:nvCxnSpPr>
        <p:spPr>
          <a:xfrm>
            <a:off x="1241177" y="1853358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B829D5A-BB7B-774C-B2EE-0A078DFA04FA}"/>
              </a:ext>
            </a:extLst>
          </p:cNvPr>
          <p:cNvCxnSpPr>
            <a:cxnSpLocks/>
          </p:cNvCxnSpPr>
          <p:nvPr/>
        </p:nvCxnSpPr>
        <p:spPr>
          <a:xfrm>
            <a:off x="5626357" y="1877352"/>
            <a:ext cx="0" cy="190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472F316-DF40-304C-B401-F4671AF78E25}"/>
              </a:ext>
            </a:extLst>
          </p:cNvPr>
          <p:cNvSpPr txBox="1"/>
          <p:nvPr/>
        </p:nvSpPr>
        <p:spPr>
          <a:xfrm>
            <a:off x="6072062" y="5836913"/>
            <a:ext cx="96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10 years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39867E-80F6-454B-AFBE-37EB8DCB6D60}"/>
              </a:ext>
            </a:extLst>
          </p:cNvPr>
          <p:cNvSpPr txBox="1"/>
          <p:nvPr/>
        </p:nvSpPr>
        <p:spPr>
          <a:xfrm>
            <a:off x="3479855" y="2408496"/>
            <a:ext cx="115876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400" dirty="0"/>
              <a:t>initial performance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BDAA0FC-C0FF-8645-92FB-D61F06366CD4}"/>
              </a:ext>
            </a:extLst>
          </p:cNvPr>
          <p:cNvSpPr txBox="1"/>
          <p:nvPr/>
        </p:nvSpPr>
        <p:spPr>
          <a:xfrm>
            <a:off x="3519269" y="1233884"/>
            <a:ext cx="115876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400" dirty="0"/>
              <a:t>current</a:t>
            </a:r>
          </a:p>
          <a:p>
            <a:pPr algn="ctr"/>
            <a:r>
              <a:rPr lang="en-FR" sz="1400" dirty="0"/>
              <a:t>performance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6B116E4-7DA7-BF4D-9023-6C1E687EA076}"/>
              </a:ext>
            </a:extLst>
          </p:cNvPr>
          <p:cNvCxnSpPr>
            <a:cxnSpLocks/>
          </p:cNvCxnSpPr>
          <p:nvPr/>
        </p:nvCxnSpPr>
        <p:spPr>
          <a:xfrm flipV="1">
            <a:off x="4058452" y="1844400"/>
            <a:ext cx="0" cy="531437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64DC628-8066-0E4E-AFFE-A21A1B54782C}"/>
              </a:ext>
            </a:extLst>
          </p:cNvPr>
          <p:cNvCxnSpPr>
            <a:cxnSpLocks/>
          </p:cNvCxnSpPr>
          <p:nvPr/>
        </p:nvCxnSpPr>
        <p:spPr>
          <a:xfrm flipV="1">
            <a:off x="8375079" y="1902066"/>
            <a:ext cx="0" cy="531437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051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73776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Improvements</a:t>
            </a:r>
            <a:b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31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(precision measurements)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NuSTEC Board,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28</a:t>
            </a:fld>
            <a:endParaRPr lang="en-GB" noProof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5F0CB0-B303-B94A-9167-A5E8B1A69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49" y="3753341"/>
            <a:ext cx="4086844" cy="25948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B4FEEE-A906-0F4D-82C5-3A1B23562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76" y="1464589"/>
            <a:ext cx="3794446" cy="240917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ED53DA0-7A8A-EF44-8A8E-956026B73FB7}"/>
              </a:ext>
            </a:extLst>
          </p:cNvPr>
          <p:cNvSpPr txBox="1"/>
          <p:nvPr/>
        </p:nvSpPr>
        <p:spPr>
          <a:xfrm>
            <a:off x="5124839" y="4608165"/>
            <a:ext cx="96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EUROnu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C58F47-73B8-FF4C-8F8F-F32B1D7D050C}"/>
              </a:ext>
            </a:extLst>
          </p:cNvPr>
          <p:cNvSpPr txBox="1"/>
          <p:nvPr/>
        </p:nvSpPr>
        <p:spPr>
          <a:xfrm>
            <a:off x="7491235" y="4719292"/>
            <a:ext cx="96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10 years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C9FA11-89E6-DA46-88AC-43BE43E74C52}"/>
              </a:ext>
            </a:extLst>
          </p:cNvPr>
          <p:cNvSpPr txBox="1"/>
          <p:nvPr/>
        </p:nvSpPr>
        <p:spPr>
          <a:xfrm>
            <a:off x="4977645" y="120053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360 km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F50ED8-74B3-934F-AADE-90B3AB02494B}"/>
              </a:ext>
            </a:extLst>
          </p:cNvPr>
          <p:cNvSpPr txBox="1"/>
          <p:nvPr/>
        </p:nvSpPr>
        <p:spPr>
          <a:xfrm>
            <a:off x="471782" y="120053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540 km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B2DA9E-361E-2D4B-AD55-EFCD400D1259}"/>
              </a:ext>
            </a:extLst>
          </p:cNvPr>
          <p:cNvSpPr txBox="1"/>
          <p:nvPr/>
        </p:nvSpPr>
        <p:spPr>
          <a:xfrm>
            <a:off x="397379" y="3859309"/>
            <a:ext cx="274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Precision measurements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2F5847-70F7-2444-B48C-3834C5E4982D}"/>
              </a:ext>
            </a:extLst>
          </p:cNvPr>
          <p:cNvSpPr txBox="1"/>
          <p:nvPr/>
        </p:nvSpPr>
        <p:spPr>
          <a:xfrm>
            <a:off x="1183199" y="1446003"/>
            <a:ext cx="115876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200" dirty="0"/>
              <a:t>initial performance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DF5FDD-7FA0-244A-80FA-B290BC930975}"/>
              </a:ext>
            </a:extLst>
          </p:cNvPr>
          <p:cNvSpPr txBox="1"/>
          <p:nvPr/>
        </p:nvSpPr>
        <p:spPr>
          <a:xfrm>
            <a:off x="1192154" y="3087565"/>
            <a:ext cx="115876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200" dirty="0"/>
              <a:t>current</a:t>
            </a:r>
          </a:p>
          <a:p>
            <a:pPr algn="ctr"/>
            <a:r>
              <a:rPr lang="en-FR" sz="1200" dirty="0"/>
              <a:t>performance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5B9B42-CFFF-EE44-9E8C-28D2CAECDAB7}"/>
              </a:ext>
            </a:extLst>
          </p:cNvPr>
          <p:cNvSpPr txBox="1"/>
          <p:nvPr/>
        </p:nvSpPr>
        <p:spPr>
          <a:xfrm>
            <a:off x="7418722" y="4245558"/>
            <a:ext cx="98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ESSnuSB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9C8BCCD-64AB-564D-A0DB-30A1B228F24E}"/>
              </a:ext>
            </a:extLst>
          </p:cNvPr>
          <p:cNvCxnSpPr>
            <a:cxnSpLocks/>
          </p:cNvCxnSpPr>
          <p:nvPr/>
        </p:nvCxnSpPr>
        <p:spPr>
          <a:xfrm>
            <a:off x="1801686" y="2007033"/>
            <a:ext cx="0" cy="710572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B090BE6-7EFB-B749-9859-24D3D452983C}"/>
              </a:ext>
            </a:extLst>
          </p:cNvPr>
          <p:cNvCxnSpPr>
            <a:cxnSpLocks/>
          </p:cNvCxnSpPr>
          <p:nvPr/>
        </p:nvCxnSpPr>
        <p:spPr>
          <a:xfrm>
            <a:off x="6038495" y="2541921"/>
            <a:ext cx="0" cy="545644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767440E-032E-2648-8F63-2701D3F43202}"/>
              </a:ext>
            </a:extLst>
          </p:cNvPr>
          <p:cNvCxnSpPr>
            <a:cxnSpLocks/>
          </p:cNvCxnSpPr>
          <p:nvPr/>
        </p:nvCxnSpPr>
        <p:spPr>
          <a:xfrm flipH="1">
            <a:off x="6276098" y="4542921"/>
            <a:ext cx="1142625" cy="1015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C0A4908-23BA-904E-A108-5D423D830D96}"/>
              </a:ext>
            </a:extLst>
          </p:cNvPr>
          <p:cNvCxnSpPr>
            <a:cxnSpLocks/>
          </p:cNvCxnSpPr>
          <p:nvPr/>
        </p:nvCxnSpPr>
        <p:spPr>
          <a:xfrm flipH="1" flipV="1">
            <a:off x="6038495" y="5665609"/>
            <a:ext cx="475207" cy="199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97DA033-3A58-B74D-B746-495FEBE0BB2B}"/>
              </a:ext>
            </a:extLst>
          </p:cNvPr>
          <p:cNvSpPr txBox="1"/>
          <p:nvPr/>
        </p:nvSpPr>
        <p:spPr>
          <a:xfrm>
            <a:off x="6463132" y="5678941"/>
            <a:ext cx="1355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Neurino Factory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2E2F7E5-0127-FB48-9636-EEC43C6CF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154" y="1461270"/>
            <a:ext cx="3770885" cy="2394213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89DD5C8-0137-4947-A5A7-9FDFD75DAA3F}"/>
              </a:ext>
            </a:extLst>
          </p:cNvPr>
          <p:cNvCxnSpPr>
            <a:cxnSpLocks/>
          </p:cNvCxnSpPr>
          <p:nvPr/>
        </p:nvCxnSpPr>
        <p:spPr>
          <a:xfrm flipH="1">
            <a:off x="6023491" y="2541921"/>
            <a:ext cx="15004" cy="516156"/>
          </a:xfrm>
          <a:prstGeom prst="straightConnector1">
            <a:avLst/>
          </a:prstGeom>
          <a:ln w="57150">
            <a:solidFill>
              <a:srgbClr val="FF93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FC993CA-76FA-AC4C-9D06-363CACF69787}"/>
              </a:ext>
            </a:extLst>
          </p:cNvPr>
          <p:cNvSpPr txBox="1"/>
          <p:nvPr/>
        </p:nvSpPr>
        <p:spPr>
          <a:xfrm>
            <a:off x="397379" y="5605396"/>
            <a:ext cx="3651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more in </a:t>
            </a:r>
            <a:r>
              <a:rPr lang="en-GB" sz="1600" dirty="0">
                <a:hlinkClick r:id="rId6"/>
              </a:rPr>
              <a:t>https://arxiv.org/abs/2107.07585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76075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89300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Choice to be done </a:t>
            </a:r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soon </a:t>
            </a:r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between the two mines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NuSTEC Board, Dec. 2021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29</a:t>
            </a:fld>
            <a:endParaRPr lang="en-GB" noProof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A82C65-6306-6248-9457-5AEA2DE71431}"/>
              </a:ext>
            </a:extLst>
          </p:cNvPr>
          <p:cNvGrpSpPr/>
          <p:nvPr/>
        </p:nvGrpSpPr>
        <p:grpSpPr>
          <a:xfrm>
            <a:off x="4168211" y="1844432"/>
            <a:ext cx="4136642" cy="4047490"/>
            <a:chOff x="4168211" y="1987550"/>
            <a:chExt cx="4136642" cy="404749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0A9683E-CF8B-3F43-94E8-6EC99E756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8211" y="1987550"/>
              <a:ext cx="4136642" cy="4047490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BAA4ACC-5DA6-F74F-8D7D-87D46BE78511}"/>
                </a:ext>
              </a:extLst>
            </p:cNvPr>
            <p:cNvCxnSpPr/>
            <p:nvPr/>
          </p:nvCxnSpPr>
          <p:spPr>
            <a:xfrm>
              <a:off x="4771927" y="3888188"/>
              <a:ext cx="3330452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4623A36-6D89-4E40-A4FF-8288B78297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81" y="1551548"/>
            <a:ext cx="2470972" cy="24019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80F0B3-479B-F34F-A204-EA05AE2A0A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47" y="3940591"/>
            <a:ext cx="2440399" cy="24096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2FDA38-1194-134A-90C9-9950651E8B11}"/>
              </a:ext>
            </a:extLst>
          </p:cNvPr>
          <p:cNvSpPr txBox="1"/>
          <p:nvPr/>
        </p:nvSpPr>
        <p:spPr>
          <a:xfrm rot="16200000">
            <a:off x="-764459" y="3370907"/>
            <a:ext cx="2218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CPV discovery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1AE237-459E-AA47-96F5-67854E1D69EE}"/>
              </a:ext>
            </a:extLst>
          </p:cNvPr>
          <p:cNvSpPr txBox="1"/>
          <p:nvPr/>
        </p:nvSpPr>
        <p:spPr>
          <a:xfrm rot="16200000">
            <a:off x="2229955" y="3527783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precision measurement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EA4CB3D-438F-F741-9F0F-561195C125A4}"/>
              </a:ext>
            </a:extLst>
          </p:cNvPr>
          <p:cNvCxnSpPr/>
          <p:nvPr/>
        </p:nvCxnSpPr>
        <p:spPr>
          <a:xfrm>
            <a:off x="2027588" y="1741329"/>
            <a:ext cx="0" cy="1924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EEB040E-3511-284D-8970-39A2B1352899}"/>
              </a:ext>
            </a:extLst>
          </p:cNvPr>
          <p:cNvSpPr txBox="1"/>
          <p:nvPr/>
        </p:nvSpPr>
        <p:spPr>
          <a:xfrm>
            <a:off x="814531" y="1112529"/>
            <a:ext cx="242611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70%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dirty="0"/>
              <a:t> coverage at 5σ!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B6D70B-ED15-7848-80FA-1C222C05F6F3}"/>
              </a:ext>
            </a:extLst>
          </p:cNvPr>
          <p:cNvSpPr txBox="1"/>
          <p:nvPr/>
        </p:nvSpPr>
        <p:spPr>
          <a:xfrm>
            <a:off x="4302922" y="5917284"/>
            <a:ext cx="434221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better than 8° precision on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dirty="0"/>
              <a:t> for all values!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868AC5A-C883-654A-A0F1-677C10640825}"/>
              </a:ext>
            </a:extLst>
          </p:cNvPr>
          <p:cNvSpPr/>
          <p:nvPr/>
        </p:nvSpPr>
        <p:spPr>
          <a:xfrm>
            <a:off x="6053171" y="1393872"/>
            <a:ext cx="2960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  <a:hlinkClick r:id="rId6"/>
              </a:rPr>
              <a:t>https://arxiv.org/abs/2107.07585</a:t>
            </a:r>
            <a:endParaRPr lang="en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77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0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211438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CA1F4BB-EEE5-AE4D-827C-26CC998C42B4}"/>
              </a:ext>
            </a:extLst>
          </p:cNvPr>
          <p:cNvGrpSpPr/>
          <p:nvPr/>
        </p:nvGrpSpPr>
        <p:grpSpPr>
          <a:xfrm>
            <a:off x="5213130" y="4646796"/>
            <a:ext cx="3930869" cy="2100827"/>
            <a:chOff x="251520" y="1700809"/>
            <a:chExt cx="8892480" cy="47525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0FC52C-F5E0-514D-B0A9-BC5D1ADFCD19}"/>
                </a:ext>
              </a:extLst>
            </p:cNvPr>
            <p:cNvGrpSpPr/>
            <p:nvPr/>
          </p:nvGrpSpPr>
          <p:grpSpPr>
            <a:xfrm>
              <a:off x="676599" y="1948886"/>
              <a:ext cx="7875253" cy="4493186"/>
              <a:chOff x="676599" y="1948886"/>
              <a:chExt cx="7875253" cy="4493186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37CB315-0EAE-2041-AB6C-0E233D0CC2F6}"/>
                  </a:ext>
                </a:extLst>
              </p:cNvPr>
              <p:cNvSpPr/>
              <p:nvPr/>
            </p:nvSpPr>
            <p:spPr>
              <a:xfrm>
                <a:off x="1159334" y="4737700"/>
                <a:ext cx="7392056" cy="1306163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solidFill>
                <a:srgbClr val="0094CA"/>
              </a:solidFill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AutoShape 38">
                <a:extLst>
                  <a:ext uri="{FF2B5EF4-FFF2-40B4-BE49-F238E27FC236}">
                    <a16:creationId xmlns:a16="http://schemas.microsoft.com/office/drawing/2014/main" id="{B69224B5-DDEB-7A45-B609-7A8BEA99E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701" y="6081421"/>
                <a:ext cx="244470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4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C9C9A4FE-B7FE-1041-892C-75A9A9B90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3264" y="6041997"/>
                <a:ext cx="0" cy="112612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DF5296B-69F5-F945-9296-23E2261178B2}"/>
                  </a:ext>
                </a:extLst>
              </p:cNvPr>
              <p:cNvSpPr/>
              <p:nvPr/>
            </p:nvSpPr>
            <p:spPr>
              <a:xfrm>
                <a:off x="5754916" y="197985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Line 15">
                <a:extLst>
                  <a:ext uri="{FF2B5EF4-FFF2-40B4-BE49-F238E27FC236}">
                    <a16:creationId xmlns:a16="http://schemas.microsoft.com/office/drawing/2014/main" id="{8642F461-A3A4-3C47-99CC-FB79FB107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420" y="2170352"/>
                <a:ext cx="142278" cy="0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endParaRPr lang="en-US" sz="100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70" name="AutoShape 25">
                <a:extLst>
                  <a:ext uri="{FF2B5EF4-FFF2-40B4-BE49-F238E27FC236}">
                    <a16:creationId xmlns:a16="http://schemas.microsoft.com/office/drawing/2014/main" id="{3F896175-07AC-A84E-AA17-F1C326AC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99" y="1988955"/>
                <a:ext cx="415601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8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29A4835-C42B-F645-ADEA-39C39041DB92}"/>
                  </a:ext>
                </a:extLst>
              </p:cNvPr>
              <p:cNvSpPr/>
              <p:nvPr/>
            </p:nvSpPr>
            <p:spPr>
              <a:xfrm>
                <a:off x="5685839" y="194888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C8B171B-13C8-3241-BDEF-FE75D5E52AAF}"/>
                  </a:ext>
                </a:extLst>
              </p:cNvPr>
              <p:cNvSpPr/>
              <p:nvPr/>
            </p:nvSpPr>
            <p:spPr>
              <a:xfrm>
                <a:off x="1159796" y="2263331"/>
                <a:ext cx="7392056" cy="3775555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95CC27-AC3E-C34B-9875-E36C17C7AFE4}"/>
                  </a:ext>
                </a:extLst>
              </p:cNvPr>
              <p:cNvSpPr/>
              <p:nvPr/>
            </p:nvSpPr>
            <p:spPr>
              <a:xfrm>
                <a:off x="1574682" y="5805998"/>
                <a:ext cx="143459" cy="240763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2133113-E4B1-994A-953C-ED8773106322}"/>
                  </a:ext>
                </a:extLst>
              </p:cNvPr>
              <p:cNvSpPr/>
              <p:nvPr/>
            </p:nvSpPr>
            <p:spPr>
              <a:xfrm>
                <a:off x="2624363" y="5391291"/>
                <a:ext cx="143460" cy="65546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660066"/>
              </a:solidFill>
              <a:ln w="6350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4A65FE6-94FB-8D46-8C30-8F4DF09B3144}"/>
                  </a:ext>
                </a:extLst>
              </p:cNvPr>
              <p:cNvSpPr/>
              <p:nvPr/>
            </p:nvSpPr>
            <p:spPr>
              <a:xfrm>
                <a:off x="3626247" y="4358369"/>
                <a:ext cx="143460" cy="1698011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3281366-0C31-D144-8268-A04D5655EFE2}"/>
                  </a:ext>
                </a:extLst>
              </p:cNvPr>
              <p:cNvSpPr/>
              <p:nvPr/>
            </p:nvSpPr>
            <p:spPr>
              <a:xfrm>
                <a:off x="3626247" y="5203142"/>
                <a:ext cx="143460" cy="849005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E0C275E-32FF-814C-ADBE-451B42DD11EE}"/>
                  </a:ext>
                </a:extLst>
              </p:cNvPr>
              <p:cNvSpPr/>
              <p:nvPr/>
            </p:nvSpPr>
            <p:spPr>
              <a:xfrm>
                <a:off x="4656794" y="2899202"/>
                <a:ext cx="143460" cy="313478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EA16EED-C6B8-5D4B-BF81-221769BCDB9D}"/>
                  </a:ext>
                </a:extLst>
              </p:cNvPr>
              <p:cNvSpPr/>
              <p:nvPr/>
            </p:nvSpPr>
            <p:spPr>
              <a:xfrm>
                <a:off x="4657888" y="5099467"/>
                <a:ext cx="143460" cy="946967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000090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39">
                <a:extLst>
                  <a:ext uri="{FF2B5EF4-FFF2-40B4-BE49-F238E27FC236}">
                    <a16:creationId xmlns:a16="http://schemas.microsoft.com/office/drawing/2014/main" id="{12A2794C-64FA-1545-BE44-21240091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832" y="6037173"/>
                <a:ext cx="7196947" cy="1134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1B7AB0-FCEF-8A4A-94F3-6BB00D63A29F}"/>
                </a:ext>
              </a:extLst>
            </p:cNvPr>
            <p:cNvGrpSpPr/>
            <p:nvPr/>
          </p:nvGrpSpPr>
          <p:grpSpPr>
            <a:xfrm>
              <a:off x="251520" y="1700809"/>
              <a:ext cx="8892480" cy="4752528"/>
              <a:chOff x="235947" y="972624"/>
              <a:chExt cx="10134138" cy="5869003"/>
            </a:xfrm>
          </p:grpSpPr>
          <p:sp>
            <p:nvSpPr>
              <p:cNvPr id="30" name="AutoShape 9">
                <a:extLst>
                  <a:ext uri="{FF2B5EF4-FFF2-40B4-BE49-F238E27FC236}">
                    <a16:creationId xmlns:a16="http://schemas.microsoft.com/office/drawing/2014/main" id="{97BEEA28-A1E9-1642-968F-B5A314D2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9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245C35-0F73-DD4C-B712-12DC82145913}"/>
                  </a:ext>
                </a:extLst>
              </p:cNvPr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32" name="Line 7">
                  <a:extLst>
                    <a:ext uri="{FF2B5EF4-FFF2-40B4-BE49-F238E27FC236}">
                      <a16:creationId xmlns:a16="http://schemas.microsoft.com/office/drawing/2014/main" id="{A4DFC2D5-22F5-4842-96FE-A4CE1EB15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3" name="Line 8">
                  <a:extLst>
                    <a:ext uri="{FF2B5EF4-FFF2-40B4-BE49-F238E27FC236}">
                      <a16:creationId xmlns:a16="http://schemas.microsoft.com/office/drawing/2014/main" id="{EE79648D-34B9-8A42-B2FD-D493E2F10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4" name="Line 11">
                  <a:extLst>
                    <a:ext uri="{FF2B5EF4-FFF2-40B4-BE49-F238E27FC236}">
                      <a16:creationId xmlns:a16="http://schemas.microsoft.com/office/drawing/2014/main" id="{DA0D7A00-77C7-414A-A36C-6155C6B6B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5" name="AutoShape 12">
                  <a:extLst>
                    <a:ext uri="{FF2B5EF4-FFF2-40B4-BE49-F238E27FC236}">
                      <a16:creationId xmlns:a16="http://schemas.microsoft.com/office/drawing/2014/main" id="{149FE2C0-726B-EF46-9511-13D23EE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Line 15">
                  <a:extLst>
                    <a:ext uri="{FF2B5EF4-FFF2-40B4-BE49-F238E27FC236}">
                      <a16:creationId xmlns:a16="http://schemas.microsoft.com/office/drawing/2014/main" id="{258C77D5-0B39-6140-BF2A-21F0DE817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:a16="http://schemas.microsoft.com/office/drawing/2014/main" id="{1ED77F4B-6B1A-3A4A-AA5A-6E5679DD1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25">
                  <a:extLst>
                    <a:ext uri="{FF2B5EF4-FFF2-40B4-BE49-F238E27FC236}">
                      <a16:creationId xmlns:a16="http://schemas.microsoft.com/office/drawing/2014/main" id="{642C3C6B-C210-8543-B64F-D144AD810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26">
                  <a:extLst>
                    <a:ext uri="{FF2B5EF4-FFF2-40B4-BE49-F238E27FC236}">
                      <a16:creationId xmlns:a16="http://schemas.microsoft.com/office/drawing/2014/main" id="{F9E3E5F5-417B-9E43-922E-74677CB6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27">
                  <a:extLst>
                    <a:ext uri="{FF2B5EF4-FFF2-40B4-BE49-F238E27FC236}">
                      <a16:creationId xmlns:a16="http://schemas.microsoft.com/office/drawing/2014/main" id="{7FAEB7D5-9534-0B4E-8CA3-75E3487D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28">
                  <a:extLst>
                    <a:ext uri="{FF2B5EF4-FFF2-40B4-BE49-F238E27FC236}">
                      <a16:creationId xmlns:a16="http://schemas.microsoft.com/office/drawing/2014/main" id="{048055BE-7CD6-CD46-BD38-05030A1A3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29">
                  <a:extLst>
                    <a:ext uri="{FF2B5EF4-FFF2-40B4-BE49-F238E27FC236}">
                      <a16:creationId xmlns:a16="http://schemas.microsoft.com/office/drawing/2014/main" id="{C44FFA4D-3ADF-C641-8D59-AEFABE217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43" name="AutoShape 30">
                  <a:extLst>
                    <a:ext uri="{FF2B5EF4-FFF2-40B4-BE49-F238E27FC236}">
                      <a16:creationId xmlns:a16="http://schemas.microsoft.com/office/drawing/2014/main" id="{A09620E9-855D-CF44-968F-912F93A01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31">
                  <a:extLst>
                    <a:ext uri="{FF2B5EF4-FFF2-40B4-BE49-F238E27FC236}">
                      <a16:creationId xmlns:a16="http://schemas.microsoft.com/office/drawing/2014/main" id="{EB2E74B1-43B3-5C44-9C28-31CB23DB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32">
                  <a:extLst>
                    <a:ext uri="{FF2B5EF4-FFF2-40B4-BE49-F238E27FC236}">
                      <a16:creationId xmlns:a16="http://schemas.microsoft.com/office/drawing/2014/main" id="{818142FB-8E8E-E042-A1A7-27063C37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34">
                  <a:extLst>
                    <a:ext uri="{FF2B5EF4-FFF2-40B4-BE49-F238E27FC236}">
                      <a16:creationId xmlns:a16="http://schemas.microsoft.com/office/drawing/2014/main" id="{16ACA8A2-DB59-C14A-85D5-FD3202305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47" name="AutoShape 35">
                  <a:extLst>
                    <a:ext uri="{FF2B5EF4-FFF2-40B4-BE49-F238E27FC236}">
                      <a16:creationId xmlns:a16="http://schemas.microsoft.com/office/drawing/2014/main" id="{EDCD7ACF-733B-1744-8424-3653D42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AutoShape 36">
                  <a:extLst>
                    <a:ext uri="{FF2B5EF4-FFF2-40B4-BE49-F238E27FC236}">
                      <a16:creationId xmlns:a16="http://schemas.microsoft.com/office/drawing/2014/main" id="{6DD06AA3-8DB3-5E40-B320-1D5C0E32F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9" name="AutoShape 37">
                  <a:extLst>
                    <a:ext uri="{FF2B5EF4-FFF2-40B4-BE49-F238E27FC236}">
                      <a16:creationId xmlns:a16="http://schemas.microsoft.com/office/drawing/2014/main" id="{37CF54A9-513B-E342-9645-146F6325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0" name="AutoShape 38">
                  <a:extLst>
                    <a:ext uri="{FF2B5EF4-FFF2-40B4-BE49-F238E27FC236}">
                      <a16:creationId xmlns:a16="http://schemas.microsoft.com/office/drawing/2014/main" id="{1139E1E7-0311-B249-8649-627CB65ED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1" name="Line 40">
                  <a:extLst>
                    <a:ext uri="{FF2B5EF4-FFF2-40B4-BE49-F238E27FC236}">
                      <a16:creationId xmlns:a16="http://schemas.microsoft.com/office/drawing/2014/main" id="{C9683BF4-6D36-FB4D-A200-6C492727F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25">
                  <a:extLst>
                    <a:ext uri="{FF2B5EF4-FFF2-40B4-BE49-F238E27FC236}">
                      <a16:creationId xmlns:a16="http://schemas.microsoft.com/office/drawing/2014/main" id="{4899B5A7-3447-6D49-B9AA-AD2DDC7E3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25">
                  <a:extLst>
                    <a:ext uri="{FF2B5EF4-FFF2-40B4-BE49-F238E27FC236}">
                      <a16:creationId xmlns:a16="http://schemas.microsoft.com/office/drawing/2014/main" id="{78D09CE2-C2DF-F645-BBE0-7B20C5953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25">
                  <a:extLst>
                    <a:ext uri="{FF2B5EF4-FFF2-40B4-BE49-F238E27FC236}">
                      <a16:creationId xmlns:a16="http://schemas.microsoft.com/office/drawing/2014/main" id="{9394F7C8-FF28-1646-9A42-85B09845F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5" name="AutoShape 25">
                  <a:extLst>
                    <a:ext uri="{FF2B5EF4-FFF2-40B4-BE49-F238E27FC236}">
                      <a16:creationId xmlns:a16="http://schemas.microsoft.com/office/drawing/2014/main" id="{3B6FB6D9-6B9E-5447-8614-3B4C8FF57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55934B2C-7CF9-8440-BE99-A4FB4A543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7" name="Line 20">
                  <a:extLst>
                    <a:ext uri="{FF2B5EF4-FFF2-40B4-BE49-F238E27FC236}">
                      <a16:creationId xmlns:a16="http://schemas.microsoft.com/office/drawing/2014/main" id="{A0AEF563-2C1E-8947-8B3F-1E2654ECD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05A3BBED-D955-0240-AC89-1A2752AF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9" name="Line 20">
                  <a:extLst>
                    <a:ext uri="{FF2B5EF4-FFF2-40B4-BE49-F238E27FC236}">
                      <a16:creationId xmlns:a16="http://schemas.microsoft.com/office/drawing/2014/main" id="{918C65F4-5DE9-5642-B34C-6C616EDF4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0" name="Line 15">
                  <a:extLst>
                    <a:ext uri="{FF2B5EF4-FFF2-40B4-BE49-F238E27FC236}">
                      <a16:creationId xmlns:a16="http://schemas.microsoft.com/office/drawing/2014/main" id="{664FD2AE-74A4-414C-AF8E-AB54FD0FE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1" name="AutoShape 25">
                  <a:extLst>
                    <a:ext uri="{FF2B5EF4-FFF2-40B4-BE49-F238E27FC236}">
                      <a16:creationId xmlns:a16="http://schemas.microsoft.com/office/drawing/2014/main" id="{103DC0B6-9603-6C45-802C-45E41F14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:a16="http://schemas.microsoft.com/office/drawing/2014/main" id="{07F16DEC-23AA-AB4A-A34B-F91753D6F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3" name="AutoShape 34">
                  <a:extLst>
                    <a:ext uri="{FF2B5EF4-FFF2-40B4-BE49-F238E27FC236}">
                      <a16:creationId xmlns:a16="http://schemas.microsoft.com/office/drawing/2014/main" id="{8346129F-BBED-E24A-A9AE-B730880D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64" name="Line 6" descr="tile_paper_blue.jpg">
                  <a:extLst>
                    <a:ext uri="{FF2B5EF4-FFF2-40B4-BE49-F238E27FC236}">
                      <a16:creationId xmlns:a16="http://schemas.microsoft.com/office/drawing/2014/main" id="{68AA3E8F-9AD3-B345-AE16-33A11A2CB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5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6957854" y="510075"/>
            <a:ext cx="20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empty space for energy upgrades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28118" y="14398"/>
            <a:ext cx="7932405" cy="1012297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What to do after?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30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D6D6EC-1B0E-7E41-905C-9C8DD5A46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36" b="9291"/>
          <a:stretch/>
        </p:blipFill>
        <p:spPr>
          <a:xfrm>
            <a:off x="0" y="1026695"/>
            <a:ext cx="9144000" cy="55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28118" y="14398"/>
            <a:ext cx="7932405" cy="110064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1"/>
          <a:stretch/>
        </p:blipFill>
        <p:spPr>
          <a:xfrm>
            <a:off x="97339" y="3976945"/>
            <a:ext cx="3646047" cy="2869788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24992" y="4926414"/>
            <a:ext cx="1469534" cy="348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586951" y="5306377"/>
            <a:ext cx="1493983" cy="610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&lt;E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&gt;~0.46 GeV</a:t>
            </a:r>
          </a:p>
          <a:p>
            <a:r>
              <a:rPr lang="en-US" dirty="0">
                <a:solidFill>
                  <a:srgbClr val="0000FF"/>
                </a:solidFill>
              </a:rPr>
              <a:t>&lt;L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&gt;~2.9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 (for muon collider),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9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3234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more than 4x10</a:t>
            </a:r>
            <a:r>
              <a:rPr lang="en-GB" sz="2000" baseline="30000" dirty="0"/>
              <a:t>20</a:t>
            </a:r>
            <a:r>
              <a:rPr lang="en-GB" sz="2000" dirty="0"/>
              <a:t> </a:t>
            </a:r>
            <a:r>
              <a:rPr lang="en-GB" sz="2000" dirty="0" err="1"/>
              <a:t>μ</a:t>
            </a:r>
            <a:r>
              <a:rPr lang="en-GB" sz="2000" dirty="0"/>
              <a:t>/year from ESS compared to 10</a:t>
            </a:r>
            <a:r>
              <a:rPr lang="en-GB" sz="2000" baseline="30000" dirty="0"/>
              <a:t>14</a:t>
            </a:r>
            <a:r>
              <a:rPr lang="en-GB" sz="2000" dirty="0"/>
              <a:t> </a:t>
            </a:r>
            <a:r>
              <a:rPr lang="en-GB" sz="2000" dirty="0" err="1"/>
              <a:t>μ</a:t>
            </a:r>
            <a:r>
              <a:rPr lang="en-GB" sz="2000" dirty="0"/>
              <a:t> used by all experiments up to now (10</a:t>
            </a:r>
            <a:r>
              <a:rPr lang="en-GB" sz="2000" baseline="30000" dirty="0"/>
              <a:t>18</a:t>
            </a:r>
            <a:r>
              <a:rPr lang="en-GB" sz="2000" dirty="0"/>
              <a:t> </a:t>
            </a:r>
            <a:r>
              <a:rPr lang="en-GB" sz="2000" dirty="0" err="1"/>
              <a:t>μ</a:t>
            </a:r>
            <a:r>
              <a:rPr lang="en-GB" sz="2000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2504149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(R&amp;D) synergies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70" y="4864611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02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30" y="675504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48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-201081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-62452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5063585" y="2074894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6247807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F8C8C63-9486-1A48-82A4-0A7D82EA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196" y="782245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00B050"/>
                </a:solidFill>
              </a:rPr>
              <a:t> or </a:t>
            </a:r>
            <a:r>
              <a:rPr lang="en-GB" altLang="en-US" b="1" dirty="0">
                <a:solidFill>
                  <a:srgbClr val="00B05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6C3C92-88C4-5949-92B8-DBACD0340AA4}"/>
              </a:ext>
            </a:extLst>
          </p:cNvPr>
          <p:cNvSpPr/>
          <p:nvPr/>
        </p:nvSpPr>
        <p:spPr>
          <a:xfrm>
            <a:off x="7922645" y="597172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8F14F3-1412-5F40-85AA-4E501F1A645F}"/>
              </a:ext>
            </a:extLst>
          </p:cNvPr>
          <p:cNvSpPr/>
          <p:nvPr/>
        </p:nvSpPr>
        <p:spPr>
          <a:xfrm>
            <a:off x="7909945" y="941659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B1841AEA-9CD3-B54F-96DF-F610092B23F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834521" y="1607379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</p:spTree>
    <p:extLst>
      <p:ext uri="{BB962C8B-B14F-4D97-AF65-F5344CB8AC3E}">
        <p14:creationId xmlns:p14="http://schemas.microsoft.com/office/powerpoint/2010/main" val="1423972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What to do more?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33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2F300D-B035-B84D-8F07-7A1E3354F2C4}"/>
              </a:ext>
            </a:extLst>
          </p:cNvPr>
          <p:cNvSpPr txBox="1">
            <a:spLocks/>
          </p:cNvSpPr>
          <p:nvPr/>
        </p:nvSpPr>
        <p:spPr>
          <a:xfrm>
            <a:off x="16051" y="1308071"/>
            <a:ext cx="9144000" cy="411805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Further important studies needed before start ESSnuSB construction.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new studies must be significantly different to those already done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,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supplementary studies required for the present proposal (according to present WP conclusions),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cs typeface="Times New Roman" panose="02020603050405020304" pitchFamily="18" charset="0"/>
              </a:rPr>
              <a:t>site specific civil underground engineering: at ESS-site and far detector site,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>
                <a:cs typeface="Times New Roman" panose="02020603050405020304" pitchFamily="18" charset="0"/>
              </a:rPr>
              <a:t>detailed studies of the safety and licensing requirements needed for the later approval by the authorities as well as how to take environmental protective measures into account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preparation </a:t>
            </a:r>
            <a:r>
              <a:rPr lang="en-US" sz="200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of 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R&amp;D phase before TDR,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Muons (synergies): design studies of an ESS-based low energy </a:t>
            </a:r>
            <a:r>
              <a:rPr lang="en-US" sz="2000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nuSTORM</a:t>
            </a:r>
            <a:r>
              <a:rPr lang="en-US" sz="200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and a Muon Collider Proton Complex Test Facility.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97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6DECEE-4FC2-A742-83FA-748E4A0733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97" t="45369" r="23103" b="9908"/>
          <a:stretch/>
        </p:blipFill>
        <p:spPr>
          <a:xfrm>
            <a:off x="151346" y="669554"/>
            <a:ext cx="8992653" cy="5989663"/>
          </a:xfrm>
          <a:prstGeom prst="rect">
            <a:avLst/>
          </a:prstGeom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85702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Proposed scenario for 2022-2025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349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704739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New participants are welcome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35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12" name="Picture 6" descr="Ensemble - un levage plus intense des mots">
            <a:extLst>
              <a:ext uri="{FF2B5EF4-FFF2-40B4-BE49-F238E27FC236}">
                <a16:creationId xmlns:a16="http://schemas.microsoft.com/office/drawing/2014/main" id="{6968F616-CC4D-4C48-9CBF-262559223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02592" y="3977089"/>
            <a:ext cx="2496103" cy="194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701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95728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Conclusions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36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5C30F02E-109E-AC45-BC1B-57EAA86030C8}"/>
              </a:ext>
            </a:extLst>
          </p:cNvPr>
          <p:cNvSpPr txBox="1"/>
          <p:nvPr/>
        </p:nvSpPr>
        <p:spPr>
          <a:xfrm>
            <a:off x="0" y="715463"/>
            <a:ext cx="91440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ESS proton linac will be soon the most powerful linac in the world.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(ESSνSB )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maximum: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increase significantly the CPV sensitivity and precise measurement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endParaRPr lang="en-GB" sz="2400" dirty="0">
              <a:latin typeface="Times New Roman"/>
              <a:cs typeface="Times New Roman"/>
            </a:endParaRP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less sensitive to systematic errors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 for future ESS upgrades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Low energy </a:t>
            </a:r>
            <a:r>
              <a:rPr lang="en-GB" sz="2400" dirty="0" err="1">
                <a:latin typeface="Times New Roman"/>
                <a:cs typeface="Times New Roman"/>
              </a:rPr>
              <a:t>nuSTORM</a:t>
            </a:r>
            <a:endParaRPr lang="en-GB" sz="2400" dirty="0">
              <a:latin typeface="Times New Roman"/>
              <a:cs typeface="Times New Roman"/>
            </a:endParaRP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Muon Facilities' R&amp;D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Excellent conditions for DAR and Coherent Scattering experiments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New applications under preparation,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please join!</a:t>
            </a:r>
          </a:p>
        </p:txBody>
      </p:sp>
    </p:spTree>
    <p:extLst>
      <p:ext uri="{BB962C8B-B14F-4D97-AF65-F5344CB8AC3E}">
        <p14:creationId xmlns:p14="http://schemas.microsoft.com/office/powerpoint/2010/main" val="2815329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NuSTEC Board, Dec. 2021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9091"/>
            <a:ext cx="6862522" cy="1161981"/>
          </a:xfrm>
        </p:spPr>
        <p:txBody>
          <a:bodyPr/>
          <a:lstStyle/>
          <a:p>
            <a:r>
              <a:rPr lang="en-GB" sz="3200" dirty="0"/>
              <a:t>ESSnuSB structure and participating institutions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NuSTEC Board, Dec. 2021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38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pic>
        <p:nvPicPr>
          <p:cNvPr id="10" name="Image 28">
            <a:extLst>
              <a:ext uri="{FF2B5EF4-FFF2-40B4-BE49-F238E27FC236}">
                <a16:creationId xmlns:a16="http://schemas.microsoft.com/office/drawing/2014/main" id="{614949EC-1BCC-684A-B4F2-CDF190E67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8" y="2016666"/>
            <a:ext cx="5078698" cy="3658940"/>
          </a:xfrm>
          <a:prstGeom prst="rect">
            <a:avLst/>
          </a:prstGeom>
        </p:spPr>
      </p:pic>
      <p:sp>
        <p:nvSpPr>
          <p:cNvPr id="11" name="ZoneTexte 29">
            <a:extLst>
              <a:ext uri="{FF2B5EF4-FFF2-40B4-BE49-F238E27FC236}">
                <a16:creationId xmlns:a16="http://schemas.microsoft.com/office/drawing/2014/main" id="{00D4A62E-97FC-EB4B-AF48-DBCA9E71F58A}"/>
              </a:ext>
            </a:extLst>
          </p:cNvPr>
          <p:cNvSpPr txBox="1"/>
          <p:nvPr/>
        </p:nvSpPr>
        <p:spPr>
          <a:xfrm>
            <a:off x="0" y="5675606"/>
            <a:ext cx="135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11 countries</a:t>
            </a: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2E7D9B34-5443-ED44-A0A3-AACE501AB1F1}"/>
              </a:ext>
            </a:extLst>
          </p:cNvPr>
          <p:cNvSpPr txBox="1"/>
          <p:nvPr/>
        </p:nvSpPr>
        <p:spPr>
          <a:xfrm>
            <a:off x="5121946" y="1907143"/>
            <a:ext cx="402205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Starting date: </a:t>
            </a:r>
            <a:r>
              <a:rPr lang="en-GB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01/01/2018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Ending date: </a:t>
            </a:r>
            <a:r>
              <a:rPr lang="en-GB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31/12/2021 → 31/03/2022,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Duration: </a:t>
            </a:r>
            <a:r>
              <a:rPr lang="en-GB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48+3 Months,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months extension due to COVID19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Kick-off meeting: </a:t>
            </a:r>
            <a:r>
              <a:rPr lang="en-GB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January 2018, Lund (ESS),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 of the budget already received,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deliverables and milestones ready on time (some rescheduling due to COVID19 has been arranged with the EU Project Officer)</a:t>
            </a:r>
          </a:p>
        </p:txBody>
      </p:sp>
    </p:spTree>
    <p:extLst>
      <p:ext uri="{BB962C8B-B14F-4D97-AF65-F5344CB8AC3E}">
        <p14:creationId xmlns:p14="http://schemas.microsoft.com/office/powerpoint/2010/main" val="501864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39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8665236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</p:spTree>
    <p:extLst>
      <p:ext uri="{BB962C8B-B14F-4D97-AF65-F5344CB8AC3E}">
        <p14:creationId xmlns:p14="http://schemas.microsoft.com/office/powerpoint/2010/main" val="2202809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A0FD2-362B-304A-AAB5-931BF99BCB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546"/>
            <a:ext cx="9144000" cy="6096000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50"/>
            <a:ext cx="6862522" cy="60788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8F4B86-420E-664C-A1E6-E0DB40BBB3A9}"/>
              </a:ext>
            </a:extLst>
          </p:cNvPr>
          <p:cNvSpPr/>
          <p:nvPr/>
        </p:nvSpPr>
        <p:spPr>
          <a:xfrm>
            <a:off x="193595" y="758440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July 2021</a:t>
            </a:r>
            <a:endParaRPr lang="en-US" sz="3200" dirty="0">
              <a:latin typeface="Helvetica"/>
              <a:cs typeface="Helvetica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A318A1-90F5-114F-8834-A9E27D9DF191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545081" y="2303724"/>
            <a:ext cx="718320" cy="9580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Bildobjekt 7" descr="ESS-vit-logga.png">
            <a:extLst>
              <a:ext uri="{FF2B5EF4-FFF2-40B4-BE49-F238E27FC236}">
                <a16:creationId xmlns:a16="http://schemas.microsoft.com/office/drawing/2014/main" id="{5292746C-6019-0D49-A27C-578E820F96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405" y="607798"/>
            <a:ext cx="1440160" cy="88606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1BFE719-7356-004A-95B5-1E1A3DDE585A}"/>
              </a:ext>
            </a:extLst>
          </p:cNvPr>
          <p:cNvSpPr/>
          <p:nvPr/>
        </p:nvSpPr>
        <p:spPr>
          <a:xfrm>
            <a:off x="163327" y="5911388"/>
            <a:ext cx="3381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Titillium"/>
              </a:rPr>
              <a:t>European Research Infrastructure Consortium (ERIC) since 2015</a:t>
            </a:r>
            <a:endParaRPr lang="en-FR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CFB0F-DBC2-4B48-84D5-7C509F3482F1}"/>
              </a:ext>
            </a:extLst>
          </p:cNvPr>
          <p:cNvSpPr txBox="1"/>
          <p:nvPr/>
        </p:nvSpPr>
        <p:spPr>
          <a:xfrm>
            <a:off x="3798081" y="1842059"/>
            <a:ext cx="930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</a:rPr>
              <a:t>target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B409456-2CF6-9F48-801C-380764172A91}"/>
              </a:ext>
            </a:extLst>
          </p:cNvPr>
          <p:cNvCxnSpPr>
            <a:cxnSpLocks/>
          </p:cNvCxnSpPr>
          <p:nvPr/>
        </p:nvCxnSpPr>
        <p:spPr>
          <a:xfrm flipH="1">
            <a:off x="4587817" y="2403181"/>
            <a:ext cx="1002696" cy="67414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8F96666-CEFC-ED48-8926-CF7B6D2ADC2E}"/>
              </a:ext>
            </a:extLst>
          </p:cNvPr>
          <p:cNvSpPr txBox="1"/>
          <p:nvPr/>
        </p:nvSpPr>
        <p:spPr>
          <a:xfrm>
            <a:off x="5193744" y="1941516"/>
            <a:ext cx="168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</a:rPr>
              <a:t>instruments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FE5423E-9CDD-E146-B7B1-0D5372996BCC}"/>
              </a:ext>
            </a:extLst>
          </p:cNvPr>
          <p:cNvCxnSpPr>
            <a:cxnSpLocks/>
          </p:cNvCxnSpPr>
          <p:nvPr/>
        </p:nvCxnSpPr>
        <p:spPr>
          <a:xfrm flipH="1">
            <a:off x="5534302" y="2820275"/>
            <a:ext cx="1002696" cy="67414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94F6591-9A63-9745-BEE7-3FB4E7D576CD}"/>
              </a:ext>
            </a:extLst>
          </p:cNvPr>
          <p:cNvSpPr txBox="1"/>
          <p:nvPr/>
        </p:nvSpPr>
        <p:spPr>
          <a:xfrm>
            <a:off x="6140229" y="2358610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</a:rPr>
              <a:t>utility buildings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023ECBF-8AF1-0B42-B8BD-FE8FE4A2E08A}"/>
              </a:ext>
            </a:extLst>
          </p:cNvPr>
          <p:cNvCxnSpPr>
            <a:cxnSpLocks/>
          </p:cNvCxnSpPr>
          <p:nvPr/>
        </p:nvCxnSpPr>
        <p:spPr>
          <a:xfrm flipH="1">
            <a:off x="5895249" y="4360317"/>
            <a:ext cx="1002696" cy="67414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2632668-E9D3-7440-ADBA-39A76DA7543C}"/>
              </a:ext>
            </a:extLst>
          </p:cNvPr>
          <p:cNvSpPr txBox="1"/>
          <p:nvPr/>
        </p:nvSpPr>
        <p:spPr>
          <a:xfrm>
            <a:off x="6501176" y="3898652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</a:rPr>
              <a:t>linac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09CDAA-8756-E645-9379-8C8C935395AD}"/>
              </a:ext>
            </a:extLst>
          </p:cNvPr>
          <p:cNvSpPr txBox="1"/>
          <p:nvPr/>
        </p:nvSpPr>
        <p:spPr>
          <a:xfrm>
            <a:off x="5919857" y="6231834"/>
            <a:ext cx="3105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FF00"/>
                </a:solidFill>
              </a:rPr>
              <a:t>Beam commissioning end 2022</a:t>
            </a:r>
          </a:p>
        </p:txBody>
      </p:sp>
    </p:spTree>
    <p:extLst>
      <p:ext uri="{BB962C8B-B14F-4D97-AF65-F5344CB8AC3E}">
        <p14:creationId xmlns:p14="http://schemas.microsoft.com/office/powerpoint/2010/main" val="3006608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 (ESS</a:t>
            </a:r>
            <a:r>
              <a:rPr lang="en-GB" sz="360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sz="360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SB)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40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E52289-9974-B541-9F3C-EADADA52D0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216" y="1362458"/>
            <a:ext cx="6738784" cy="46287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F21B66-86F2-F140-B98B-626EF81D82AE}"/>
              </a:ext>
            </a:extLst>
          </p:cNvPr>
          <p:cNvGrpSpPr/>
          <p:nvPr/>
        </p:nvGrpSpPr>
        <p:grpSpPr>
          <a:xfrm>
            <a:off x="169716" y="1028080"/>
            <a:ext cx="2063470" cy="1979554"/>
            <a:chOff x="509798" y="1362456"/>
            <a:chExt cx="2063470" cy="19795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E991C5-72B7-FF47-B6C0-8ED89EE97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798" y="1362457"/>
              <a:ext cx="2063470" cy="19795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B18BB9-9E49-7944-9098-857489D6E0BF}"/>
                </a:ext>
              </a:extLst>
            </p:cNvPr>
            <p:cNvSpPr txBox="1"/>
            <p:nvPr/>
          </p:nvSpPr>
          <p:spPr>
            <a:xfrm>
              <a:off x="509798" y="1362456"/>
              <a:ext cx="12442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FF00"/>
                  </a:solidFill>
                </a:rPr>
                <a:t>Carlo Rubbia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700CD67-D914-DA4D-A104-AC4536257E8B}"/>
              </a:ext>
            </a:extLst>
          </p:cNvPr>
          <p:cNvSpPr/>
          <p:nvPr/>
        </p:nvSpPr>
        <p:spPr>
          <a:xfrm>
            <a:off x="169716" y="3074212"/>
            <a:ext cx="1529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Lucida Grande" panose="020B0600040502020204" pitchFamily="34" charset="0"/>
                <a:hlinkClick r:id="rId5"/>
              </a:rPr>
              <a:t>arXiv:1908.05664</a:t>
            </a:r>
            <a:endParaRPr lang="en-FR" sz="1200" dirty="0"/>
          </a:p>
        </p:txBody>
      </p:sp>
    </p:spTree>
    <p:extLst>
      <p:ext uri="{BB962C8B-B14F-4D97-AF65-F5344CB8AC3E}">
        <p14:creationId xmlns:p14="http://schemas.microsoft.com/office/powerpoint/2010/main" val="1361868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 (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sz="3600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14A44-913A-C149-9D04-16C618E78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76" y="1061091"/>
            <a:ext cx="8159981" cy="5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19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Linac, accumulator, race-track and muon activities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42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451F85-FBD6-634D-948F-A270B3FD0615}"/>
              </a:ext>
            </a:extLst>
          </p:cNvPr>
          <p:cNvSpPr txBox="1"/>
          <p:nvPr/>
        </p:nvSpPr>
        <p:spPr>
          <a:xfrm>
            <a:off x="1272689" y="1869019"/>
            <a:ext cx="77296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FR" sz="2400" dirty="0"/>
              <a:t>WP3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6FE86F-EFDF-5A4F-9B5B-39C1640CCA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82" y="2114051"/>
            <a:ext cx="6716392" cy="21122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51F7F7-2282-CD44-882E-658BF71A5A75}"/>
              </a:ext>
            </a:extLst>
          </p:cNvPr>
          <p:cNvSpPr txBox="1"/>
          <p:nvPr/>
        </p:nvSpPr>
        <p:spPr>
          <a:xfrm>
            <a:off x="110683" y="4453085"/>
            <a:ext cx="8772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Design study of a </a:t>
            </a:r>
            <a:r>
              <a:rPr lang="en-GB" dirty="0" err="1"/>
              <a:t>nuSTORM</a:t>
            </a:r>
            <a:r>
              <a:rPr lang="en-GB" dirty="0"/>
              <a:t> race-track storage ring located on the ESS site and study how the uniquely high flux of </a:t>
            </a:r>
            <a:r>
              <a:rPr lang="en-GB" dirty="0" err="1"/>
              <a:t>pions</a:t>
            </a:r>
            <a:r>
              <a:rPr lang="en-GB" dirty="0"/>
              <a:t> and muons from the ESSnuSB targets station can be injected into such a ring to produce a high flux of equal amounts of electron and muon neutrinos of low energy for neutrinos cross-section measurements and sterile neutrino searches using </a:t>
            </a:r>
          </a:p>
          <a:p>
            <a:r>
              <a:rPr lang="en-GB" dirty="0"/>
              <a:t>a dedicated small close </a:t>
            </a:r>
            <a:r>
              <a:rPr lang="en-GB" dirty="0" err="1"/>
              <a:t>nuSTORM</a:t>
            </a:r>
            <a:r>
              <a:rPr lang="en-GB" dirty="0"/>
              <a:t> near detector and the </a:t>
            </a:r>
            <a:r>
              <a:rPr lang="en-GB" dirty="0" err="1"/>
              <a:t>ESSnuSB</a:t>
            </a:r>
            <a:r>
              <a:rPr lang="en-GB" dirty="0"/>
              <a:t> Near Detector </a:t>
            </a:r>
          </a:p>
          <a:p>
            <a:r>
              <a:rPr lang="en-GB" dirty="0"/>
              <a:t>as a far detector for the </a:t>
            </a:r>
            <a:r>
              <a:rPr lang="en-GB" dirty="0" err="1"/>
              <a:t>nuSTORM</a:t>
            </a:r>
            <a:r>
              <a:rPr lang="en-GB" dirty="0"/>
              <a:t> beam.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FE7EA1-0807-384B-AA85-F9A7800A9BB8}"/>
              </a:ext>
            </a:extLst>
          </p:cNvPr>
          <p:cNvSpPr txBox="1"/>
          <p:nvPr/>
        </p:nvSpPr>
        <p:spPr>
          <a:xfrm>
            <a:off x="6261002" y="3327440"/>
            <a:ext cx="1055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/>
              <a:t>nuSTORM</a:t>
            </a:r>
            <a:r>
              <a:rPr lang="en-GB" sz="1600" dirty="0"/>
              <a:t> </a:t>
            </a:r>
          </a:p>
          <a:p>
            <a:pPr algn="ctr"/>
            <a:r>
              <a:rPr lang="en-GB" sz="1600" dirty="0"/>
              <a:t>Near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791569-92DF-1B43-B6DF-02BA259BB00A}"/>
              </a:ext>
            </a:extLst>
          </p:cNvPr>
          <p:cNvSpPr txBox="1"/>
          <p:nvPr/>
        </p:nvSpPr>
        <p:spPr>
          <a:xfrm>
            <a:off x="7525336" y="2678336"/>
            <a:ext cx="940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ESSnuSB </a:t>
            </a:r>
          </a:p>
          <a:p>
            <a:pPr algn="ctr"/>
            <a:r>
              <a:rPr lang="en-GB" sz="1600" dirty="0"/>
              <a:t>Near </a:t>
            </a:r>
          </a:p>
          <a:p>
            <a:r>
              <a:rPr lang="en-GB" sz="1600" dirty="0"/>
              <a:t>Detector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1DF9C7-E899-0143-961D-E4D4786620B0}"/>
              </a:ext>
            </a:extLst>
          </p:cNvPr>
          <p:cNvCxnSpPr/>
          <p:nvPr/>
        </p:nvCxnSpPr>
        <p:spPr>
          <a:xfrm>
            <a:off x="7141939" y="3912215"/>
            <a:ext cx="52478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885F225-98C5-484D-A596-2A05FDA0E65B}"/>
              </a:ext>
            </a:extLst>
          </p:cNvPr>
          <p:cNvSpPr txBox="1"/>
          <p:nvPr/>
        </p:nvSpPr>
        <p:spPr>
          <a:xfrm>
            <a:off x="3625795" y="1961352"/>
            <a:ext cx="3200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study of the muon race-track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3EE2247-6DEE-8A46-86E9-1BEBD3DCBA70}"/>
              </a:ext>
            </a:extLst>
          </p:cNvPr>
          <p:cNvSpPr/>
          <p:nvPr/>
        </p:nvSpPr>
        <p:spPr>
          <a:xfrm>
            <a:off x="7746491" y="3551264"/>
            <a:ext cx="580445" cy="606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68245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Low Energy nuSTORM at ESS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43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6CDDD6-D1AE-4F44-A37E-D6D3A8E2F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0" y="2598233"/>
            <a:ext cx="4901762" cy="1541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61596D-4948-A64D-BF37-954800A96EA5}"/>
              </a:ext>
            </a:extLst>
          </p:cNvPr>
          <p:cNvSpPr txBox="1"/>
          <p:nvPr/>
        </p:nvSpPr>
        <p:spPr>
          <a:xfrm>
            <a:off x="251483" y="4750025"/>
            <a:ext cx="502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Proposed at FERMILAB and CERN (~3.8 GeV muons)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2A934-5C00-8541-8FED-76635BCE84C7}"/>
              </a:ext>
            </a:extLst>
          </p:cNvPr>
          <p:cNvSpPr/>
          <p:nvPr/>
        </p:nvSpPr>
        <p:spPr>
          <a:xfrm>
            <a:off x="251483" y="889163"/>
            <a:ext cx="782820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Sterile Neutrino searches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Neutrino cross sections measurements with unprecedented precision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LBL performance improvement by systematic error mitigation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</a:rPr>
              <a:t>To be adapted for lower muon energies (~0.5 GeV)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CEBB13-2D25-0A43-A3F3-C94A90533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829" y="2402168"/>
            <a:ext cx="3663839" cy="1933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33DF89-4F69-6E47-8BCE-BE8F299E16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799" y="4372393"/>
            <a:ext cx="3483611" cy="2348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0FC5CC-E114-2043-B358-F021416CF320}"/>
              </a:ext>
            </a:extLst>
          </p:cNvPr>
          <p:cNvSpPr txBox="1"/>
          <p:nvPr/>
        </p:nvSpPr>
        <p:spPr>
          <a:xfrm>
            <a:off x="5769621" y="5408184"/>
            <a:ext cx="177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preliminar studies for 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962CE-6ABF-1841-8870-C4B81C317F8D}"/>
              </a:ext>
            </a:extLst>
          </p:cNvPr>
          <p:cNvSpPr txBox="1"/>
          <p:nvPr/>
        </p:nvSpPr>
        <p:spPr>
          <a:xfrm>
            <a:off x="3270667" y="5968837"/>
            <a:ext cx="24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sterile neutrino searches</a:t>
            </a:r>
          </a:p>
        </p:txBody>
      </p:sp>
    </p:spTree>
    <p:extLst>
      <p:ext uri="{BB962C8B-B14F-4D97-AF65-F5344CB8AC3E}">
        <p14:creationId xmlns:p14="http://schemas.microsoft.com/office/powerpoint/2010/main" val="286834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nuSTORM</a:t>
            </a:r>
            <a:endParaRPr lang="en-GB" sz="36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6CDDD6-D1AE-4F44-A37E-D6D3A8E2F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86" y="1148030"/>
            <a:ext cx="4901762" cy="1541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61596D-4948-A64D-BF37-954800A96EA5}"/>
              </a:ext>
            </a:extLst>
          </p:cNvPr>
          <p:cNvSpPr txBox="1"/>
          <p:nvPr/>
        </p:nvSpPr>
        <p:spPr>
          <a:xfrm>
            <a:off x="334470" y="3592269"/>
            <a:ext cx="3399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Proposed at FERMILAB and CERN (~3.8 GeV muons)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962CE-6ABF-1841-8870-C4B81C317F8D}"/>
              </a:ext>
            </a:extLst>
          </p:cNvPr>
          <p:cNvSpPr txBox="1"/>
          <p:nvPr/>
        </p:nvSpPr>
        <p:spPr>
          <a:xfrm>
            <a:off x="6224260" y="1056971"/>
            <a:ext cx="24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sterile neutrino searches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69C27-53CE-B74A-AE62-716C056CDB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928" y="3063979"/>
            <a:ext cx="4545926" cy="31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52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Decay At Rest at ESS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45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11" name="Image 1">
            <a:extLst>
              <a:ext uri="{FF2B5EF4-FFF2-40B4-BE49-F238E27FC236}">
                <a16:creationId xmlns:a16="http://schemas.microsoft.com/office/drawing/2014/main" id="{E9F6E8AA-509D-5A47-8C5C-87658AA5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184" y="3346600"/>
            <a:ext cx="4863859" cy="3306873"/>
          </a:xfrm>
          <a:prstGeom prst="rect">
            <a:avLst/>
          </a:prstGeom>
        </p:spPr>
      </p:pic>
      <p:sp>
        <p:nvSpPr>
          <p:cNvPr id="14" name="ZoneTexte 2">
            <a:extLst>
              <a:ext uri="{FF2B5EF4-FFF2-40B4-BE49-F238E27FC236}">
                <a16:creationId xmlns:a16="http://schemas.microsoft.com/office/drawing/2014/main" id="{E017FCAD-5551-804A-8A7D-3C3D5A1B35BF}"/>
              </a:ext>
            </a:extLst>
          </p:cNvPr>
          <p:cNvSpPr txBox="1"/>
          <p:nvPr/>
        </p:nvSpPr>
        <p:spPr>
          <a:xfrm>
            <a:off x="228258" y="868080"/>
            <a:ext cx="283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Possible if short pulses (~</a:t>
            </a:r>
            <a:r>
              <a:rPr lang="el-GR" dirty="0"/>
              <a:t>μ</a:t>
            </a:r>
            <a:r>
              <a:rPr lang="en-US" dirty="0"/>
              <a:t>s)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0734B1-765E-D043-BC18-9E9C359A9323}"/>
              </a:ext>
            </a:extLst>
          </p:cNvPr>
          <p:cNvGrpSpPr/>
          <p:nvPr/>
        </p:nvGrpSpPr>
        <p:grpSpPr>
          <a:xfrm>
            <a:off x="4059778" y="1200365"/>
            <a:ext cx="4912602" cy="1951748"/>
            <a:chOff x="4059778" y="1200365"/>
            <a:chExt cx="4912602" cy="1951748"/>
          </a:xfrm>
        </p:grpSpPr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76168D03-8F1C-8B46-9DD0-BC06788E6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1161" y="2434022"/>
              <a:ext cx="411219" cy="4112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200"/>
            </a:p>
          </p:txBody>
        </p:sp>
        <p:sp>
          <p:nvSpPr>
            <p:cNvPr id="17" name="Oval 8">
              <a:extLst>
                <a:ext uri="{FF2B5EF4-FFF2-40B4-BE49-F238E27FC236}">
                  <a16:creationId xmlns:a16="http://schemas.microsoft.com/office/drawing/2014/main" id="{F9D466AA-C154-2345-AC58-FE34CD4BE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3670" y="1200365"/>
              <a:ext cx="411219" cy="4112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200"/>
            </a:p>
          </p:txBody>
        </p:sp>
        <p:sp>
          <p:nvSpPr>
            <p:cNvPr id="18" name="Oval 9">
              <a:extLst>
                <a:ext uri="{FF2B5EF4-FFF2-40B4-BE49-F238E27FC236}">
                  <a16:creationId xmlns:a16="http://schemas.microsoft.com/office/drawing/2014/main" id="{D01DBC72-2223-5249-9969-A5C2407B5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6463" y="1787820"/>
              <a:ext cx="729424" cy="707395"/>
            </a:xfrm>
            <a:prstGeom prst="ellipse">
              <a:avLst/>
            </a:prstGeom>
            <a:gradFill rotWithShape="0">
              <a:gsLst>
                <a:gs pos="0">
                  <a:srgbClr val="66FFFF"/>
                </a:gs>
                <a:gs pos="100000">
                  <a:srgbClr val="2F7676"/>
                </a:gs>
              </a:gsLst>
              <a:path path="rect">
                <a:fillToRect r="100000" b="100000"/>
              </a:path>
            </a:gradFill>
            <a:ln w="12700" cap="sq">
              <a:solidFill>
                <a:srgbClr val="00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2800" b="1" dirty="0">
                  <a:solidFill>
                    <a:schemeClr val="accent2"/>
                  </a:solidFill>
                </a:rPr>
                <a:t>A</a:t>
              </a:r>
            </a:p>
          </p:txBody>
        </p:sp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BD650127-AFA9-3448-977C-AAF58A864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6356" y="2199039"/>
              <a:ext cx="452830" cy="450383"/>
            </a:xfrm>
            <a:prstGeom prst="ellipse">
              <a:avLst/>
            </a:prstGeom>
            <a:solidFill>
              <a:srgbClr val="FF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sym typeface="Symbol" charset="0"/>
                </a:rPr>
                <a:t></a:t>
              </a:r>
              <a:r>
                <a:rPr lang="en-US" sz="1600" baseline="30000" dirty="0">
                  <a:solidFill>
                    <a:schemeClr val="accent2"/>
                  </a:solidFill>
                  <a:sym typeface="Symbol" charset="0"/>
                </a:rPr>
                <a:t>+</a:t>
              </a:r>
              <a:endParaRPr lang="en-US" sz="1600" baseline="30000" dirty="0">
                <a:solidFill>
                  <a:schemeClr val="accent2"/>
                </a:solidFill>
              </a:endParaRPr>
            </a:p>
          </p:txBody>
        </p:sp>
        <p:sp>
          <p:nvSpPr>
            <p:cNvPr id="20" name="Oval 11">
              <a:extLst>
                <a:ext uri="{FF2B5EF4-FFF2-40B4-BE49-F238E27FC236}">
                  <a16:creationId xmlns:a16="http://schemas.microsoft.com/office/drawing/2014/main" id="{8B529BB8-2C5A-B64D-A03F-88AB22197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5137" y="1317856"/>
              <a:ext cx="425905" cy="450383"/>
            </a:xfrm>
            <a:prstGeom prst="ellipse">
              <a:avLst/>
            </a:prstGeom>
            <a:noFill/>
            <a:ln w="12700" cap="sq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sym typeface="Symbol" charset="0"/>
                </a:rPr>
                <a:t></a:t>
              </a:r>
              <a:r>
                <a:rPr lang="en-US" sz="1600" baseline="30000" dirty="0">
                  <a:solidFill>
                    <a:schemeClr val="accent2"/>
                  </a:solidFill>
                  <a:sym typeface="Symbol" charset="0"/>
                </a:rPr>
                <a:t>-</a:t>
              </a:r>
              <a:endParaRPr lang="en-US" sz="1600" baseline="30000" dirty="0">
                <a:solidFill>
                  <a:schemeClr val="accent2"/>
                </a:solidFill>
              </a:endParaRPr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5A63EB24-2655-354E-98FC-8C8287303B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93847" y="1494092"/>
              <a:ext cx="587456" cy="58746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5C96B958-E737-D54A-BFF4-63D822B67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5102" y="1200365"/>
              <a:ext cx="5874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~99%</a:t>
              </a:r>
            </a:p>
          </p:txBody>
        </p:sp>
        <p:sp>
          <p:nvSpPr>
            <p:cNvPr id="23" name="Oval 14">
              <a:extLst>
                <a:ext uri="{FF2B5EF4-FFF2-40B4-BE49-F238E27FC236}">
                  <a16:creationId xmlns:a16="http://schemas.microsoft.com/office/drawing/2014/main" id="{655DDF25-33CD-6040-8241-F43708F4D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4996" y="1787820"/>
              <a:ext cx="425905" cy="450383"/>
            </a:xfrm>
            <a:prstGeom prst="ellipse">
              <a:avLst/>
            </a:prstGeom>
            <a:solidFill>
              <a:srgbClr val="FF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chemeClr val="accent2"/>
                  </a:solidFill>
                  <a:sym typeface="Symbol" charset="0"/>
                </a:rPr>
                <a:t></a:t>
              </a:r>
              <a:r>
                <a:rPr lang="en-US" sz="1600" baseline="30000">
                  <a:solidFill>
                    <a:schemeClr val="accent2"/>
                  </a:solidFill>
                  <a:sym typeface="Symbol" charset="0"/>
                </a:rPr>
                <a:t>+</a:t>
              </a:r>
              <a:endParaRPr lang="en-US" sz="1600" baseline="30000">
                <a:solidFill>
                  <a:schemeClr val="accent2"/>
                </a:solidFill>
              </a:endParaRPr>
            </a:p>
          </p:txBody>
        </p:sp>
        <p:sp>
          <p:nvSpPr>
            <p:cNvPr id="24" name="Oval 15">
              <a:extLst>
                <a:ext uri="{FF2B5EF4-FFF2-40B4-BE49-F238E27FC236}">
                  <a16:creationId xmlns:a16="http://schemas.microsoft.com/office/drawing/2014/main" id="{B71D0BB4-A678-674D-984A-5A9A5F790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113" y="1929422"/>
              <a:ext cx="425905" cy="385518"/>
            </a:xfrm>
            <a:prstGeom prst="ellipse">
              <a:avLst/>
            </a:prstGeom>
            <a:solidFill>
              <a:srgbClr val="FFFFFF"/>
            </a:solidFill>
            <a:ln w="12700" cap="sq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1600" b="0" dirty="0">
                  <a:solidFill>
                    <a:srgbClr val="3366FF"/>
                  </a:solidFill>
                </a:rPr>
                <a:t>e</a:t>
              </a:r>
              <a:r>
                <a:rPr lang="en-US" sz="1600" b="0" baseline="30000" dirty="0">
                  <a:solidFill>
                    <a:srgbClr val="3366FF"/>
                  </a:solidFill>
                </a:rPr>
                <a:t>+</a:t>
              </a:r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1F5ADA44-977A-D848-8EDF-8829443B1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244" y="2181905"/>
              <a:ext cx="6070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GB" sz="1200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B6F43851-7AB8-DD4F-B415-D006D3431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4989" y="2825659"/>
              <a:ext cx="7306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GB" sz="1200"/>
            </a:p>
          </p:txBody>
        </p:sp>
        <p:sp>
          <p:nvSpPr>
            <p:cNvPr id="27" name="AutoShape 18">
              <a:extLst>
                <a:ext uri="{FF2B5EF4-FFF2-40B4-BE49-F238E27FC236}">
                  <a16:creationId xmlns:a16="http://schemas.microsoft.com/office/drawing/2014/main" id="{4904D55C-02B6-C543-8D9D-874CA8C85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778" y="2140294"/>
              <a:ext cx="458953" cy="129729"/>
            </a:xfrm>
            <a:prstGeom prst="rightArrow">
              <a:avLst>
                <a:gd name="adj1" fmla="val 50000"/>
                <a:gd name="adj2" fmla="val 114286"/>
              </a:avLst>
            </a:prstGeom>
            <a:solidFill>
              <a:srgbClr val="FF9933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/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E3F7708C-6034-4C4D-8651-DFB078DE8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7758" y="1860485"/>
              <a:ext cx="2924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99"/>
                  </a:solidFill>
                </a:rPr>
                <a:t>p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09F2D5C-D2E3-474A-B4CB-D8E47FE5D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3777" y="2727749"/>
              <a:ext cx="411219" cy="41121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200"/>
            </a:p>
          </p:txBody>
        </p:sp>
        <p:sp>
          <p:nvSpPr>
            <p:cNvPr id="30" name="Line 24">
              <a:extLst>
                <a:ext uri="{FF2B5EF4-FFF2-40B4-BE49-F238E27FC236}">
                  <a16:creationId xmlns:a16="http://schemas.microsoft.com/office/drawing/2014/main" id="{913A80AC-24E8-384F-9AD6-BD628D7C3E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90226" y="1611584"/>
              <a:ext cx="293728" cy="234982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1" name="Line 25">
              <a:extLst>
                <a:ext uri="{FF2B5EF4-FFF2-40B4-BE49-F238E27FC236}">
                  <a16:creationId xmlns:a16="http://schemas.microsoft.com/office/drawing/2014/main" id="{9128CB67-4AD5-D74C-8FE2-7E15343D9F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18936" y="1376601"/>
              <a:ext cx="58746" cy="352473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2" name="Line 26">
              <a:extLst>
                <a:ext uri="{FF2B5EF4-FFF2-40B4-BE49-F238E27FC236}">
                  <a16:creationId xmlns:a16="http://schemas.microsoft.com/office/drawing/2014/main" id="{716AE31A-5B11-DC4F-91DD-68E170890D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2664" y="1670329"/>
              <a:ext cx="352473" cy="176237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3" name="Line 27">
              <a:extLst>
                <a:ext uri="{FF2B5EF4-FFF2-40B4-BE49-F238E27FC236}">
                  <a16:creationId xmlns:a16="http://schemas.microsoft.com/office/drawing/2014/main" id="{3FFF0CBB-34F2-A746-B682-71B511729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56215" y="2199039"/>
              <a:ext cx="646201" cy="293728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4" name="Line 28">
              <a:extLst>
                <a:ext uri="{FF2B5EF4-FFF2-40B4-BE49-F238E27FC236}">
                  <a16:creationId xmlns:a16="http://schemas.microsoft.com/office/drawing/2014/main" id="{847D3CE2-D224-5F48-AFB3-BE4D7352C6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4960" y="2081548"/>
              <a:ext cx="646201" cy="58746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5" name="Line 29">
              <a:extLst>
                <a:ext uri="{FF2B5EF4-FFF2-40B4-BE49-F238E27FC236}">
                  <a16:creationId xmlns:a16="http://schemas.microsoft.com/office/drawing/2014/main" id="{D1260C1B-E94A-6548-93C2-1B8A6F185D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97469" y="1494092"/>
              <a:ext cx="587456" cy="293728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6" name="Line 30">
              <a:extLst>
                <a:ext uri="{FF2B5EF4-FFF2-40B4-BE49-F238E27FC236}">
                  <a16:creationId xmlns:a16="http://schemas.microsoft.com/office/drawing/2014/main" id="{FACDABC9-0C7F-904D-A2D3-F8DD220FB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6321" y="2022803"/>
              <a:ext cx="939929" cy="234982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7" name="Line 31">
              <a:extLst>
                <a:ext uri="{FF2B5EF4-FFF2-40B4-BE49-F238E27FC236}">
                  <a16:creationId xmlns:a16="http://schemas.microsoft.com/office/drawing/2014/main" id="{24A90373-B51B-684F-AFE3-F79938CDD4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6321" y="2551513"/>
              <a:ext cx="528710" cy="293728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8" name="Line 32">
              <a:extLst>
                <a:ext uri="{FF2B5EF4-FFF2-40B4-BE49-F238E27FC236}">
                  <a16:creationId xmlns:a16="http://schemas.microsoft.com/office/drawing/2014/main" id="{3FE1B71B-3460-544E-9160-0EE589A96E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1409" y="2375276"/>
              <a:ext cx="646201" cy="58746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77FF04-1DA4-7147-B16C-6036604F7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2724" y="2727750"/>
              <a:ext cx="3770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chemeClr val="accent2"/>
                  </a:solidFill>
                  <a:sym typeface="Symbol" charset="0"/>
                </a:rPr>
                <a:t></a:t>
              </a:r>
              <a:r>
                <a:rPr lang="en-US" sz="1600" baseline="-25000">
                  <a:solidFill>
                    <a:schemeClr val="accent2"/>
                  </a:solidFill>
                  <a:sym typeface="Symbol" charset="0"/>
                </a:rPr>
                <a:t></a:t>
              </a:r>
            </a:p>
          </p:txBody>
        </p:sp>
        <p:sp>
          <p:nvSpPr>
            <p:cNvPr id="40" name="Line 35">
              <a:extLst>
                <a:ext uri="{FF2B5EF4-FFF2-40B4-BE49-F238E27FC236}">
                  <a16:creationId xmlns:a16="http://schemas.microsoft.com/office/drawing/2014/main" id="{B2FA27BF-547D-8D4D-886D-EF257F593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78653" y="2551513"/>
              <a:ext cx="90019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247AA5A5-CDDF-F44A-A0F7-F113C712F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5921" y="2478526"/>
              <a:ext cx="3770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  <a:sym typeface="Symbol" charset="0"/>
                </a:rPr>
                <a:t></a:t>
              </a:r>
              <a:r>
                <a:rPr lang="en-US" sz="1600" baseline="-25000" dirty="0">
                  <a:solidFill>
                    <a:schemeClr val="accent2"/>
                  </a:solidFill>
                  <a:sym typeface="Symbol" charset="0"/>
                </a:rPr>
                <a:t></a:t>
              </a:r>
            </a:p>
          </p:txBody>
        </p:sp>
        <p:sp>
          <p:nvSpPr>
            <p:cNvPr id="42" name="Rectangle 37">
              <a:extLst>
                <a:ext uri="{FF2B5EF4-FFF2-40B4-BE49-F238E27FC236}">
                  <a16:creationId xmlns:a16="http://schemas.microsoft.com/office/drawing/2014/main" id="{A36D6519-B598-1D4C-95BB-2BF0A84FA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0915" y="1200365"/>
              <a:ext cx="3596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chemeClr val="accent2"/>
                  </a:solidFill>
                  <a:sym typeface="Symbol" charset="0"/>
                </a:rPr>
                <a:t></a:t>
              </a:r>
              <a:r>
                <a:rPr lang="en-US" sz="1600" baseline="-25000">
                  <a:solidFill>
                    <a:schemeClr val="accent2"/>
                  </a:solidFill>
                  <a:sym typeface="Symbol" charset="0"/>
                </a:rPr>
                <a:t>e</a:t>
              </a:r>
            </a:p>
          </p:txBody>
        </p:sp>
        <p:sp>
          <p:nvSpPr>
            <p:cNvPr id="43" name="Text Box 38">
              <a:extLst>
                <a:ext uri="{FF2B5EF4-FFF2-40B4-BE49-F238E27FC236}">
                  <a16:creationId xmlns:a16="http://schemas.microsoft.com/office/drawing/2014/main" id="{DA006AA8-FCB8-9B4F-B0CA-B917FC10D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2539" y="2316530"/>
              <a:ext cx="71045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dirty="0">
                  <a:solidFill>
                    <a:srgbClr val="008000"/>
                  </a:solidFill>
                  <a:sym typeface="Symbol" charset="0"/>
                </a:rPr>
                <a:t>  </a:t>
              </a:r>
              <a:r>
                <a:rPr lang="en-US" sz="1100" dirty="0">
                  <a:solidFill>
                    <a:srgbClr val="008000"/>
                  </a:solidFill>
                </a:rPr>
                <a:t>26 ns</a:t>
              </a:r>
            </a:p>
          </p:txBody>
        </p:sp>
        <p:sp>
          <p:nvSpPr>
            <p:cNvPr id="44" name="Text Box 39">
              <a:extLst>
                <a:ext uri="{FF2B5EF4-FFF2-40B4-BE49-F238E27FC236}">
                  <a16:creationId xmlns:a16="http://schemas.microsoft.com/office/drawing/2014/main" id="{BB0CEAA3-5AF8-E144-96CC-9A26A5BE8C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9434" y="1729074"/>
              <a:ext cx="74892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dirty="0">
                  <a:solidFill>
                    <a:srgbClr val="008000"/>
                  </a:solidFill>
                  <a:sym typeface="Symbol" charset="0"/>
                </a:rPr>
                <a:t>  </a:t>
              </a:r>
              <a:r>
                <a:rPr lang="en-US" sz="1100" dirty="0">
                  <a:solidFill>
                    <a:srgbClr val="008000"/>
                  </a:solidFill>
                </a:rPr>
                <a:t>2.2 </a:t>
              </a:r>
              <a:r>
                <a:rPr lang="el-GR" sz="1100" dirty="0">
                  <a:solidFill>
                    <a:srgbClr val="008000"/>
                  </a:solidFill>
                </a:rPr>
                <a:t>μ</a:t>
              </a:r>
              <a:r>
                <a:rPr lang="en-US" sz="1100" dirty="0">
                  <a:solidFill>
                    <a:srgbClr val="008000"/>
                  </a:solidFill>
                </a:rPr>
                <a:t>s</a:t>
              </a:r>
            </a:p>
          </p:txBody>
        </p:sp>
        <p:sp>
          <p:nvSpPr>
            <p:cNvPr id="45" name="Line 41">
              <a:extLst>
                <a:ext uri="{FF2B5EF4-FFF2-40B4-BE49-F238E27FC236}">
                  <a16:creationId xmlns:a16="http://schemas.microsoft.com/office/drawing/2014/main" id="{4EAC4F70-8930-6443-AB73-394F63BC5F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25208" y="2551513"/>
              <a:ext cx="176237" cy="293728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46" name="Line 42">
              <a:extLst>
                <a:ext uri="{FF2B5EF4-FFF2-40B4-BE49-F238E27FC236}">
                  <a16:creationId xmlns:a16="http://schemas.microsoft.com/office/drawing/2014/main" id="{D24305FB-E204-2240-8ACA-7B8C16709E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5173" y="2492767"/>
              <a:ext cx="293728" cy="352473"/>
            </a:xfrm>
            <a:prstGeom prst="line">
              <a:avLst/>
            </a:prstGeom>
            <a:noFill/>
            <a:ln w="28575" cap="sq">
              <a:solidFill>
                <a:srgbClr val="0000FF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GB" sz="1200"/>
            </a:p>
          </p:txBody>
        </p:sp>
        <p:sp>
          <p:nvSpPr>
            <p:cNvPr id="47" name="Text Box 43">
              <a:extLst>
                <a:ext uri="{FF2B5EF4-FFF2-40B4-BE49-F238E27FC236}">
                  <a16:creationId xmlns:a16="http://schemas.microsoft.com/office/drawing/2014/main" id="{1A9F0B65-FA7F-BC44-8C8F-35BBF05E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00000">
              <a:off x="4539634" y="2844336"/>
              <a:ext cx="110251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6600FF"/>
                  </a:solidFill>
                  <a:latin typeface="Bradley Hand ITC" charset="0"/>
                </a:rPr>
                <a:t>Fragments</a:t>
              </a:r>
            </a:p>
          </p:txBody>
        </p:sp>
        <p:sp>
          <p:nvSpPr>
            <p:cNvPr id="48" name="Text Box 45">
              <a:extLst>
                <a:ext uri="{FF2B5EF4-FFF2-40B4-BE49-F238E27FC236}">
                  <a16:creationId xmlns:a16="http://schemas.microsoft.com/office/drawing/2014/main" id="{CE068BBB-42DD-CC4D-9F75-B28389DAC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2276" y="1905311"/>
              <a:ext cx="5180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rgbClr val="FF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tarBats" charset="0"/>
                </a:rPr>
                <a:t>DAR</a:t>
              </a:r>
            </a:p>
          </p:txBody>
        </p:sp>
        <p:sp>
          <p:nvSpPr>
            <p:cNvPr id="49" name="Rectangle 21">
              <a:extLst>
                <a:ext uri="{FF2B5EF4-FFF2-40B4-BE49-F238E27FC236}">
                  <a16:creationId xmlns:a16="http://schemas.microsoft.com/office/drawing/2014/main" id="{2EFA0815-42A5-DA4B-82CD-8641365EB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1309" y="1251936"/>
              <a:ext cx="8276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99"/>
                  </a:solidFill>
                </a:rPr>
                <a:t>capture</a:t>
              </a:r>
            </a:p>
          </p:txBody>
        </p:sp>
      </p:grpSp>
      <p:sp>
        <p:nvSpPr>
          <p:cNvPr id="50" name="Text Box 6">
            <a:extLst>
              <a:ext uri="{FF2B5EF4-FFF2-40B4-BE49-F238E27FC236}">
                <a16:creationId xmlns:a16="http://schemas.microsoft.com/office/drawing/2014/main" id="{C74CB651-52D9-6143-A40F-487798389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98911"/>
            <a:ext cx="3956967" cy="455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84150" indent="-184150" eaLnBrk="1" hangingPunct="1">
              <a:spcBef>
                <a:spcPts val="1200"/>
              </a:spcBef>
              <a:buFontTx/>
              <a:buChar char="•"/>
            </a:pPr>
            <a:r>
              <a:rPr lang="en-US" sz="1600" b="0" dirty="0">
                <a:solidFill>
                  <a:srgbClr val="3333CC"/>
                </a:solidFill>
              </a:rPr>
              <a:t>Well known neutrino spectra (DAR).</a:t>
            </a:r>
          </a:p>
          <a:p>
            <a:pPr marL="184150" indent="-184150" eaLnBrk="1" hangingPunct="1">
              <a:spcBef>
                <a:spcPts val="1200"/>
              </a:spcBef>
              <a:buFontTx/>
              <a:buChar char="•"/>
            </a:pPr>
            <a:r>
              <a:rPr lang="en-US" sz="1600" b="0" dirty="0">
                <a:solidFill>
                  <a:srgbClr val="3333CC"/>
                </a:solidFill>
              </a:rPr>
              <a:t>Very high neutrino intensities ~  5x10</a:t>
            </a:r>
            <a:r>
              <a:rPr lang="en-US" sz="1600" b="0" baseline="30000" dirty="0">
                <a:solidFill>
                  <a:srgbClr val="3333CC"/>
                </a:solidFill>
              </a:rPr>
              <a:t>15</a:t>
            </a:r>
            <a:r>
              <a:rPr lang="en-US" sz="1600" b="0" dirty="0">
                <a:solidFill>
                  <a:srgbClr val="3333CC"/>
                </a:solidFill>
              </a:rPr>
              <a:t> </a:t>
            </a:r>
            <a:r>
              <a:rPr lang="en-US" sz="1600" b="0" dirty="0">
                <a:solidFill>
                  <a:srgbClr val="3333CC"/>
                </a:solidFill>
                <a:latin typeface="Symbol" charset="0"/>
              </a:rPr>
              <a:t>n</a:t>
            </a:r>
            <a:r>
              <a:rPr lang="en-US" sz="1600" b="0" dirty="0">
                <a:solidFill>
                  <a:srgbClr val="3333CC"/>
                </a:solidFill>
              </a:rPr>
              <a:t>/s.</a:t>
            </a:r>
          </a:p>
          <a:p>
            <a:pPr marL="184150" indent="-184150" eaLnBrk="1" hangingPunct="1">
              <a:spcBef>
                <a:spcPts val="1200"/>
              </a:spcBef>
              <a:buFontTx/>
              <a:buChar char="•"/>
            </a:pPr>
            <a:r>
              <a:rPr lang="en-US" sz="1600" b="0" dirty="0">
                <a:solidFill>
                  <a:srgbClr val="3333CC"/>
                </a:solidFill>
              </a:rPr>
              <a:t>Separate neutrinos of different flavors by time cut.</a:t>
            </a:r>
          </a:p>
          <a:p>
            <a:pPr marL="184150" indent="-184150">
              <a:spcBef>
                <a:spcPts val="1200"/>
              </a:spcBef>
              <a:buFont typeface="Arial"/>
              <a:buChar char="•"/>
            </a:pPr>
            <a:r>
              <a:rPr lang="en-GB" sz="1600" b="0" dirty="0"/>
              <a:t>Role that neutrino-nucleus interactions play in the supernova explosion process and subsequent </a:t>
            </a:r>
            <a:r>
              <a:rPr lang="en-GB" sz="1600" b="0" dirty="0" err="1"/>
              <a:t>nucleosynthesis</a:t>
            </a:r>
            <a:r>
              <a:rPr lang="en-GB" sz="1600" b="0" dirty="0"/>
              <a:t>.</a:t>
            </a:r>
          </a:p>
          <a:p>
            <a:pPr marL="184150" indent="-184150">
              <a:spcBef>
                <a:spcPts val="1200"/>
              </a:spcBef>
              <a:buFont typeface="Arial"/>
              <a:buChar char="•"/>
            </a:pPr>
            <a:r>
              <a:rPr lang="en-GB" sz="1600" b="0" dirty="0"/>
              <a:t>Accurate knowledge of neutrino-nucleus cross sections is important (almost no data exist).</a:t>
            </a:r>
          </a:p>
          <a:p>
            <a:pPr marL="184150" indent="-184150">
              <a:spcBef>
                <a:spcPts val="1200"/>
              </a:spcBef>
              <a:buFont typeface="Arial"/>
              <a:buChar char="•"/>
            </a:pPr>
            <a:r>
              <a:rPr lang="en-GB" sz="1600" b="0" dirty="0"/>
              <a:t>This lack of knowledge significantly limits our understanding of supernovae and of terrestrial observations of cosmic neutrinos to probe the deepest layer of these powerful explosions.</a:t>
            </a:r>
            <a:endParaRPr lang="en-US" sz="1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03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Coherent Scattering at ESS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46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51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493DC0-2F2F-F148-AA02-D8F1EF8D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941" y="1067095"/>
            <a:ext cx="74676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7">
            <a:extLst>
              <a:ext uri="{FF2B5EF4-FFF2-40B4-BE49-F238E27FC236}">
                <a16:creationId xmlns:a16="http://schemas.microsoft.com/office/drawing/2014/main" id="{8CFEE0C1-57E5-6F4B-AA4B-AC5610710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41" y="862308"/>
            <a:ext cx="2133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n-US" sz="1800" u="none" baseline="4000" dirty="0">
                <a:latin typeface="Arial" panose="020B0604020202020204" pitchFamily="34" charset="0"/>
                <a:cs typeface="Arial" panose="020B0604020202020204" pitchFamily="34" charset="0"/>
              </a:rPr>
              <a:t>JHEP 02 (2020) 123</a:t>
            </a:r>
          </a:p>
        </p:txBody>
      </p:sp>
      <p:pic>
        <p:nvPicPr>
          <p:cNvPr id="53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5035316D-81AD-6441-AD5F-EF39E5B6D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70" y="2131875"/>
            <a:ext cx="38433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E133B9-2F6D-8844-8A54-30A28C709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733" y="2143015"/>
            <a:ext cx="3505200" cy="26052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3EB0FF-CCAC-5C48-BACA-990CE6DF2FB9}"/>
              </a:ext>
            </a:extLst>
          </p:cNvPr>
          <p:cNvSpPr/>
          <p:nvPr/>
        </p:nvSpPr>
        <p:spPr>
          <a:xfrm>
            <a:off x="0" y="4817433"/>
            <a:ext cx="607711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 can generate the largest pulsed neutrino flux suitable for the detection of Coherent Elastic Neutrino-Nucleus Scattering (CE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 ).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Innovative detector technologies able to profit from the order-of-magnitude increase in neutrino flux provided by the ESS, along with their sensitivity to a rich particle physics phenomenology accessible through high-statistics, precision CE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 measurements, are under study.</a:t>
            </a:r>
            <a:endParaRPr lang="en-GB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Systematic errors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112648" y="6239018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366"/>
            <a:ext cx="9144000" cy="476925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637771" y="1899723"/>
            <a:ext cx="1432863" cy="4059979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à coins arrondis 8"/>
          <p:cNvSpPr/>
          <p:nvPr/>
        </p:nvSpPr>
        <p:spPr>
          <a:xfrm>
            <a:off x="112648" y="2713890"/>
            <a:ext cx="3957986" cy="531922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67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Optimisations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48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CAE10D-ADD6-C348-A78B-E56689CE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42" y="996615"/>
            <a:ext cx="7975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907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Expected event spectrum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49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4D497-E349-1349-BB20-0A74ABDB4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787" y="1106462"/>
            <a:ext cx="53975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8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348"/>
            <a:ext cx="9144000" cy="342465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Facility for CP violation observation</a:t>
            </a:r>
            <a:b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(2</a:t>
            </a:r>
            <a:r>
              <a:rPr lang="en-US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maximum)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670D4-38C1-1D41-AF8F-F74EA340C5DC}"/>
              </a:ext>
            </a:extLst>
          </p:cNvPr>
          <p:cNvSpPr txBox="1"/>
          <p:nvPr/>
        </p:nvSpPr>
        <p:spPr>
          <a:xfrm>
            <a:off x="3092004" y="3429000"/>
            <a:ext cx="3289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sz="8800" b="1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→ν</a:t>
            </a:r>
            <a:r>
              <a:rPr lang="fr-CH" sz="88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fr-FR" sz="88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Expected event spectrum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50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F1C561-300C-2443-A82F-34EA8F06B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203" y="1007310"/>
            <a:ext cx="54864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16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Expected event purity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4B241-AE9B-E84A-817E-197D7D149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82" y="1073865"/>
            <a:ext cx="7539600" cy="52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41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Expected event purity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52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53669A-EC1B-844E-BC58-491525EE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41" y="985494"/>
            <a:ext cx="7710373" cy="536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641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Coverage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53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EF10E-4F69-354A-B257-03FBC3B23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37" y="3327398"/>
            <a:ext cx="65532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A6EF15-228C-9C47-8C97-7127B1095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20" y="861389"/>
            <a:ext cx="44831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499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58477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Systematics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54B96-8384-9B40-BB53-1899E72F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05" y="1037724"/>
            <a:ext cx="75946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8A8D94-F0C6-4C49-B397-C40A4D5DD1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5" y="3834806"/>
            <a:ext cx="7594601" cy="28404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A5EA1D-A04E-C443-B3FA-1124F6EB8BEA}"/>
              </a:ext>
            </a:extLst>
          </p:cNvPr>
          <p:cNvSpPr/>
          <p:nvPr/>
        </p:nvSpPr>
        <p:spPr>
          <a:xfrm>
            <a:off x="927101" y="577064"/>
            <a:ext cx="7807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Tahoma" panose="020B0604030504040204" pitchFamily="34" charset="0"/>
              </a:rPr>
              <a:t>We included  additional </a:t>
            </a:r>
            <a:r>
              <a:rPr lang="en-GB" sz="1600" dirty="0">
                <a:solidFill>
                  <a:srgbClr val="323299"/>
                </a:solidFill>
                <a:latin typeface="Tahoma" panose="020B0604030504040204" pitchFamily="34" charset="0"/>
              </a:rPr>
              <a:t>bin-to bin uncorrelated </a:t>
            </a:r>
            <a:r>
              <a:rPr lang="en-GB" sz="1600" dirty="0">
                <a:latin typeface="Tahoma" panose="020B0604030504040204" pitchFamily="34" charset="0"/>
              </a:rPr>
              <a:t>nuisance parameter for all signal and background channels (uncorrelated)</a:t>
            </a:r>
            <a:endParaRPr lang="en-GB" sz="1600" dirty="0"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483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1357014" y="805"/>
            <a:ext cx="6802967" cy="145949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 dirty="0" err="1"/>
              <a:t>δ</a:t>
            </a:r>
            <a:r>
              <a:rPr lang="en-GB" sz="4000" baseline="-24568" dirty="0" err="1"/>
              <a:t>CP</a:t>
            </a:r>
            <a:r>
              <a:rPr lang="en-GB" sz="4000" dirty="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55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GB" dirty="0"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GB"/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204024" y="5495288"/>
            <a:ext cx="8607975" cy="707886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Theoretical models predict that if </a:t>
            </a:r>
            <a:r>
              <a:rPr lang="en-GB" dirty="0">
                <a:solidFill>
                  <a:srgbClr val="FF0000"/>
                </a:solidFill>
              </a:rPr>
              <a:t>|</a:t>
            </a:r>
            <a:r>
              <a:rPr lang="en-GB" dirty="0" err="1">
                <a:solidFill>
                  <a:srgbClr val="FF0000"/>
                </a:solidFill>
              </a:rPr>
              <a:t>sin</a:t>
            </a:r>
            <a:r>
              <a:rPr lang="en-GB" i="1" dirty="0" err="1">
                <a:solidFill>
                  <a:srgbClr val="FF0000"/>
                </a:solidFill>
              </a:rPr>
              <a:t>δ</a:t>
            </a:r>
            <a:r>
              <a:rPr lang="en-GB" i="1" baseline="-25000" dirty="0" err="1">
                <a:solidFill>
                  <a:srgbClr val="FF0000"/>
                </a:solidFill>
              </a:rPr>
              <a:t>CP</a:t>
            </a:r>
            <a:r>
              <a:rPr lang="en-GB" dirty="0">
                <a:solidFill>
                  <a:srgbClr val="FF0000"/>
                </a:solidFill>
              </a:rPr>
              <a:t>|≳0.7</a:t>
            </a:r>
            <a:r>
              <a:rPr lang="en-GB" dirty="0"/>
              <a:t> (45°&lt;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135° or 225°&lt;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315°</a:t>
            </a:r>
            <a:r>
              <a:rPr lang="en-GB" i="1" dirty="0"/>
              <a:t>), </a:t>
            </a:r>
            <a:r>
              <a:rPr lang="en-GB" dirty="0"/>
              <a:t>this could be enough, under assumptions, to explain the observed asymmetry.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NuSTEC Board, Dec. 2021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DBD81-1889-6E4D-B46D-FBC96D823756}"/>
              </a:ext>
            </a:extLst>
          </p:cNvPr>
          <p:cNvSpPr txBox="1"/>
          <p:nvPr/>
        </p:nvSpPr>
        <p:spPr>
          <a:xfrm>
            <a:off x="124588" y="4661023"/>
            <a:ext cx="60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the already observed CP violation in the hadronic sector)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63A5A-3774-6344-B5A0-DED2E7C01155}"/>
              </a:ext>
            </a:extLst>
          </p:cNvPr>
          <p:cNvSpPr/>
          <p:nvPr/>
        </p:nvSpPr>
        <p:spPr>
          <a:xfrm>
            <a:off x="248635" y="626817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Lucida Grande" panose="020B0600040502020204" pitchFamily="34" charset="0"/>
              </a:rPr>
              <a:t>(Nucl.Phys.B774:1-52,2007, </a:t>
            </a:r>
            <a:r>
              <a:rPr lang="fr-FR" sz="1200" b="1" dirty="0">
                <a:hlinkClick r:id="rId4"/>
              </a:rPr>
              <a:t>arXiv:hep-ph/0611338</a:t>
            </a:r>
            <a:r>
              <a:rPr lang="fr-FR" sz="1200" b="1" dirty="0"/>
              <a:t>)</a:t>
            </a:r>
            <a:endParaRPr lang="en-GB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D6AAE-3439-8240-98DC-F1E07060A4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087" y="2117927"/>
            <a:ext cx="3079889" cy="182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12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183125"/>
            <a:ext cx="6862522" cy="584775"/>
          </a:xfrm>
        </p:spPr>
        <p:txBody>
          <a:bodyPr/>
          <a:lstStyle/>
          <a:p>
            <a:r>
              <a:rPr lang="en-GB" sz="3200" dirty="0"/>
              <a:t>The H2020 ESS</a:t>
            </a:r>
            <a:r>
              <a:rPr lang="el-GR" sz="3200" dirty="0"/>
              <a:t>ν</a:t>
            </a:r>
            <a:r>
              <a:rPr lang="en-GB" sz="3200" dirty="0"/>
              <a:t>SB Design Study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NuSTEC Board, Dec. 2021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56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id="{E56CAF65-93D5-4F4D-8C31-1E76B7966599}"/>
              </a:ext>
            </a:extLst>
          </p:cNvPr>
          <p:cNvSpPr txBox="1"/>
          <p:nvPr/>
        </p:nvSpPr>
        <p:spPr>
          <a:xfrm>
            <a:off x="0" y="108255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has been submitted March 2017 (Call INFRADEV-01-2017)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80C1D2-9D10-2D45-B03E-09FDF8D0C5BD}"/>
              </a:ext>
            </a:extLst>
          </p:cNvPr>
          <p:cNvSpPr/>
          <p:nvPr/>
        </p:nvSpPr>
        <p:spPr>
          <a:xfrm>
            <a:off x="189793" y="1417720"/>
            <a:ext cx="876441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GB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Discovery and measurement of leptonic CP violation using an intensive neutrino Super Beam generated with the exceptionally powerful ESS linear accelerator.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EU funding received: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15 participating institutions from</a:t>
            </a:r>
            <a:br>
              <a:rPr lang="en-GB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</p:txBody>
      </p:sp>
      <p:graphicFrame>
        <p:nvGraphicFramePr>
          <p:cNvPr id="16" name="Diagramme 3">
            <a:extLst>
              <a:ext uri="{FF2B5EF4-FFF2-40B4-BE49-F238E27FC236}">
                <a16:creationId xmlns:a16="http://schemas.microsoft.com/office/drawing/2014/main" id="{ADDEF252-2096-8049-A8C2-42C21D5999FB}"/>
              </a:ext>
            </a:extLst>
          </p:cNvPr>
          <p:cNvGraphicFramePr/>
          <p:nvPr/>
        </p:nvGraphicFramePr>
        <p:xfrm>
          <a:off x="5211047" y="2020191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Image 8">
            <a:extLst>
              <a:ext uri="{FF2B5EF4-FFF2-40B4-BE49-F238E27FC236}">
                <a16:creationId xmlns:a16="http://schemas.microsoft.com/office/drawing/2014/main" id="{EBC244DF-B4EC-7341-A12F-995A5B678C4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628129"/>
            <a:ext cx="8815032" cy="192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820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 fontScale="90000"/>
          </a:bodyPr>
          <a:lstStyle/>
          <a:p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Targetry</a:t>
            </a:r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, hadron production, muon extraction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57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4AC6F7-5B02-B342-9848-FC263832B7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0794"/>
            <a:ext cx="6766560" cy="2929656"/>
          </a:xfrm>
          <a:prstGeom prst="rect">
            <a:avLst/>
          </a:prstGeom>
        </p:spPr>
      </p:pic>
      <p:pic>
        <p:nvPicPr>
          <p:cNvPr id="15" name="Image 4">
            <a:extLst>
              <a:ext uri="{FF2B5EF4-FFF2-40B4-BE49-F238E27FC236}">
                <a16:creationId xmlns:a16="http://schemas.microsoft.com/office/drawing/2014/main" id="{59A38239-6CA4-8D4D-A474-6C53E75ECD81}"/>
              </a:ext>
            </a:extLst>
          </p:cNvPr>
          <p:cNvPicPr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87360" y="1606059"/>
            <a:ext cx="2432196" cy="19805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C49B5E-954E-9741-A9C2-F6ED317DBA6A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9946" y="3774944"/>
            <a:ext cx="2179882" cy="163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Obraz 4">
            <a:extLst>
              <a:ext uri="{FF2B5EF4-FFF2-40B4-BE49-F238E27FC236}">
                <a16:creationId xmlns:a16="http://schemas.microsoft.com/office/drawing/2014/main" id="{96F70AC5-C354-804E-A6D1-9FAE5F482D01}"/>
              </a:ext>
            </a:extLst>
          </p:cNvPr>
          <p:cNvPicPr/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43231" y="1763299"/>
            <a:ext cx="3774724" cy="1445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Obraz 3">
            <a:extLst>
              <a:ext uri="{FF2B5EF4-FFF2-40B4-BE49-F238E27FC236}">
                <a16:creationId xmlns:a16="http://schemas.microsoft.com/office/drawing/2014/main" id="{38972AD5-F467-734D-AC99-4D17A1DC0520}"/>
              </a:ext>
            </a:extLst>
          </p:cNvPr>
          <p:cNvPicPr/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061185" y="1711557"/>
            <a:ext cx="2082824" cy="1704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F998083-5421-EB42-B329-8887C9A301F7}"/>
              </a:ext>
            </a:extLst>
          </p:cNvPr>
          <p:cNvSpPr txBox="1"/>
          <p:nvPr/>
        </p:nvSpPr>
        <p:spPr>
          <a:xfrm>
            <a:off x="340822" y="1203896"/>
            <a:ext cx="77296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FR" sz="2400" dirty="0"/>
              <a:t>WP4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8BC1A1-1C24-D34E-B14D-264D209EC334}"/>
              </a:ext>
            </a:extLst>
          </p:cNvPr>
          <p:cNvSpPr txBox="1"/>
          <p:nvPr/>
        </p:nvSpPr>
        <p:spPr>
          <a:xfrm>
            <a:off x="6408752" y="1208725"/>
            <a:ext cx="213000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+prepare target R&amp;D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BD686D-92E6-EF43-8884-D18529BF52AC}"/>
              </a:ext>
            </a:extLst>
          </p:cNvPr>
          <p:cNvSpPr txBox="1"/>
          <p:nvPr/>
        </p:nvSpPr>
        <p:spPr>
          <a:xfrm>
            <a:off x="6819945" y="5475783"/>
            <a:ext cx="2179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muon extraction at the level of the ESSnuSB beam-dump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0E4D69-FD89-4A4E-870F-19DCE3833EC2}"/>
              </a:ext>
            </a:extLst>
          </p:cNvPr>
          <p:cNvSpPr txBox="1"/>
          <p:nvPr/>
        </p:nvSpPr>
        <p:spPr>
          <a:xfrm>
            <a:off x="1434193" y="1250062"/>
            <a:ext cx="4273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including studies using 2 ns proton bunches</a:t>
            </a:r>
          </a:p>
        </p:txBody>
      </p:sp>
    </p:spTree>
    <p:extLst>
      <p:ext uri="{BB962C8B-B14F-4D97-AF65-F5344CB8AC3E}">
        <p14:creationId xmlns:p14="http://schemas.microsoft.com/office/powerpoint/2010/main" val="22205531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28118" y="14398"/>
            <a:ext cx="7932405" cy="110064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58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024799" y="960954"/>
            <a:ext cx="1465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&lt;E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&gt;~0.5 GeV</a:t>
            </a:r>
          </a:p>
          <a:p>
            <a:r>
              <a:rPr lang="en-US" dirty="0">
                <a:solidFill>
                  <a:srgbClr val="0000FF"/>
                </a:solidFill>
              </a:rPr>
              <a:t>&lt;L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&gt;~3 km</a:t>
            </a:r>
          </a:p>
        </p:txBody>
      </p:sp>
      <p:pic>
        <p:nvPicPr>
          <p:cNvPr id="25" name="Image 9">
            <a:extLst>
              <a:ext uri="{FF2B5EF4-FFF2-40B4-BE49-F238E27FC236}">
                <a16:creationId xmlns:a16="http://schemas.microsoft.com/office/drawing/2014/main" id="{8348609D-964C-9D4F-A988-D7BD6CAE61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76" y="1624689"/>
            <a:ext cx="3963155" cy="2520000"/>
          </a:xfrm>
          <a:prstGeom prst="rect">
            <a:avLst/>
          </a:prstGeom>
        </p:spPr>
      </p:pic>
      <p:pic>
        <p:nvPicPr>
          <p:cNvPr id="26" name="Image 10">
            <a:extLst>
              <a:ext uri="{FF2B5EF4-FFF2-40B4-BE49-F238E27FC236}">
                <a16:creationId xmlns:a16="http://schemas.microsoft.com/office/drawing/2014/main" id="{E901C8AA-3B2C-1340-8643-375E563118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838" y="1645859"/>
            <a:ext cx="3963152" cy="25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au 11">
                <a:extLst>
                  <a:ext uri="{FF2B5EF4-FFF2-40B4-BE49-F238E27FC236}">
                    <a16:creationId xmlns:a16="http://schemas.microsoft.com/office/drawing/2014/main" id="{B50A82C6-BBC6-BA40-9E9A-39D78C866D3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80620" y="4630712"/>
              <a:ext cx="7359968" cy="15188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3043947313"/>
                        </a:ext>
                      </a:extLst>
                    </a:gridCol>
                    <a:gridCol w="1645984">
                      <a:extLst>
                        <a:ext uri="{9D8B030D-6E8A-4147-A177-3AD203B41FA5}">
                          <a16:colId xmlns:a16="http://schemas.microsoft.com/office/drawing/2014/main" val="2891468437"/>
                        </a:ext>
                      </a:extLst>
                    </a:gridCol>
                    <a:gridCol w="1391984">
                      <a:extLst>
                        <a:ext uri="{9D8B030D-6E8A-4147-A177-3AD203B41FA5}">
                          <a16:colId xmlns:a16="http://schemas.microsoft.com/office/drawing/2014/main" val="3792344565"/>
                        </a:ext>
                      </a:extLst>
                    </a:gridCol>
                    <a:gridCol w="1782508">
                      <a:extLst>
                        <a:ext uri="{9D8B030D-6E8A-4147-A177-3AD203B41FA5}">
                          <a16:colId xmlns:a16="http://schemas.microsoft.com/office/drawing/2014/main" val="4051916011"/>
                        </a:ext>
                      </a:extLst>
                    </a:gridCol>
                    <a:gridCol w="1523492">
                      <a:extLst>
                        <a:ext uri="{9D8B030D-6E8A-4147-A177-3AD203B41FA5}">
                          <a16:colId xmlns:a16="http://schemas.microsoft.com/office/drawing/2014/main" val="10999177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𝒅𝒕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dirty="0"/>
                            <a:t> (</a:t>
                          </a:r>
                          <a:r>
                            <a:rPr lang="fr-FR" baseline="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fr-FR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fr-FR" b="1" i="1" baseline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b="1" i="1" baseline="0" smtClean="0">
                                      <a:latin typeface="Cambria Math" panose="02040503050406030204" pitchFamily="18" charset="0"/>
                                    </a:rPr>
                                    <m:t>𝒑𝒐𝒕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baseline="0" dirty="0"/>
                            <a:t> </a:t>
                          </a:r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dirty="0"/>
                            <a:t> (</a:t>
                          </a:r>
                          <a:r>
                            <a:rPr lang="fr-FR" baseline="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fr-FR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fr-FR" b="1" i="1" baseline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b="1" i="1" baseline="0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baseline="0" dirty="0"/>
                            <a:t> </a:t>
                          </a:r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fr-FR" dirty="0"/>
                            <a:t> (</a:t>
                          </a:r>
                          <a:r>
                            <a:rPr lang="fr-FR" baseline="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fr-FR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fr-FR" b="1" i="1" baseline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b="1" i="1" baseline="0" smtClean="0">
                                      <a:latin typeface="Cambria Math" panose="02040503050406030204" pitchFamily="18" charset="0"/>
                                    </a:rPr>
                                    <m:t>𝟐𝟎𝟎</m:t>
                                  </m:r>
                                  <m:r>
                                    <a:rPr lang="fr-FR" b="1" i="1" baseline="0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 smtClean="0"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fr-F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fr-FR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fr-FR" b="1" i="1" dirty="0" smtClean="0">
                                  <a:latin typeface="Cambria Math" panose="02040503050406030204" pitchFamily="18" charset="0"/>
                                </a:rPr>
                                <m:t>𝑮𝒆𝑽</m:t>
                              </m:r>
                              <m:r>
                                <a:rPr lang="fr-FR" b="1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fr-FR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oMath>
                          </a14:m>
                          <a:r>
                            <a:rPr lang="fr-FR" dirty="0"/>
                            <a:t>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2152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2.5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4.3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0.48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14397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0.01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2.1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0.56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41495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4.5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0.6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1.0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0.64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105289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au 11">
                <a:extLst>
                  <a:ext uri="{FF2B5EF4-FFF2-40B4-BE49-F238E27FC236}">
                    <a16:creationId xmlns:a16="http://schemas.microsoft.com/office/drawing/2014/main" id="{B50A82C6-BBC6-BA40-9E9A-39D78C866D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6157333"/>
                  </p:ext>
                </p:extLst>
              </p:nvPr>
            </p:nvGraphicFramePr>
            <p:xfrm>
              <a:off x="880620" y="4630712"/>
              <a:ext cx="7359968" cy="15188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3043947313"/>
                        </a:ext>
                      </a:extLst>
                    </a:gridCol>
                    <a:gridCol w="1645984">
                      <a:extLst>
                        <a:ext uri="{9D8B030D-6E8A-4147-A177-3AD203B41FA5}">
                          <a16:colId xmlns:a16="http://schemas.microsoft.com/office/drawing/2014/main" val="2891468437"/>
                        </a:ext>
                      </a:extLst>
                    </a:gridCol>
                    <a:gridCol w="1391984">
                      <a:extLst>
                        <a:ext uri="{9D8B030D-6E8A-4147-A177-3AD203B41FA5}">
                          <a16:colId xmlns:a16="http://schemas.microsoft.com/office/drawing/2014/main" val="3792344565"/>
                        </a:ext>
                      </a:extLst>
                    </a:gridCol>
                    <a:gridCol w="1782508">
                      <a:extLst>
                        <a:ext uri="{9D8B030D-6E8A-4147-A177-3AD203B41FA5}">
                          <a16:colId xmlns:a16="http://schemas.microsoft.com/office/drawing/2014/main" val="4051916011"/>
                        </a:ext>
                      </a:extLst>
                    </a:gridCol>
                    <a:gridCol w="1523492">
                      <a:extLst>
                        <a:ext uri="{9D8B030D-6E8A-4147-A177-3AD203B41FA5}">
                          <a16:colId xmlns:a16="http://schemas.microsoft.com/office/drawing/2014/main" val="109991772"/>
                        </a:ext>
                      </a:extLst>
                    </a:gridCol>
                  </a:tblGrid>
                  <a:tr h="406337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50" t="-100000" r="-627500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2308" t="-100000" r="-286154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3578" t="-100000" r="-241284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6950" t="-100000" r="-86525" b="-28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84167" t="-100000" r="-1667" b="-28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2152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50" t="-213333" r="-627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2308" t="-213333" r="-28615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3578" t="-213333" r="-24128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6950" t="-213333" r="-8652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84167" t="-213333" r="-166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4397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50" t="-324138" r="-627500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2308" t="-324138" r="-286154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3578" t="-324138" r="-241284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6950" t="-324138" r="-86525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84167" t="-324138" r="-1667" b="-1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41495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250" t="-410000" r="-62750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62308" t="-410000" r="-286154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3578" t="-410000" r="-241284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26950" t="-410000" r="-8652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84167" t="-410000" r="-1667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05289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15C5085-9D9C-C948-A4AC-692B8A87B889}"/>
              </a:ext>
            </a:extLst>
          </p:cNvPr>
          <p:cNvSpPr txBox="1"/>
          <p:nvPr/>
        </p:nvSpPr>
        <p:spPr>
          <a:xfrm>
            <a:off x="606902" y="6149569"/>
            <a:ext cx="1414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decay tunnel length</a:t>
            </a:r>
          </a:p>
        </p:txBody>
      </p:sp>
    </p:spTree>
    <p:extLst>
      <p:ext uri="{BB962C8B-B14F-4D97-AF65-F5344CB8AC3E}">
        <p14:creationId xmlns:p14="http://schemas.microsoft.com/office/powerpoint/2010/main" val="37432733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68444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Detectors and Physics performance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NuSTEC Board, Dec. 2021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59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9CE119-05B2-794C-8354-F5194359E78A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198" y="1975559"/>
            <a:ext cx="3374468" cy="2366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64140D-B2CE-BD45-B8AB-D35A8F6DF507}"/>
              </a:ext>
            </a:extLst>
          </p:cNvPr>
          <p:cNvSpPr/>
          <p:nvPr/>
        </p:nvSpPr>
        <p:spPr>
          <a:xfrm>
            <a:off x="58189" y="4290189"/>
            <a:ext cx="4572000" cy="18971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 (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LEnuSTORM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and Far (ESSnuSB near) detectors</a:t>
            </a:r>
          </a:p>
          <a:p>
            <a:pPr marL="742950" lvl="1" indent="-285750">
              <a:lnSpc>
                <a:spcPct val="11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cross-section measurements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Physics performance</a:t>
            </a:r>
          </a:p>
          <a:p>
            <a:pPr marL="742950" lvl="1" indent="-285750">
              <a:lnSpc>
                <a:spcPct val="115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LEnuSTORM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(sterile neutrinos)</a:t>
            </a:r>
            <a:endParaRPr lang="en-FR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1AE79A-E73A-2444-B87B-259F3C0F9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922" y="1467249"/>
            <a:ext cx="4377570" cy="25407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5A5C03-15D8-DC4E-AB0A-FCB397878B61}"/>
              </a:ext>
            </a:extLst>
          </p:cNvPr>
          <p:cNvSpPr txBox="1"/>
          <p:nvPr/>
        </p:nvSpPr>
        <p:spPr>
          <a:xfrm>
            <a:off x="5978672" y="5616405"/>
            <a:ext cx="310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astroparticle physics program with the Far Detector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3BAEA2-D4CE-4240-B8A8-0F4F39E9AB92}"/>
              </a:ext>
            </a:extLst>
          </p:cNvPr>
          <p:cNvSpPr txBox="1"/>
          <p:nvPr/>
        </p:nvSpPr>
        <p:spPr>
          <a:xfrm>
            <a:off x="340822" y="1363283"/>
            <a:ext cx="77296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FR" sz="2400" dirty="0"/>
              <a:t>WP5</a:t>
            </a:r>
          </a:p>
        </p:txBody>
      </p:sp>
      <p:pic>
        <p:nvPicPr>
          <p:cNvPr id="21" name="Immagine 211">
            <a:extLst>
              <a:ext uri="{FF2B5EF4-FFF2-40B4-BE49-F238E27FC236}">
                <a16:creationId xmlns:a16="http://schemas.microsoft.com/office/drawing/2014/main" id="{2E16E591-EF16-D143-94A9-362172288C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133" y="3576756"/>
            <a:ext cx="1924395" cy="2072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854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54680"/>
          </a:xfrm>
          <a:ln/>
        </p:spPr>
        <p:txBody>
          <a:bodyPr rIns="132080">
            <a:normAutofit/>
          </a:bodyPr>
          <a:lstStyle/>
          <a:p>
            <a: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2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beams)</a:t>
            </a:r>
            <a:endParaRPr lang="en-GB" sz="160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B063D-5DCD-E149-8492-1DD786544AC4}"/>
              </a:ext>
            </a:extLst>
          </p:cNvPr>
          <p:cNvGrpSpPr/>
          <p:nvPr/>
        </p:nvGrpSpPr>
        <p:grpSpPr>
          <a:xfrm>
            <a:off x="412538" y="1137175"/>
            <a:ext cx="8391853" cy="3534847"/>
            <a:chOff x="412538" y="1074115"/>
            <a:chExt cx="8391853" cy="3534847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/>
          </p:nvGraphicFramePr>
          <p:xfrm>
            <a:off x="412538" y="1074115"/>
            <a:ext cx="7664450" cy="3408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00" name="Equation" r:id="rId3" imgW="4686300" imgH="2082800" progId="Equation.DSMT4">
                    <p:embed/>
                  </p:oleObj>
                </mc:Choice>
                <mc:Fallback>
                  <p:oleObj name="Equation" r:id="rId3" imgW="4686300" imgH="2082800" progId="Equation.DSMT4">
                    <p:embed/>
                    <p:pic>
                      <p:nvPicPr>
                        <p:cNvPr id="4" name="Obje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12538" y="1074115"/>
                          <a:ext cx="7664450" cy="3408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ZoneTexte 17"/>
            <p:cNvSpPr txBox="1"/>
            <p:nvPr/>
          </p:nvSpPr>
          <p:spPr>
            <a:xfrm>
              <a:off x="5136747" y="2797099"/>
              <a:ext cx="892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"solar"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62869" y="1102622"/>
              <a:ext cx="1647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"atmospheric"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85914" y="1927935"/>
              <a:ext cx="1618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"</a:t>
              </a:r>
              <a:r>
                <a:rPr lang="en-GB" sz="2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interference</a:t>
              </a:r>
              <a:r>
                <a:rPr lang="en-GB" sz="2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"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099074" y="4208852"/>
              <a:ext cx="1482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matter effect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6063220" y="4948472"/>
            <a:ext cx="303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GB" sz="2000" baseline="-2500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 dependence, 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sizable matter effect for long baselines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415" y="4697584"/>
            <a:ext cx="590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for antimatter: 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 →-δ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 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→-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fake matter/antimatter asymetry due to matter effect</a:t>
            </a:r>
          </a:p>
        </p:txBody>
      </p:sp>
      <p:sp>
        <p:nvSpPr>
          <p:cNvPr id="6" name="Ellipse 5"/>
          <p:cNvSpPr/>
          <p:nvPr/>
        </p:nvSpPr>
        <p:spPr>
          <a:xfrm>
            <a:off x="3494972" y="1994659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317623" y="3969490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5991973" y="4861202"/>
            <a:ext cx="0" cy="1123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NuSTEC Board, Dec. 2021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22" name="Image 19" descr="Image 19">
            <a:extLst>
              <a:ext uri="{FF2B5EF4-FFF2-40B4-BE49-F238E27FC236}">
                <a16:creationId xmlns:a16="http://schemas.microsoft.com/office/drawing/2014/main" id="{F582D7F0-69DC-E14B-96B2-C288315585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1" y="5406623"/>
            <a:ext cx="2804795" cy="112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C64A8C-11E7-6347-8B3C-D562A191618D}"/>
              </a:ext>
            </a:extLst>
          </p:cNvPr>
          <p:cNvSpPr txBox="1"/>
          <p:nvPr/>
        </p:nvSpPr>
        <p:spPr>
          <a:xfrm>
            <a:off x="3793361" y="620732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Matter-antimatter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2657838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5D39C-A779-2A41-A62F-5489DEC99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4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65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541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this ESS linac power to go to the second 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NuSTEC Board, Dec. 2021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629649" y="3357862"/>
            <a:ext cx="22685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46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3200" dirty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32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NuSTEC Board, Dec. 2021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63756" y="5497893"/>
            <a:ext cx="52758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4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less sensitive to systematic errors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3626720" y="4978045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787217-4581-1B4B-8EF9-50B3B3CDB2D6}"/>
              </a:ext>
            </a:extLst>
          </p:cNvPr>
          <p:cNvGrpSpPr/>
          <p:nvPr/>
        </p:nvGrpSpPr>
        <p:grpSpPr>
          <a:xfrm>
            <a:off x="14926" y="1314125"/>
            <a:ext cx="9129074" cy="2291304"/>
            <a:chOff x="0" y="3515203"/>
            <a:chExt cx="9129074" cy="229130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315" y="3581409"/>
              <a:ext cx="3124200" cy="221395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325" y="3607846"/>
              <a:ext cx="3124200" cy="2167902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45098" y="4083178"/>
              <a:ext cx="15288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small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better</a:t>
              </a:r>
            </a:p>
          </p:txBody>
        </p:sp>
        <p:sp>
          <p:nvSpPr>
            <p:cNvPr id="23" name="Flèche vers la droite 22"/>
            <p:cNvSpPr/>
            <p:nvPr/>
          </p:nvSpPr>
          <p:spPr>
            <a:xfrm rot="5400000">
              <a:off x="2087963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èche vers la droite 24"/>
            <p:cNvSpPr/>
            <p:nvPr/>
          </p:nvSpPr>
          <p:spPr>
            <a:xfrm rot="5400000">
              <a:off x="5153255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èche vers la droite 25"/>
            <p:cNvSpPr/>
            <p:nvPr/>
          </p:nvSpPr>
          <p:spPr>
            <a:xfrm rot="16200000">
              <a:off x="6235187" y="5512346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522531" y="3899319"/>
              <a:ext cx="16065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"large"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dominated by atmospheric term 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474022" y="5314064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223848" y="5160175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06290" y="426874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712281" y="4268745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25025" y="3814494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07729" y="5406416"/>
              <a:ext cx="766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=1º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676744" y="5437175"/>
              <a:ext cx="939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=8.8º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368369"/>
              <a:ext cx="15126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/>
                  <a:cs typeface="Times New Roman"/>
                </a:rPr>
                <a:t>(</a:t>
              </a:r>
              <a:r>
                <a:rPr lang="en-US" sz="1400" dirty="0">
                  <a:latin typeface="Times New Roman"/>
                  <a:cs typeface="Times New Roman"/>
                  <a:hlinkClick r:id="rId5"/>
                </a:rPr>
                <a:t>arXiv:1110.4583</a:t>
              </a:r>
              <a:r>
                <a:rPr lang="en-US" sz="14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923928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925806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42" name="ZoneTexte 30">
              <a:extLst>
                <a:ext uri="{FF2B5EF4-FFF2-40B4-BE49-F238E27FC236}">
                  <a16:creationId xmlns:a16="http://schemas.microsoft.com/office/drawing/2014/main" id="{FFBD0B9E-5ED0-AA43-B295-BC088B2A9923}"/>
                </a:ext>
              </a:extLst>
            </p:cNvPr>
            <p:cNvSpPr txBox="1"/>
            <p:nvPr/>
          </p:nvSpPr>
          <p:spPr>
            <a:xfrm>
              <a:off x="2499493" y="351520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115512" y="3936419"/>
            <a:ext cx="4704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1</a:t>
            </a:r>
            <a:r>
              <a:rPr lang="en-GB" sz="2400" baseline="30000" dirty="0">
                <a:latin typeface="Times New Roman"/>
                <a:cs typeface="Times New Roman"/>
              </a:rPr>
              <a:t>st</a:t>
            </a:r>
            <a:r>
              <a:rPr lang="en-GB" sz="2400" dirty="0">
                <a:latin typeface="Times New Roman"/>
                <a:cs typeface="Times New Roman"/>
              </a:rPr>
              <a:t> oscillation max.: A=</a:t>
            </a:r>
            <a:r>
              <a:rPr lang="en-GB" sz="2400" b="1" dirty="0">
                <a:latin typeface="Times New Roman"/>
                <a:cs typeface="Times New Roman"/>
              </a:rPr>
              <a:t>0.3</a:t>
            </a:r>
            <a:r>
              <a:rPr lang="en-GB" sz="2400" dirty="0">
                <a:latin typeface="Times New Roman"/>
                <a:cs typeface="Times New Roman"/>
              </a:rPr>
              <a:t>sin</a:t>
            </a:r>
            <a:r>
              <a:rPr lang="el-GR" sz="2400" dirty="0">
                <a:latin typeface="Times New Roman"/>
                <a:cs typeface="Times New Roman"/>
              </a:rPr>
              <a:t>δ</a:t>
            </a:r>
            <a:r>
              <a:rPr lang="en-US" sz="2400" baseline="-25000" dirty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max.: A=</a:t>
            </a:r>
            <a:r>
              <a:rPr lang="en-GB" sz="2400" b="1" dirty="0">
                <a:latin typeface="Times New Roman"/>
                <a:cs typeface="Times New Roman"/>
              </a:rPr>
              <a:t>0.75</a:t>
            </a:r>
            <a:r>
              <a:rPr lang="en-GB" sz="2400" dirty="0">
                <a:latin typeface="Times New Roman"/>
                <a:cs typeface="Times New Roman"/>
              </a:rPr>
              <a:t>sin</a:t>
            </a:r>
            <a:r>
              <a:rPr lang="el-GR" sz="2400" dirty="0">
                <a:latin typeface="Times New Roman"/>
                <a:cs typeface="Times New Roman"/>
              </a:rPr>
              <a:t>δ</a:t>
            </a:r>
            <a:r>
              <a:rPr lang="en-US" sz="24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8339" y="4708234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(see arXiv:1310.5992 and arXiv:0710.0554)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7FBE8-5756-E54C-B304-F15B3A38CE8A}"/>
              </a:ext>
            </a:extLst>
          </p:cNvPr>
          <p:cNvSpPr txBox="1"/>
          <p:nvPr/>
        </p:nvSpPr>
        <p:spPr>
          <a:xfrm>
            <a:off x="51798" y="1134186"/>
            <a:ext cx="146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(before 2012)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E7292C-4F39-624F-AF48-D7A1C28CB692}"/>
              </a:ext>
            </a:extLst>
          </p:cNvPr>
          <p:cNvSpPr txBox="1"/>
          <p:nvPr/>
        </p:nvSpPr>
        <p:spPr>
          <a:xfrm>
            <a:off x="7465123" y="1129459"/>
            <a:ext cx="129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(after 2012)</a:t>
            </a:r>
          </a:p>
        </p:txBody>
      </p:sp>
    </p:spTree>
    <p:extLst>
      <p:ext uri="{BB962C8B-B14F-4D97-AF65-F5344CB8AC3E}">
        <p14:creationId xmlns:p14="http://schemas.microsoft.com/office/powerpoint/2010/main" val="412176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81625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Production of a neutrino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NuSTEC Board, Dec. 2021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33906" y="2207297"/>
            <a:ext cx="394169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cs typeface="Times New Roman"/>
              </a:rPr>
              <a:t>What can we do with: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5 MW power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GB" sz="2800" dirty="0">
                <a:solidFill>
                  <a:srgbClr val="00B050"/>
                </a:solidFill>
                <a:cs typeface="Times New Roman"/>
              </a:rPr>
              <a:t>2 GeV energy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14 Hz repetition rate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10</a:t>
            </a:r>
            <a:r>
              <a:rPr lang="en-US" sz="2800" baseline="30000" dirty="0">
                <a:solidFill>
                  <a:srgbClr val="00B050"/>
                </a:solidFill>
                <a:cs typeface="Times New Roman"/>
              </a:rPr>
              <a:t>15</a:t>
            </a:r>
            <a:r>
              <a:rPr lang="en-US" sz="2800" dirty="0">
                <a:solidFill>
                  <a:srgbClr val="00B050"/>
                </a:solidFill>
                <a:cs typeface="Times New Roman"/>
              </a:rPr>
              <a:t> protons/pulse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&gt;2.7x10</a:t>
            </a:r>
            <a:r>
              <a:rPr lang="en-US" sz="2800" baseline="30000" dirty="0">
                <a:solidFill>
                  <a:srgbClr val="00B050"/>
                </a:solidFill>
                <a:cs typeface="Times New Roman"/>
              </a:rPr>
              <a:t>23</a:t>
            </a:r>
            <a:r>
              <a:rPr lang="en-US" sz="2800" dirty="0">
                <a:solidFill>
                  <a:srgbClr val="00B050"/>
                </a:solidFill>
                <a:cs typeface="Times New Roman"/>
              </a:rPr>
              <a:t> protons/year</a:t>
            </a:r>
            <a:endParaRPr lang="en-GB" sz="2800" dirty="0">
              <a:solidFill>
                <a:srgbClr val="00B050"/>
              </a:solidFill>
              <a:cs typeface="Times New Roman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4017684" y="3589094"/>
            <a:ext cx="5002213" cy="1300249"/>
            <a:chOff x="61913" y="1860550"/>
            <a:chExt cx="9058275" cy="235456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8" name="Rectangle 4"/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1" name="Oval 7"/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" name="Rectangle 8"/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3" name="Oval 9"/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7" name="Group 25"/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2" name="Oval 28"/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3" name="Oval 29"/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35" name="Rectangle 32"/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37" name="Rectangle 34"/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9" name="Group 39"/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43" name="Rectangle 40"/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44" name="Rectangle 41"/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45" name="Rectangle 42"/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46" name="Rectangle 43"/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47" name="Rectangle 44"/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48" name="Group 54"/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49" name="Oval 45"/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0" name="Oval 46"/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2" name="Line 48"/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3" name="Line 49"/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5" name="Line 51"/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6" name="Line 52"/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7" name="Line 53"/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58" name="Rectangle 55"/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59" name="Group 59"/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2" name="Rectangle 58"/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63" name="Rectangle 60"/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64" name="Picture 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5" name="Rectangle 63"/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2048" name="ZoneTexte 2047"/>
          <p:cNvSpPr txBox="1"/>
          <p:nvPr/>
        </p:nvSpPr>
        <p:spPr>
          <a:xfrm>
            <a:off x="5271808" y="5142016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</p:spTree>
    <p:extLst>
      <p:ext uri="{BB962C8B-B14F-4D97-AF65-F5344CB8AC3E}">
        <p14:creationId xmlns:p14="http://schemas.microsoft.com/office/powerpoint/2010/main" val="26093352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199938</TotalTime>
  <Words>3808</Words>
  <Application>Microsoft Macintosh PowerPoint</Application>
  <PresentationFormat>On-screen Show (4:3)</PresentationFormat>
  <Paragraphs>766</Paragraphs>
  <Slides>59</Slides>
  <Notes>52</Notes>
  <HiddenSlides>0</HiddenSlides>
  <MMClips>1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80" baseType="lpstr">
      <vt:lpstr>StarBats</vt:lpstr>
      <vt:lpstr>Times New Roman Bold</vt:lpstr>
      <vt:lpstr>Titillium</vt:lpstr>
      <vt:lpstr>Arial</vt:lpstr>
      <vt:lpstr>Arial</vt:lpstr>
      <vt:lpstr>Arial Black</vt:lpstr>
      <vt:lpstr>Bradley Hand ITC</vt:lpstr>
      <vt:lpstr>Calibri</vt:lpstr>
      <vt:lpstr>Cambria Math</vt:lpstr>
      <vt:lpstr>Comic Sans MS</vt:lpstr>
      <vt:lpstr>Courier New</vt:lpstr>
      <vt:lpstr>Gill Sans Light</vt:lpstr>
      <vt:lpstr>Helvetica</vt:lpstr>
      <vt:lpstr>Helvetica Light</vt:lpstr>
      <vt:lpstr>Lucida Grande</vt:lpstr>
      <vt:lpstr>Symbol</vt:lpstr>
      <vt:lpstr>Tahoma</vt:lpstr>
      <vt:lpstr>Times</vt:lpstr>
      <vt:lpstr>Times New Roman</vt:lpstr>
      <vt:lpstr>Thème Office</vt:lpstr>
      <vt:lpstr>Equation</vt:lpstr>
      <vt:lpstr>Neutrino CP Violation with the European Spallation Source neutrino Super Beam Marcos Dracos IPHC-Strasbourg</vt:lpstr>
      <vt:lpstr>European Spallation Source</vt:lpstr>
      <vt:lpstr>ESS proton linac</vt:lpstr>
      <vt:lpstr>European Spallation Source</vt:lpstr>
      <vt:lpstr>European Spallation Source as Neutrino Facility for CP violation observation (2nd Oscillation maximum)</vt:lpstr>
      <vt:lpstr>Oscillation probability (neutrino beams)</vt:lpstr>
      <vt:lpstr>Use all this ESS linac power to go to the second oscillation maximum</vt:lpstr>
      <vt:lpstr>Neutrino Oscillations with "large" θ13</vt:lpstr>
      <vt:lpstr>Production of a neutrino beam</vt:lpstr>
      <vt:lpstr>ESSνSB ν energy distribution</vt:lpstr>
      <vt:lpstr>Can we go to the 2nd oscillation maximum using our proton beam?</vt:lpstr>
      <vt:lpstr>Neutrinos in the far detector</vt:lpstr>
      <vt:lpstr>2nd Oscillation max. coverage</vt:lpstr>
      <vt:lpstr>ESSνSB Consortium</vt:lpstr>
      <vt:lpstr>ESS modifications to produce a neutrino Super Beam</vt:lpstr>
      <vt:lpstr>How to add a neutrino facility?</vt:lpstr>
      <vt:lpstr>Candidate active mines</vt:lpstr>
      <vt:lpstr>Which baseline?</vt:lpstr>
      <vt:lpstr>Physics Performance (CPV discovery)</vt:lpstr>
      <vt:lpstr>Physics Performance (accuracy)</vt:lpstr>
      <vt:lpstr>The Linac modifications and operation</vt:lpstr>
      <vt:lpstr>The Accumulator</vt:lpstr>
      <vt:lpstr>General Layout of the target station</vt:lpstr>
      <vt:lpstr>Detectors</vt:lpstr>
      <vt:lpstr>Latest Improvements</vt:lpstr>
      <vt:lpstr>Physics Performance Improvement</vt:lpstr>
      <vt:lpstr>Improvements (discovery potential)</vt:lpstr>
      <vt:lpstr>Improvements (precision measurements)</vt:lpstr>
      <vt:lpstr>Choice to be done soon between the two mines</vt:lpstr>
      <vt:lpstr>What to do after?</vt:lpstr>
      <vt:lpstr>Muons at the level of the beam dump</vt:lpstr>
      <vt:lpstr>ESSνSB and (R&amp;D) synergies</vt:lpstr>
      <vt:lpstr>What to do more?</vt:lpstr>
      <vt:lpstr>Proposed scenario for 2022-2025</vt:lpstr>
      <vt:lpstr>New participants are welcome</vt:lpstr>
      <vt:lpstr>Conclusions</vt:lpstr>
      <vt:lpstr>Backup</vt:lpstr>
      <vt:lpstr>ESSnuSB structure and participating institutions</vt:lpstr>
      <vt:lpstr>Possible ESSνSB schedule (2nd generation neutrino Super Beam) </vt:lpstr>
      <vt:lpstr>Muons at ESS (ESSμSB)</vt:lpstr>
      <vt:lpstr>Muons at ESS (ESSμSB)</vt:lpstr>
      <vt:lpstr>Linac, accumulator, race-track and muon activities</vt:lpstr>
      <vt:lpstr>Low Energy nuSTORM at ESS</vt:lpstr>
      <vt:lpstr>nuSTORM</vt:lpstr>
      <vt:lpstr>Decay At Rest at ESS</vt:lpstr>
      <vt:lpstr>Coherent Scattering at ESS</vt:lpstr>
      <vt:lpstr>Systematic errors</vt:lpstr>
      <vt:lpstr>Optimisations</vt:lpstr>
      <vt:lpstr>Expected event spectrum</vt:lpstr>
      <vt:lpstr>Expected event spectrum</vt:lpstr>
      <vt:lpstr>Expected event purity</vt:lpstr>
      <vt:lpstr>Expected event purity</vt:lpstr>
      <vt:lpstr>Coverage</vt:lpstr>
      <vt:lpstr>Systematics</vt:lpstr>
      <vt:lpstr>δCP and matter-antimatter asymmetry magnitude</vt:lpstr>
      <vt:lpstr>The H2020 ESSνSB Design Study</vt:lpstr>
      <vt:lpstr>Targetry, hadron production, muon extraction</vt:lpstr>
      <vt:lpstr>Muons at the level of the beam dump</vt:lpstr>
      <vt:lpstr>Detectors and Physics performance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1599</cp:revision>
  <cp:lastPrinted>2013-03-04T17:31:58Z</cp:lastPrinted>
  <dcterms:created xsi:type="dcterms:W3CDTF">2012-07-27T00:22:31Z</dcterms:created>
  <dcterms:modified xsi:type="dcterms:W3CDTF">2021-12-04T17:29:38Z</dcterms:modified>
</cp:coreProperties>
</file>