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9"/>
  </p:notesMasterIdLst>
  <p:handoutMasterIdLst>
    <p:handoutMasterId r:id="rId20"/>
  </p:handoutMasterIdLst>
  <p:sldIdLst>
    <p:sldId id="256" r:id="rId3"/>
    <p:sldId id="1479" r:id="rId4"/>
    <p:sldId id="1485" r:id="rId5"/>
    <p:sldId id="324" r:id="rId6"/>
    <p:sldId id="1473" r:id="rId7"/>
    <p:sldId id="1488" r:id="rId8"/>
    <p:sldId id="1491" r:id="rId9"/>
    <p:sldId id="257" r:id="rId10"/>
    <p:sldId id="258" r:id="rId11"/>
    <p:sldId id="1492" r:id="rId12"/>
    <p:sldId id="260" r:id="rId13"/>
    <p:sldId id="1493" r:id="rId14"/>
    <p:sldId id="1494" r:id="rId15"/>
    <p:sldId id="1495" r:id="rId16"/>
    <p:sldId id="1496" r:id="rId17"/>
    <p:sldId id="1490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50A"/>
    <a:srgbClr val="FF8000"/>
    <a:srgbClr val="00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62" autoAdjust="0"/>
    <p:restoredTop sz="50000" autoAdjust="0"/>
  </p:normalViewPr>
  <p:slideViewPr>
    <p:cSldViewPr snapToGrid="0" snapToObjects="1">
      <p:cViewPr varScale="1">
        <p:scale>
          <a:sx n="165" d="100"/>
          <a:sy n="165" d="100"/>
        </p:scale>
        <p:origin x="1184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12/7/21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12/7/21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809657"/>
            <a:ext cx="285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K. Long,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t>7 December, 2021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708" cy="359893"/>
          </a:xfrm>
          <a:prstGeom prst="rect">
            <a:avLst/>
          </a:prstGeom>
        </p:spPr>
      </p:pic>
      <p:pic>
        <p:nvPicPr>
          <p:cNvPr id="11" name="Picture 10" descr="2473_web_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302" y="0"/>
            <a:ext cx="1636697" cy="35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B5725-3BBB-FC4D-83EF-96A6349A2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r">
              <a:defRPr sz="4500" b="1">
                <a:solidFill>
                  <a:srgbClr val="00206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21587B-48A1-CD40-8B83-E32856794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r">
              <a:buNone/>
              <a:defRPr sz="2100" b="1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7" name="Picture 6" descr="image001.png">
            <a:extLst>
              <a:ext uri="{FF2B5EF4-FFF2-40B4-BE49-F238E27FC236}">
                <a16:creationId xmlns:a16="http://schemas.microsoft.com/office/drawing/2014/main" id="{7C753095-58DF-1E47-9C0D-3CE3DFE4D7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281" cy="269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1DAF38-58B9-814D-B265-B4CEB098D14D}"/>
              </a:ext>
            </a:extLst>
          </p:cNvPr>
          <p:cNvSpPr txBox="1"/>
          <p:nvPr userDrawn="1"/>
        </p:nvSpPr>
        <p:spPr>
          <a:xfrm>
            <a:off x="3451861" y="4775301"/>
            <a:ext cx="1878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1"/>
                </a:solidFill>
              </a:rPr>
              <a:t>K. Long, </a:t>
            </a:r>
            <a:fld id="{B19FB069-7A70-CF49-A3CF-C9513262B04A}" type="datetime3">
              <a:rPr lang="en-GB" sz="1200" b="1" smtClean="0">
                <a:solidFill>
                  <a:schemeClr val="tx1"/>
                </a:solidFill>
              </a:rPr>
              <a:t>7 December, 2021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6D638904-28E6-6D4D-8E2F-98175B8EC1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5775" y="-13022"/>
            <a:ext cx="1099937" cy="282942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833D91A9-C898-D648-A148-FC16CB06D8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7569" y="4392968"/>
            <a:ext cx="1336431" cy="750532"/>
          </a:xfrm>
          <a:prstGeom prst="rect">
            <a:avLst/>
          </a:prstGeom>
        </p:spPr>
      </p:pic>
      <p:pic>
        <p:nvPicPr>
          <p:cNvPr id="8" name="Picture 2" descr="ENUBET logo">
            <a:extLst>
              <a:ext uri="{FF2B5EF4-FFF2-40B4-BE49-F238E27FC236}">
                <a16:creationId xmlns:a16="http://schemas.microsoft.com/office/drawing/2014/main" id="{85134250-C0FE-0044-BCEA-1D94772D17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2157"/>
            <a:ext cx="910281" cy="8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197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76B9-B307-5547-9D41-EE174839C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80059"/>
          </a:xfrm>
        </p:spPr>
        <p:txBody>
          <a:bodyPr>
            <a:noAutofit/>
          </a:bodyPr>
          <a:lstStyle>
            <a:lvl1pPr algn="r">
              <a:defRPr sz="3000" b="1">
                <a:solidFill>
                  <a:srgbClr val="C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AF3D8-FCDB-8A48-A784-F89A834E2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0060"/>
            <a:ext cx="9144000" cy="4655820"/>
          </a:xfrm>
        </p:spPr>
        <p:txBody>
          <a:bodyPr/>
          <a:lstStyle>
            <a:lvl1pPr>
              <a:defRPr sz="2700" b="1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 b="1">
                <a:solidFill>
                  <a:schemeClr val="accent1"/>
                </a:solidFill>
              </a:defRPr>
            </a:lvl2pPr>
            <a:lvl3pPr>
              <a:defRPr sz="2100" b="1">
                <a:solidFill>
                  <a:schemeClr val="accent2"/>
                </a:solidFill>
              </a:defRPr>
            </a:lvl3pPr>
            <a:lvl4pPr>
              <a:defRPr sz="1800" b="1">
                <a:solidFill>
                  <a:schemeClr val="accent4"/>
                </a:solidFill>
              </a:defRPr>
            </a:lvl4pPr>
            <a:lvl5pPr>
              <a:defRPr sz="1500"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B9E92-2D1E-6240-8373-27BDDD5B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917671"/>
            <a:ext cx="2057400" cy="217646"/>
          </a:xfrm>
        </p:spPr>
        <p:txBody>
          <a:bodyPr/>
          <a:lstStyle>
            <a:lvl1pPr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28AF43-ECB0-2D42-8C54-5AF8A4A6F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920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A4A06-1A91-1943-B51A-D89D1D983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>
            <a:normAutofit/>
          </a:bodyPr>
          <a:lstStyle>
            <a:lvl1pPr>
              <a:defRPr sz="3300" b="1">
                <a:solidFill>
                  <a:srgbClr val="C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1FAA7-C043-354A-A358-5CFD35EED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376AA-06DB-4046-8C16-EC8D1649F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9657"/>
            <a:ext cx="2057400" cy="273844"/>
          </a:xfrm>
        </p:spPr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12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FC03-EF36-714D-B45D-98DBE52B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6194F-01C3-0A41-B5EE-CC458FDC0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EDD8B-68A2-1645-9D26-2235D0A527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23699-8D32-AE49-BA22-27F3AC082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5577-9D3A-5740-895E-D28D2517BFB7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1AC631-0972-F440-B2B3-215293F2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07CAF-F107-D74E-89ED-FEE24541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35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3C7B1-BBA9-184B-89C6-3DD51557F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1DABB-21DD-E54F-AAFB-A6898BB7B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0EBBFD-A6D6-904E-9B92-67C813C2B5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3A777-7C7D-DD40-BE58-DD1490308D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B208D-AE21-F141-B476-10382A925E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5F8752-2A13-6B46-869B-9E6CB1911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5577-9D3A-5740-895E-D28D2517BFB7}" type="datetimeFigureOut">
              <a:rPr lang="en-US" smtClean="0"/>
              <a:t>12/7/21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F5A9EE-2FF3-CD4A-B0C4-D6B104BE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7DB3A0-754C-E348-BAB3-FF4B744E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78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F0F02-EC1E-9A4A-9EEF-64B39356E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824AD6-0C3D-0E43-B870-D1CC0828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5577-9D3A-5740-895E-D28D2517BFB7}" type="datetimeFigureOut">
              <a:rPr lang="en-US" smtClean="0"/>
              <a:t>12/7/21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65CC9-FA18-294A-B371-A3F5B095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659D4-47A9-3F47-8024-B06237F6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84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AE2210-2BCB-0041-96A8-224F79F1F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5577-9D3A-5740-895E-D28D2517BFB7}" type="datetimeFigureOut">
              <a:rPr lang="en-US" smtClean="0"/>
              <a:t>12/7/21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67F05-E7E1-8749-9491-A4E9D08BF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B9F0D-7D99-084F-9553-87B4A1BF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95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93B9C-67C3-9844-BF1B-476953FE8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B53CC-7C9D-EF48-B305-3E1E4A126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8FD12-DDD6-7846-B50B-364E22051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BE2823-FAE6-0943-914F-0E7001E76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5577-9D3A-5740-895E-D28D2517BFB7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349B2-2E3A-6743-A29D-A95C11456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BF894-F59E-EA41-AEBE-B41624A80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07BA3-2239-984F-B148-89F4A874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F77758-9BA9-BF44-AEAE-915EE2E6FC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A5466-F14B-4743-ACAE-3162C6291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DA245-2A96-8248-B711-7D76E6E2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5577-9D3A-5740-895E-D28D2517BFB7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A4554-968C-E446-9200-0D3A2C3F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2D0DE-ECD4-D348-9EF2-C75CA854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99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785B0-BE4E-CD49-A4DA-6AD90DEA5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483BF-910A-054A-9FAC-0B27251F7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E9D18-4E71-7A41-AD75-6101BD6E0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5577-9D3A-5740-895E-D28D2517BFB7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7E5A4-7C58-7448-B8B0-8B692D3AE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4ED69-253A-2C46-9FF9-2BBC61DF7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67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62473-7246-B545-9BC0-42B8540953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B4A34-12F1-6B49-98C8-A5C712E40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01029-BF4B-554E-9213-190417BBC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5577-9D3A-5740-895E-D28D2517BFB7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C1C5-92E2-5D4D-9F4C-12114CF13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73916-8C01-E94A-BD99-D1D422EA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AF43-ECB0-2D42-8C54-5AF8A4A6F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4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70A46D-8534-1941-896D-8E002B3D0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6DC3B-1027-5441-84BC-18C39DC3A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904AA-4F87-3F41-A276-1F8BB69E8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E5577-9D3A-5740-895E-D28D2517BFB7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271B-446B-EA4F-822F-CB42D41F1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C8A42-D138-4942-89C5-84E421664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8AF43-ECB0-2D42-8C54-5AF8A4A6F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1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3600" dirty="0" err="1"/>
              <a:t>nuSTORM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Update since last presentation to </a:t>
            </a:r>
            <a:r>
              <a:rPr lang="en-US" dirty="0" err="1"/>
              <a:t>nuSTEC</a:t>
            </a:r>
            <a:r>
              <a:rPr lang="en-US" dirty="0"/>
              <a:t> board: 10Dec21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E6E606F-87DB-5D43-94C2-0092285D02F6}"/>
              </a:ext>
            </a:extLst>
          </p:cNvPr>
          <p:cNvSpPr>
            <a:spLocks noGrp="1"/>
          </p:cNvSpPr>
          <p:nvPr/>
        </p:nvSpPr>
        <p:spPr>
          <a:xfrm>
            <a:off x="-69350" y="1"/>
            <a:ext cx="9144000" cy="48005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3000" dirty="0">
                <a:latin typeface="Calibri Light" panose="020F0302020204030204"/>
              </a:rPr>
              <a:t>ENUBET and </a:t>
            </a:r>
            <a:r>
              <a:rPr lang="en-US" sz="3000" dirty="0" err="1">
                <a:latin typeface="Calibri Light" panose="020F0302020204030204"/>
              </a:rPr>
              <a:t>nuSTORM</a:t>
            </a:r>
            <a:endParaRPr lang="en-US" sz="3000" dirty="0">
              <a:latin typeface="Calibri Light" panose="020F030202020403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A4BBF9B-C092-B844-B4B9-F8C919FFC406}"/>
              </a:ext>
            </a:extLst>
          </p:cNvPr>
          <p:cNvSpPr>
            <a:spLocks noGrp="1"/>
          </p:cNvSpPr>
          <p:nvPr/>
        </p:nvSpPr>
        <p:spPr>
          <a:xfrm>
            <a:off x="0" y="480060"/>
            <a:ext cx="9144000" cy="3020602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2700" dirty="0">
                <a:solidFill>
                  <a:srgbClr val="C00000"/>
                </a:solidFill>
                <a:latin typeface="Calibri" panose="020F0502020204030204"/>
              </a:rPr>
              <a:t>S</a:t>
            </a:r>
            <a:r>
              <a:rPr lang="en-US" sz="2700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cientific </a:t>
            </a:r>
            <a:r>
              <a:rPr lang="en-US" sz="2700" dirty="0" err="1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programme</a:t>
            </a:r>
            <a:endParaRPr lang="en-US" sz="2700" dirty="0">
              <a:solidFill>
                <a:srgbClr val="4E67C8">
                  <a:lumMod val="75000"/>
                </a:srgbClr>
              </a:solidFill>
              <a:latin typeface="Calibri" panose="020F0502020204030204"/>
            </a:endParaRP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Precise, systematic, </a:t>
            </a:r>
            <a:r>
              <a:rPr lang="en-US" sz="2400" dirty="0">
                <a:solidFill>
                  <a:srgbClr val="4E67C8"/>
                </a:solidFill>
                <a:latin typeface="Symbol" pitchFamily="2" charset="2"/>
              </a:rPr>
              <a:t>n</a:t>
            </a:r>
            <a:r>
              <a:rPr lang="en-US" sz="2100" i="1" baseline="-25000" dirty="0">
                <a:solidFill>
                  <a:srgbClr val="4E67C8"/>
                </a:solidFill>
                <a:latin typeface="Calibri" panose="020F0502020204030204"/>
              </a:rPr>
              <a:t>e</a:t>
            </a: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, cross section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Exquisite sensitivity to BSM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700" dirty="0">
                <a:solidFill>
                  <a:srgbClr val="C00000"/>
                </a:solidFill>
                <a:latin typeface="Calibri" panose="020F0502020204030204"/>
              </a:rPr>
              <a:t>C</a:t>
            </a:r>
            <a:r>
              <a:rPr lang="en-US" sz="2700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apability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Uniquely high quality neutrino beam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Path to new horizon at energy frontier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700" dirty="0">
                <a:solidFill>
                  <a:srgbClr val="C00000"/>
                </a:solidFill>
                <a:latin typeface="Calibri" panose="020F0502020204030204"/>
              </a:rPr>
              <a:t>O</a:t>
            </a:r>
            <a:r>
              <a:rPr lang="en-US" sz="2700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pportunity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ESPP:</a:t>
            </a:r>
          </a:p>
          <a:p>
            <a:pPr marL="857250" lvl="2" indent="-171450" defTabSz="685800">
              <a:spcBef>
                <a:spcPts val="375"/>
              </a:spcBef>
            </a:pPr>
            <a:r>
              <a:rPr lang="en-US" sz="2100" dirty="0">
                <a:solidFill>
                  <a:srgbClr val="5ECCF3"/>
                </a:solidFill>
                <a:latin typeface="Calibri" panose="020F0502020204030204"/>
              </a:rPr>
              <a:t>Neutrino cross sections and muon collider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700" dirty="0">
                <a:solidFill>
                  <a:srgbClr val="C00000"/>
                </a:solidFill>
                <a:latin typeface="Calibri" panose="020F0502020204030204"/>
              </a:rPr>
              <a:t>P</a:t>
            </a:r>
            <a:r>
              <a:rPr lang="en-US" sz="2700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artnership: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ENUBET, </a:t>
            </a:r>
            <a:r>
              <a:rPr lang="en-US" sz="2400" dirty="0" err="1">
                <a:solidFill>
                  <a:srgbClr val="4E67C8"/>
                </a:solidFill>
                <a:latin typeface="Calibri" panose="020F0502020204030204"/>
              </a:rPr>
              <a:t>nuSTORM</a:t>
            </a: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; PBC &amp; </a:t>
            </a:r>
            <a:r>
              <a:rPr lang="en-US" sz="2400" dirty="0" err="1">
                <a:solidFill>
                  <a:srgbClr val="4E67C8"/>
                </a:solidFill>
                <a:latin typeface="Calibri" panose="020F0502020204030204"/>
              </a:rPr>
              <a:t>iMC</a:t>
            </a:r>
            <a:endParaRPr lang="en-US" sz="2400" dirty="0">
              <a:solidFill>
                <a:srgbClr val="4E67C8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FCAE1C-5252-DE49-9337-DEF518929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36" t="37327" r="5778" b="8806"/>
          <a:stretch/>
        </p:blipFill>
        <p:spPr>
          <a:xfrm>
            <a:off x="5540339" y="1527638"/>
            <a:ext cx="3526757" cy="262569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71498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E6E606F-87DB-5D43-94C2-0092285D02F6}"/>
              </a:ext>
            </a:extLst>
          </p:cNvPr>
          <p:cNvSpPr>
            <a:spLocks noGrp="1"/>
          </p:cNvSpPr>
          <p:nvPr/>
        </p:nvSpPr>
        <p:spPr>
          <a:xfrm>
            <a:off x="-69350" y="1"/>
            <a:ext cx="9144000" cy="48005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3000" dirty="0">
                <a:latin typeface="Calibri Light" panose="020F0302020204030204"/>
              </a:rPr>
              <a:t>ENUBET and </a:t>
            </a:r>
            <a:r>
              <a:rPr lang="en-US" sz="3000" dirty="0" err="1">
                <a:latin typeface="Calibri Light" panose="020F0302020204030204"/>
              </a:rPr>
              <a:t>nuSTORM</a:t>
            </a:r>
            <a:endParaRPr lang="en-US" sz="3000" dirty="0">
              <a:latin typeface="Calibri Light" panose="020F030202020403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A4BBF9B-C092-B844-B4B9-F8C919FFC406}"/>
              </a:ext>
            </a:extLst>
          </p:cNvPr>
          <p:cNvSpPr>
            <a:spLocks noGrp="1"/>
          </p:cNvSpPr>
          <p:nvPr/>
        </p:nvSpPr>
        <p:spPr>
          <a:xfrm>
            <a:off x="0" y="480060"/>
            <a:ext cx="9144000" cy="3868220"/>
          </a:xfrm>
          <a:prstGeom prst="rect">
            <a:avLst/>
          </a:prstGeom>
        </p:spPr>
        <p:txBody>
          <a:bodyPr vert="horz" lIns="68580" tIns="34290" rIns="68580" bIns="3429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2700" dirty="0">
                <a:solidFill>
                  <a:srgbClr val="C00000"/>
                </a:solidFill>
                <a:latin typeface="Calibri" panose="020F0502020204030204"/>
              </a:rPr>
              <a:t>S</a:t>
            </a:r>
            <a:r>
              <a:rPr lang="en-US" sz="2700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cientific </a:t>
            </a:r>
            <a:r>
              <a:rPr lang="en-US" sz="2700" dirty="0" err="1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programme</a:t>
            </a:r>
            <a:endParaRPr lang="en-US" sz="2700" dirty="0">
              <a:solidFill>
                <a:srgbClr val="4E67C8">
                  <a:lumMod val="75000"/>
                </a:srgbClr>
              </a:solidFill>
              <a:latin typeface="Calibri" panose="020F0502020204030204"/>
            </a:endParaRP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Precise, systematic, </a:t>
            </a:r>
            <a:r>
              <a:rPr lang="en-US" sz="2400" dirty="0">
                <a:solidFill>
                  <a:srgbClr val="4E67C8"/>
                </a:solidFill>
                <a:latin typeface="Symbol" pitchFamily="2" charset="2"/>
              </a:rPr>
              <a:t>n</a:t>
            </a:r>
            <a:r>
              <a:rPr lang="en-US" sz="2100" i="1" baseline="-25000" dirty="0">
                <a:solidFill>
                  <a:srgbClr val="4E67C8"/>
                </a:solidFill>
                <a:latin typeface="Calibri" panose="020F0502020204030204"/>
              </a:rPr>
              <a:t>e</a:t>
            </a: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, cross section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Exquisite sensitivity to BSM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700" dirty="0">
                <a:solidFill>
                  <a:srgbClr val="C00000"/>
                </a:solidFill>
                <a:latin typeface="Calibri" panose="020F0502020204030204"/>
              </a:rPr>
              <a:t>C</a:t>
            </a:r>
            <a:r>
              <a:rPr lang="en-US" sz="2700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apability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Uniquely high-quality neutrino beam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Path to new horizon at energy frontier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700" dirty="0">
                <a:solidFill>
                  <a:srgbClr val="C00000"/>
                </a:solidFill>
                <a:latin typeface="Calibri" panose="020F0502020204030204"/>
              </a:rPr>
              <a:t>O</a:t>
            </a:r>
            <a:r>
              <a:rPr lang="en-US" sz="2700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pportunity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ESPP:</a:t>
            </a:r>
          </a:p>
          <a:p>
            <a:pPr marL="857250" lvl="2" indent="-171450" defTabSz="685800">
              <a:spcBef>
                <a:spcPts val="375"/>
              </a:spcBef>
            </a:pPr>
            <a:r>
              <a:rPr lang="en-US" sz="2100" dirty="0">
                <a:solidFill>
                  <a:srgbClr val="5ECCF3"/>
                </a:solidFill>
                <a:latin typeface="Calibri" panose="020F0502020204030204"/>
              </a:rPr>
              <a:t>Neutrino cross sections and muon collider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700" dirty="0">
                <a:solidFill>
                  <a:srgbClr val="C00000"/>
                </a:solidFill>
                <a:latin typeface="Calibri" panose="020F0502020204030204"/>
              </a:rPr>
              <a:t>P</a:t>
            </a:r>
            <a:r>
              <a:rPr lang="en-US" sz="2700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artnership: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ENUBET, </a:t>
            </a:r>
            <a:r>
              <a:rPr lang="en-US" sz="2400" dirty="0" err="1">
                <a:solidFill>
                  <a:srgbClr val="4E67C8"/>
                </a:solidFill>
                <a:latin typeface="Calibri" panose="020F0502020204030204"/>
              </a:rPr>
              <a:t>nuSTORM</a:t>
            </a:r>
            <a:r>
              <a:rPr lang="en-US" sz="2400" dirty="0">
                <a:solidFill>
                  <a:srgbClr val="4E67C8"/>
                </a:solidFill>
              </a:rPr>
              <a:t>; PBC &amp; </a:t>
            </a:r>
            <a:r>
              <a:rPr lang="en-US" sz="2400" dirty="0" err="1">
                <a:solidFill>
                  <a:srgbClr val="4E67C8"/>
                </a:solidFill>
              </a:rPr>
              <a:t>iMC</a:t>
            </a:r>
            <a:endParaRPr lang="en-US" sz="2400" dirty="0">
              <a:solidFill>
                <a:srgbClr val="4E67C8"/>
              </a:solidFill>
              <a:latin typeface="Calibri" panose="020F0502020204030204"/>
            </a:endParaRPr>
          </a:p>
          <a:p>
            <a:pPr marL="171450" indent="-171450" defTabSz="685800">
              <a:spcBef>
                <a:spcPts val="750"/>
              </a:spcBef>
            </a:pPr>
            <a:r>
              <a:rPr lang="en-US" sz="2700" dirty="0">
                <a:solidFill>
                  <a:srgbClr val="C00000"/>
                </a:solidFill>
                <a:latin typeface="Calibri" panose="020F0502020204030204"/>
              </a:rPr>
              <a:t>E</a:t>
            </a:r>
            <a:r>
              <a:rPr lang="en-US" sz="2700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xploitation: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Now! Physics case, capability case, scientific and peer-group partnership case:</a:t>
            </a:r>
          </a:p>
          <a:p>
            <a:pPr marL="857250" lvl="2" indent="-171450" defTabSz="685800">
              <a:spcBef>
                <a:spcPts val="375"/>
              </a:spcBef>
            </a:pPr>
            <a:r>
              <a:rPr lang="en-US" sz="2100" dirty="0">
                <a:solidFill>
                  <a:srgbClr val="5ECCF3"/>
                </a:solidFill>
                <a:latin typeface="Calibri" panose="020F0502020204030204"/>
              </a:rPr>
              <a:t>Foundations for endorsement of initiative at next ESPPU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E588A9-1995-674C-B668-81B937629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887" y="480060"/>
            <a:ext cx="2436082" cy="182937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p0.pdf">
            <a:extLst>
              <a:ext uri="{FF2B5EF4-FFF2-40B4-BE49-F238E27FC236}">
                <a16:creationId xmlns:a16="http://schemas.microsoft.com/office/drawing/2014/main" id="{449149C7-92AD-A54B-B2EA-1417D5D7EA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7" t="8738" r="4729" b="3773"/>
          <a:stretch/>
        </p:blipFill>
        <p:spPr>
          <a:xfrm>
            <a:off x="6714350" y="2165279"/>
            <a:ext cx="2356625" cy="161674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20788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1FDC2-7085-BD4A-8851-D956B294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nuSTORM</a:t>
            </a:r>
            <a:r>
              <a:rPr lang="en-US" dirty="0"/>
              <a:t> White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6776-CB78-B848-8792-EBD05C18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57A64C-E288-3147-85C6-81B6CC3C4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4" y="1000182"/>
            <a:ext cx="5467640" cy="314313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94FF32-152B-0D41-BC57-279EC51FB962}"/>
              </a:ext>
            </a:extLst>
          </p:cNvPr>
          <p:cNvSpPr txBox="1"/>
          <p:nvPr/>
        </p:nvSpPr>
        <p:spPr>
          <a:xfrm>
            <a:off x="5708295" y="900144"/>
            <a:ext cx="3367076" cy="35086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Getting going!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   Goal: complete draft mid Jan22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New!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   Working towards </a:t>
            </a:r>
            <a:r>
              <a:rPr lang="en-US" sz="1400" b="1" dirty="0" err="1">
                <a:solidFill>
                  <a:schemeClr val="bg1"/>
                </a:solidFill>
              </a:rPr>
              <a:t>normalised</a:t>
            </a:r>
            <a:r>
              <a:rPr lang="en-US" sz="1400" b="1" dirty="0">
                <a:solidFill>
                  <a:schemeClr val="bg1"/>
                </a:solidFill>
              </a:rPr>
              <a:t> event rates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Opportunity: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   Near term (next 5 </a:t>
            </a:r>
            <a:r>
              <a:rPr lang="en-US" sz="1400" b="1" dirty="0" err="1">
                <a:solidFill>
                  <a:schemeClr val="bg1"/>
                </a:solidFill>
              </a:rPr>
              <a:t>yrs</a:t>
            </a:r>
            <a:r>
              <a:rPr lang="en-US" sz="1400" b="1" dirty="0">
                <a:solidFill>
                  <a:schemeClr val="bg1"/>
                </a:solidFill>
              </a:rPr>
              <a:t>):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        </a:t>
            </a:r>
            <a:r>
              <a:rPr lang="en-US" sz="1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Evaluate precision &amp; sensitivity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           Based on </a:t>
            </a:r>
            <a:r>
              <a:rPr lang="en-US" sz="1400" b="1" i="1" dirty="0">
                <a:solidFill>
                  <a:schemeClr val="bg1"/>
                </a:solidFill>
              </a:rPr>
              <a:t>new</a:t>
            </a:r>
            <a:r>
              <a:rPr lang="en-US" sz="1400" b="1" dirty="0">
                <a:solidFill>
                  <a:schemeClr val="bg1"/>
                </a:solidFill>
              </a:rPr>
              <a:t> simulation</a:t>
            </a:r>
          </a:p>
          <a:p>
            <a:r>
              <a:rPr 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Develop concrete proposal(s)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            </a:t>
            </a:r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CERN (next ESPPU)</a:t>
            </a:r>
          </a:p>
          <a:p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     FNAL [BNL?]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   Long term (&lt;=2030):</a:t>
            </a:r>
          </a:p>
          <a:p>
            <a:r>
              <a:rPr lang="en-US" sz="1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Goal: shovel-ready project</a:t>
            </a:r>
          </a:p>
        </p:txBody>
      </p:sp>
    </p:spTree>
    <p:extLst>
      <p:ext uri="{BB962C8B-B14F-4D97-AF65-F5344CB8AC3E}">
        <p14:creationId xmlns:p14="http://schemas.microsoft.com/office/powerpoint/2010/main" val="2472420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46CCE-C51A-014E-8D2E-314BF8D7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Progress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8B9F7-7FF2-154B-833C-CB258141D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Target and capture:</a:t>
            </a:r>
          </a:p>
          <a:p>
            <a:pPr lvl="1"/>
            <a:r>
              <a:rPr lang="en-US" dirty="0"/>
              <a:t>MARS/FLUKA simulations (J. Back / N. </a:t>
            </a:r>
            <a:r>
              <a:rPr lang="en-US" dirty="0" err="1"/>
              <a:t>Mokhov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SPS now; PS in future</a:t>
            </a:r>
          </a:p>
          <a:p>
            <a:r>
              <a:rPr lang="en-US" dirty="0"/>
              <a:t>Pion transfer line complex:</a:t>
            </a:r>
          </a:p>
          <a:p>
            <a:pPr lvl="1"/>
            <a:r>
              <a:rPr lang="en-US" dirty="0"/>
              <a:t>From d/s end of horn to injection into ring</a:t>
            </a:r>
            <a:br>
              <a:rPr lang="en-US" dirty="0"/>
            </a:br>
            <a:r>
              <a:rPr lang="en-US" dirty="0"/>
              <a:t>(T. Alves, J. Pasternak)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E3414-1209-5945-A267-FF82AE89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C61C4EB4-F0CD-BF46-B02A-18178267A557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577" b="53750" l="28750" r="87292">
                        <a14:foregroundMark x1="33177" y1="49904" x2="33177" y2="49904"/>
                        <a14:foregroundMark x1="30885" y1="52500" x2="30885" y2="52500"/>
                        <a14:foregroundMark x1="28854" y1="53750" x2="28854" y2="53750"/>
                        <a14:foregroundMark x1="85000" y1="26635" x2="85000" y2="26635"/>
                        <a14:foregroundMark x1="87292" y1="25962" x2="87292" y2="25962"/>
                      </a14:backgroundRemoval>
                    </a14:imgEffect>
                  </a14:imgLayer>
                </a14:imgProps>
              </a:ext>
            </a:extLst>
          </a:blip>
          <a:srcRect l="27088" t="22397" r="9595" b="43240"/>
          <a:stretch/>
        </p:blipFill>
        <p:spPr bwMode="auto">
          <a:xfrm>
            <a:off x="210554" y="4031444"/>
            <a:ext cx="5947486" cy="694303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EED4272-31A4-7245-B08B-E97F7EA9E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999" y="3562108"/>
            <a:ext cx="2784041" cy="147468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88179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AC0E2-B51A-5B4E-B96F-349DD3F99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677FC-C98E-C947-AE50-0B59D3A06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End-to-end simulation:</a:t>
            </a:r>
          </a:p>
          <a:p>
            <a:pPr lvl="1"/>
            <a:r>
              <a:rPr lang="en-US" dirty="0"/>
              <a:t>Ring; now extended to “target to dump”</a:t>
            </a:r>
            <a:br>
              <a:rPr lang="en-US" dirty="0"/>
            </a:br>
            <a:r>
              <a:rPr lang="en-US" sz="2000" dirty="0"/>
              <a:t>Baba, Boyd, </a:t>
            </a:r>
            <a:br>
              <a:rPr lang="en-US" sz="2000" dirty="0"/>
            </a:br>
            <a:r>
              <a:rPr lang="en-US" sz="2000" dirty="0" err="1"/>
              <a:t>Jeamburaset</a:t>
            </a:r>
            <a:r>
              <a:rPr lang="en-US" sz="2000" dirty="0"/>
              <a:t>, </a:t>
            </a:r>
            <a:r>
              <a:rPr lang="en-US" sz="2000" dirty="0" err="1"/>
              <a:t>Kyberd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dirty="0"/>
              <a:t>Nazim, Pasternak,</a:t>
            </a:r>
            <a:br>
              <a:rPr lang="en-US" sz="2000" dirty="0"/>
            </a:br>
            <a:r>
              <a:rPr lang="en-US" sz="2000" dirty="0" err="1"/>
              <a:t>Trung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06CF0-454C-D54A-B982-BF348BA69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EC3F2-A4C5-C544-9CA8-D1DBBDAA5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869" y="1670157"/>
            <a:ext cx="5231826" cy="209593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002949-30A5-DB45-9F3F-E63BF442B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692" y="2084521"/>
            <a:ext cx="1539365" cy="11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79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1DBA3-101B-6449-9BB1-62990608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Snowmass White Paper steps: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0EA13-8CDF-A348-B5D5-0115EF8C2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White Paper w/s:</a:t>
            </a:r>
          </a:p>
          <a:p>
            <a:pPr lvl="1"/>
            <a:r>
              <a:rPr lang="en-US" dirty="0"/>
              <a:t>18:00 EST (23:00 GMT) 17Dec21</a:t>
            </a:r>
          </a:p>
          <a:p>
            <a:pPr lvl="2"/>
            <a:r>
              <a:rPr lang="en-US" dirty="0"/>
              <a:t>Couple of presentations from us</a:t>
            </a:r>
          </a:p>
          <a:p>
            <a:pPr lvl="2"/>
            <a:r>
              <a:rPr lang="en-US" dirty="0"/>
              <a:t>Valuable discussions</a:t>
            </a:r>
          </a:p>
          <a:p>
            <a:endParaRPr lang="en-US"/>
          </a:p>
          <a:p>
            <a:r>
              <a:rPr lang="en-US"/>
              <a:t>nuSTORM</a:t>
            </a:r>
            <a:r>
              <a:rPr lang="en-US" dirty="0"/>
              <a:t> White Paper “due date”:</a:t>
            </a:r>
          </a:p>
          <a:p>
            <a:pPr lvl="1"/>
            <a:r>
              <a:rPr lang="en-US" dirty="0"/>
              <a:t>Mid January 2022</a:t>
            </a:r>
          </a:p>
          <a:p>
            <a:pPr lvl="2"/>
            <a:r>
              <a:rPr lang="en-US" dirty="0"/>
              <a:t>Responding to request from Laura Fields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891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2CFBD4-9C52-7A40-9E56-BD49618EB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C983A6-F4BC-154D-996F-3287C7017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9"/>
            <a:ext cx="9144000" cy="513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80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174765-3487-864C-8033-262123217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6042C3-8566-D74A-BD5F-F1F8B0DF3A1F}"/>
              </a:ext>
            </a:extLst>
          </p:cNvPr>
          <p:cNvGrpSpPr/>
          <p:nvPr/>
        </p:nvGrpSpPr>
        <p:grpSpPr>
          <a:xfrm>
            <a:off x="-69120" y="84605"/>
            <a:ext cx="9652400" cy="4004357"/>
            <a:chOff x="-69120" y="668908"/>
            <a:chExt cx="9652400" cy="40043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0AF3F82-8073-DB40-9368-3FB411A6D474}"/>
                </a:ext>
              </a:extLst>
            </p:cNvPr>
            <p:cNvGrpSpPr/>
            <p:nvPr/>
          </p:nvGrpSpPr>
          <p:grpSpPr>
            <a:xfrm>
              <a:off x="-69120" y="668908"/>
              <a:ext cx="9268213" cy="3827260"/>
              <a:chOff x="-69120" y="1086664"/>
              <a:chExt cx="9268213" cy="382726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04A2E7F-986B-A24F-8481-44049855CD4E}"/>
                  </a:ext>
                </a:extLst>
              </p:cNvPr>
              <p:cNvGrpSpPr/>
              <p:nvPr/>
            </p:nvGrpSpPr>
            <p:grpSpPr>
              <a:xfrm>
                <a:off x="-69120" y="1086664"/>
                <a:ext cx="9268213" cy="3827260"/>
                <a:chOff x="-69120" y="1086664"/>
                <a:chExt cx="9268213" cy="3827260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93F332AD-C9EA-5C49-93A2-D21F1B50117B}"/>
                    </a:ext>
                  </a:extLst>
                </p:cNvPr>
                <p:cNvGrpSpPr/>
                <p:nvPr/>
              </p:nvGrpSpPr>
              <p:grpSpPr>
                <a:xfrm>
                  <a:off x="-69120" y="3240000"/>
                  <a:ext cx="9268213" cy="385537"/>
                  <a:chOff x="-69120" y="3240000"/>
                  <a:chExt cx="9268213" cy="385537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751AE1B5-8F65-7F40-B77C-2313AFFB5A67}"/>
                      </a:ext>
                    </a:extLst>
                  </p:cNvPr>
                  <p:cNvGrpSpPr/>
                  <p:nvPr/>
                </p:nvGrpSpPr>
                <p:grpSpPr>
                  <a:xfrm>
                    <a:off x="165100" y="3240000"/>
                    <a:ext cx="8912225" cy="146880"/>
                    <a:chOff x="165100" y="3240000"/>
                    <a:chExt cx="8912225" cy="146880"/>
                  </a:xfrm>
                </p:grpSpPr>
                <p:cxnSp>
                  <p:nvCxnSpPr>
                    <p:cNvPr id="47" name="Straight Arrow Connector 46">
                      <a:extLst>
                        <a:ext uri="{FF2B5EF4-FFF2-40B4-BE49-F238E27FC236}">
                          <a16:creationId xmlns:a16="http://schemas.microsoft.com/office/drawing/2014/main" id="{08819A08-64BF-A24B-B0B5-3D1665FAA06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65100" y="3240000"/>
                      <a:ext cx="8912225" cy="0"/>
                    </a:xfrm>
                    <a:prstGeom prst="straightConnector1">
                      <a:avLst/>
                    </a:prstGeom>
                    <a:noFill/>
                    <a:ln w="25400" cap="flat" cmpd="sng" algn="ctr">
                      <a:solidFill>
                        <a:srgbClr val="FF0000"/>
                      </a:solidFill>
                      <a:prstDash val="solid"/>
                      <a:tailEnd type="arrow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  <p:grpSp>
                  <p:nvGrpSpPr>
                    <p:cNvPr id="48" name="Group 47">
                      <a:extLst>
                        <a:ext uri="{FF2B5EF4-FFF2-40B4-BE49-F238E27FC236}">
                          <a16:creationId xmlns:a16="http://schemas.microsoft.com/office/drawing/2014/main" id="{558EFEFC-7D73-5D48-934E-3C78DDBC4A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7352" y="3248640"/>
                      <a:ext cx="8717417" cy="138240"/>
                      <a:chOff x="252941" y="3212976"/>
                      <a:chExt cx="5742856" cy="138240"/>
                    </a:xfrm>
                  </p:grpSpPr>
                  <p:cxnSp>
                    <p:nvCxnSpPr>
                      <p:cNvPr id="49" name="Straight Connector 48">
                        <a:extLst>
                          <a:ext uri="{FF2B5EF4-FFF2-40B4-BE49-F238E27FC236}">
                            <a16:creationId xmlns:a16="http://schemas.microsoft.com/office/drawing/2014/main" id="{C4AB2464-677C-9141-920D-4357FFE0189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52941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0" name="Straight Connector 49">
                        <a:extLst>
                          <a:ext uri="{FF2B5EF4-FFF2-40B4-BE49-F238E27FC236}">
                            <a16:creationId xmlns:a16="http://schemas.microsoft.com/office/drawing/2014/main" id="{743A5FCB-31E4-C747-A461-55EAA30E132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971276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1" name="Straight Connector 50">
                        <a:extLst>
                          <a:ext uri="{FF2B5EF4-FFF2-40B4-BE49-F238E27FC236}">
                            <a16:creationId xmlns:a16="http://schemas.microsoft.com/office/drawing/2014/main" id="{26380231-0B5D-C844-A8AB-50A8900C509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689611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2" name="Straight Connector 51">
                        <a:extLst>
                          <a:ext uri="{FF2B5EF4-FFF2-40B4-BE49-F238E27FC236}">
                            <a16:creationId xmlns:a16="http://schemas.microsoft.com/office/drawing/2014/main" id="{49613EFF-3245-7F45-9241-08C9A034DCE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406578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3" name="Straight Connector 52">
                        <a:extLst>
                          <a:ext uri="{FF2B5EF4-FFF2-40B4-BE49-F238E27FC236}">
                            <a16:creationId xmlns:a16="http://schemas.microsoft.com/office/drawing/2014/main" id="{AEA11EA7-C900-F042-8D27-5ADD7EAA8F3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124369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4" name="Straight Connector 53">
                        <a:extLst>
                          <a:ext uri="{FF2B5EF4-FFF2-40B4-BE49-F238E27FC236}">
                            <a16:creationId xmlns:a16="http://schemas.microsoft.com/office/drawing/2014/main" id="{E40CF466-12E8-D644-BFE1-ED06B88D37D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842704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5" name="Straight Connector 54">
                        <a:extLst>
                          <a:ext uri="{FF2B5EF4-FFF2-40B4-BE49-F238E27FC236}">
                            <a16:creationId xmlns:a16="http://schemas.microsoft.com/office/drawing/2014/main" id="{5F6A6644-2306-AE44-99EE-BE4FCA80E87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561039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6" name="Straight Connector 55">
                        <a:extLst>
                          <a:ext uri="{FF2B5EF4-FFF2-40B4-BE49-F238E27FC236}">
                            <a16:creationId xmlns:a16="http://schemas.microsoft.com/office/drawing/2014/main" id="{959E2701-CC31-2C4D-8496-24406BDC4D4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278006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7" name="Straight Connector 56">
                        <a:extLst>
                          <a:ext uri="{FF2B5EF4-FFF2-40B4-BE49-F238E27FC236}">
                            <a16:creationId xmlns:a16="http://schemas.microsoft.com/office/drawing/2014/main" id="{96B07B5C-234F-6B4D-9103-7D4E3CFC3EF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995797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</p:grpSp>
              </p:grp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12ED62C0-790B-F040-A608-C75393CEDA7C}"/>
                      </a:ext>
                    </a:extLst>
                  </p:cNvPr>
                  <p:cNvSpPr txBox="1"/>
                  <p:nvPr/>
                </p:nvSpPr>
                <p:spPr>
                  <a:xfrm>
                    <a:off x="-69120" y="3317760"/>
                    <a:ext cx="54864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1950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3D9201C9-4656-4542-A186-B727213BE14F}"/>
                      </a:ext>
                    </a:extLst>
                  </p:cNvPr>
                  <p:cNvSpPr txBox="1"/>
                  <p:nvPr/>
                </p:nvSpPr>
                <p:spPr>
                  <a:xfrm>
                    <a:off x="1023431" y="3317760"/>
                    <a:ext cx="54864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1960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34455B9C-384C-C843-9582-226667B85C85}"/>
                      </a:ext>
                    </a:extLst>
                  </p:cNvPr>
                  <p:cNvSpPr txBox="1"/>
                  <p:nvPr/>
                </p:nvSpPr>
                <p:spPr>
                  <a:xfrm>
                    <a:off x="2113833" y="3317760"/>
                    <a:ext cx="54864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1970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242D45AC-2960-374D-A034-29B4F5401F5D}"/>
                      </a:ext>
                    </a:extLst>
                  </p:cNvPr>
                  <p:cNvSpPr txBox="1"/>
                  <p:nvPr/>
                </p:nvSpPr>
                <p:spPr>
                  <a:xfrm>
                    <a:off x="3196674" y="3317760"/>
                    <a:ext cx="54864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1980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691A4797-A575-A846-BC13-AFDACFD9489C}"/>
                      </a:ext>
                    </a:extLst>
                  </p:cNvPr>
                  <p:cNvSpPr txBox="1"/>
                  <p:nvPr/>
                </p:nvSpPr>
                <p:spPr>
                  <a:xfrm>
                    <a:off x="4291737" y="3317760"/>
                    <a:ext cx="54864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1990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AA07BC1B-D9E7-B943-8284-923292E81420}"/>
                      </a:ext>
                    </a:extLst>
                  </p:cNvPr>
                  <p:cNvSpPr txBox="1"/>
                  <p:nvPr/>
                </p:nvSpPr>
                <p:spPr>
                  <a:xfrm>
                    <a:off x="5382139" y="3317760"/>
                    <a:ext cx="54864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2000</a:t>
                    </a:r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2A15F6C5-A491-774C-9B27-05999F45718C}"/>
                      </a:ext>
                    </a:extLst>
                  </p:cNvPr>
                  <p:cNvSpPr txBox="1"/>
                  <p:nvPr/>
                </p:nvSpPr>
                <p:spPr>
                  <a:xfrm>
                    <a:off x="6461752" y="3317760"/>
                    <a:ext cx="54864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2010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0AEADA13-9876-F44B-89A5-67A8EFFFB97C}"/>
                      </a:ext>
                    </a:extLst>
                  </p:cNvPr>
                  <p:cNvSpPr txBox="1"/>
                  <p:nvPr/>
                </p:nvSpPr>
                <p:spPr>
                  <a:xfrm>
                    <a:off x="7560868" y="3317760"/>
                    <a:ext cx="54864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2020</a:t>
                    </a: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F9356241-4AF1-DA4A-AC7E-37123609F0E0}"/>
                      </a:ext>
                    </a:extLst>
                  </p:cNvPr>
                  <p:cNvSpPr txBox="1"/>
                  <p:nvPr/>
                </p:nvSpPr>
                <p:spPr>
                  <a:xfrm>
                    <a:off x="8650445" y="3317760"/>
                    <a:ext cx="54864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2030</a:t>
                    </a:r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297C8A9-E27A-6E4E-BDC1-27D59EF5AB2C}"/>
                    </a:ext>
                  </a:extLst>
                </p:cNvPr>
                <p:cNvSpPr txBox="1"/>
                <p:nvPr/>
              </p:nvSpPr>
              <p:spPr>
                <a:xfrm>
                  <a:off x="250495" y="2315520"/>
                  <a:ext cx="1035598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BNL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first neutrino</a:t>
                  </a:r>
                  <a:br>
                    <a:rPr kumimoji="0" lang="en-US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“beam”</a:t>
                  </a:r>
                </a:p>
              </p:txBody>
            </p: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AF2FB617-466D-9747-BA78-410D3EA29882}"/>
                    </a:ext>
                  </a:extLst>
                </p:cNvPr>
                <p:cNvCxnSpPr/>
                <p:nvPr/>
              </p:nvCxnSpPr>
              <p:spPr>
                <a:xfrm>
                  <a:off x="1140435" y="2825280"/>
                  <a:ext cx="0" cy="41472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" lastClr="FFFFFF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03339DD-83EB-EC48-9A2D-BE20AFCD412F}"/>
                    </a:ext>
                  </a:extLst>
                </p:cNvPr>
                <p:cNvSpPr txBox="1"/>
                <p:nvPr/>
              </p:nvSpPr>
              <p:spPr>
                <a:xfrm>
                  <a:off x="-51840" y="1086664"/>
                  <a:ext cx="1843724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CERN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Horn and bubble chamber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First neutrino beam</a:t>
                  </a: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F65EA781-B7B8-8045-BE9F-C836B9829B66}"/>
                    </a:ext>
                  </a:extLst>
                </p:cNvPr>
                <p:cNvCxnSpPr/>
                <p:nvPr/>
              </p:nvCxnSpPr>
              <p:spPr>
                <a:xfrm>
                  <a:off x="1459759" y="1825328"/>
                  <a:ext cx="0" cy="1414672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FFFFFF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0BE5240-4B8E-5245-A4A7-C40046C2DAE5}"/>
                    </a:ext>
                  </a:extLst>
                </p:cNvPr>
                <p:cNvSpPr txBox="1"/>
                <p:nvPr/>
              </p:nvSpPr>
              <p:spPr>
                <a:xfrm>
                  <a:off x="385487" y="3897661"/>
                  <a:ext cx="13131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FFFF"/>
                      </a:solidFill>
                      <a:effectLst/>
                      <a:uLnTx/>
                      <a:uFillTx/>
                      <a:latin typeface="Symbol"/>
                      <a:ea typeface="+mn-ea"/>
                      <a:cs typeface="+mn-cs"/>
                    </a:rPr>
                    <a:t>n</a:t>
                  </a:r>
                  <a:r>
                    <a:rPr kumimoji="0" lang="en-US" sz="1800" b="1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/</a:t>
                  </a: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FFFF"/>
                      </a:solidFill>
                      <a:effectLst/>
                      <a:uLnTx/>
                      <a:uFillTx/>
                      <a:latin typeface="Symbol"/>
                      <a:ea typeface="+mn-ea"/>
                      <a:cs typeface="+mn-cs"/>
                    </a:rPr>
                    <a:t>n</a:t>
                  </a:r>
                  <a:r>
                    <a:rPr kumimoji="0" lang="en-US" sz="1800" b="1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FFFF"/>
                      </a:solidFill>
                      <a:effectLst/>
                      <a:uLnTx/>
                      <a:uFillTx/>
                      <a:latin typeface="Symbol"/>
                      <a:ea typeface="+mn-ea"/>
                      <a:cs typeface="+mn-cs"/>
                    </a:rPr>
                    <a:t>m</a:t>
                  </a: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universality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743798E-B204-A747-9D99-0F52C4B2603C}"/>
                    </a:ext>
                  </a:extLst>
                </p:cNvPr>
                <p:cNvSpPr txBox="1"/>
                <p:nvPr/>
              </p:nvSpPr>
              <p:spPr>
                <a:xfrm>
                  <a:off x="1541389" y="3990594"/>
                  <a:ext cx="1095172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Neutral</a:t>
                  </a: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Current</a:t>
                  </a:r>
                  <a:b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discovery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565D84F-FA88-C44C-9BDE-6F70A795FF3E}"/>
                    </a:ext>
                  </a:extLst>
                </p:cNvPr>
                <p:cNvSpPr txBox="1"/>
                <p:nvPr/>
              </p:nvSpPr>
              <p:spPr>
                <a:xfrm>
                  <a:off x="1572079" y="2601678"/>
                  <a:ext cx="1617851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CERN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Horn #2 &amp; </a:t>
                  </a:r>
                  <a:r>
                    <a:rPr kumimoji="0" lang="en-US" sz="1200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Gargamelle</a:t>
                  </a:r>
                  <a:endParaRPr kumimoji="0" lang="en-US" sz="1200" b="0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2281033B-D004-9548-985D-211A4B51C8F7}"/>
                    </a:ext>
                  </a:extLst>
                </p:cNvPr>
                <p:cNvCxnSpPr/>
                <p:nvPr/>
              </p:nvCxnSpPr>
              <p:spPr>
                <a:xfrm flipV="1">
                  <a:off x="2576081" y="3257280"/>
                  <a:ext cx="0" cy="819714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FFFF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93B2CBF-0F66-E84E-8A54-958285A9BC08}"/>
                    </a:ext>
                  </a:extLst>
                </p:cNvPr>
                <p:cNvSpPr txBox="1"/>
                <p:nvPr/>
              </p:nvSpPr>
              <p:spPr>
                <a:xfrm>
                  <a:off x="2852360" y="1546352"/>
                  <a:ext cx="2675833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CERN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Gargamelle</a:t>
                  </a:r>
                  <a:r>
                    <a:rPr kumimoji="0" lang="en-US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, Aachen/</a:t>
                  </a:r>
                  <a:r>
                    <a:rPr kumimoji="0" lang="en-US" sz="1200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Padova</a:t>
                  </a:r>
                  <a:r>
                    <a:rPr kumimoji="0" lang="en-US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, CDHS, </a:t>
                  </a:r>
                  <a:br>
                    <a:rPr kumimoji="0" lang="en-US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US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CHARM, BEBC, CCFR, NOMAD, CHORUS</a:t>
                  </a:r>
                </a:p>
              </p:txBody>
            </p:sp>
            <p:sp>
              <p:nvSpPr>
                <p:cNvPr id="29" name="Left Brace 28">
                  <a:extLst>
                    <a:ext uri="{FF2B5EF4-FFF2-40B4-BE49-F238E27FC236}">
                      <a16:creationId xmlns:a16="http://schemas.microsoft.com/office/drawing/2014/main" id="{6024816E-F7EB-7B42-96F4-9EA3952FABA9}"/>
                    </a:ext>
                  </a:extLst>
                </p:cNvPr>
                <p:cNvSpPr/>
                <p:nvPr/>
              </p:nvSpPr>
              <p:spPr>
                <a:xfrm rot="5400000">
                  <a:off x="4101908" y="2107515"/>
                  <a:ext cx="182684" cy="1929254"/>
                </a:xfrm>
                <a:prstGeom prst="leftBrace">
                  <a:avLst>
                    <a:gd name="adj1" fmla="val 77620"/>
                    <a:gd name="adj2" fmla="val 50896"/>
                  </a:avLst>
                </a:prstGeom>
                <a:noFill/>
                <a:ln w="1905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BFBFB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AF42CD8-62FC-6D4B-BCD0-4A27466F0291}"/>
                    </a:ext>
                  </a:extLst>
                </p:cNvPr>
                <p:cNvSpPr txBox="1"/>
                <p:nvPr/>
              </p:nvSpPr>
              <p:spPr>
                <a:xfrm>
                  <a:off x="3411956" y="2255664"/>
                  <a:ext cx="2217399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BNL/FNAL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CITF, HPWF, 7’ BC, 15’ BC, E605, </a:t>
                  </a:r>
                  <a:br>
                    <a:rPr kumimoji="0" lang="en-US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US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E613, E734, E776, </a:t>
                  </a:r>
                  <a:r>
                    <a:rPr kumimoji="0" lang="en-US" sz="1200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NuTEV</a:t>
                  </a:r>
                  <a:endParaRPr kumimoji="0" lang="en-US" sz="1200" b="0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93DD789-FC3E-2D45-9059-9C93F56B995E}"/>
                    </a:ext>
                  </a:extLst>
                </p:cNvPr>
                <p:cNvSpPr txBox="1"/>
                <p:nvPr/>
              </p:nvSpPr>
              <p:spPr>
                <a:xfrm>
                  <a:off x="2794160" y="1207204"/>
                  <a:ext cx="877940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IHEP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>
                          <a:lumMod val="75000"/>
                        </a:sys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SKAT, JINR</a:t>
                  </a:r>
                </a:p>
              </p:txBody>
            </p:sp>
            <p:sp>
              <p:nvSpPr>
                <p:cNvPr id="32" name="Left Brace 31">
                  <a:extLst>
                    <a:ext uri="{FF2B5EF4-FFF2-40B4-BE49-F238E27FC236}">
                      <a16:creationId xmlns:a16="http://schemas.microsoft.com/office/drawing/2014/main" id="{1FF22068-B0D6-744E-9990-D8824A71D5B2}"/>
                    </a:ext>
                  </a:extLst>
                </p:cNvPr>
                <p:cNvSpPr/>
                <p:nvPr/>
              </p:nvSpPr>
              <p:spPr>
                <a:xfrm rot="16200000">
                  <a:off x="3841333" y="2470689"/>
                  <a:ext cx="182684" cy="2450404"/>
                </a:xfrm>
                <a:prstGeom prst="leftBrace">
                  <a:avLst>
                    <a:gd name="adj1" fmla="val 77620"/>
                    <a:gd name="adj2" fmla="val 50896"/>
                  </a:avLst>
                </a:prstGeom>
                <a:noFill/>
                <a:ln w="19050" cap="flat" cmpd="sng" algn="ctr">
                  <a:solidFill>
                    <a:srgbClr val="00FFFF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C61CCD9-B095-F741-B3C0-8A2D1F5ABAEE}"/>
                    </a:ext>
                  </a:extLst>
                </p:cNvPr>
                <p:cNvSpPr txBox="1"/>
                <p:nvPr/>
              </p:nvSpPr>
              <p:spPr>
                <a:xfrm>
                  <a:off x="2924436" y="3700833"/>
                  <a:ext cx="206389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Development of</a:t>
                  </a:r>
                  <a:b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E/w SM, QPM, QCD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940401A-C0F4-BC43-8156-485A0D22789E}"/>
                    </a:ext>
                  </a:extLst>
                </p:cNvPr>
                <p:cNvSpPr txBox="1"/>
                <p:nvPr/>
              </p:nvSpPr>
              <p:spPr>
                <a:xfrm>
                  <a:off x="121248" y="3385172"/>
                  <a:ext cx="109517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FFFF"/>
                      </a:solidFill>
                      <a:effectLst/>
                      <a:uLnTx/>
                      <a:uFillTx/>
                      <a:latin typeface="Symbol"/>
                      <a:ea typeface="+mn-ea"/>
                      <a:cs typeface="+mn-cs"/>
                    </a:rPr>
                    <a:t>n</a:t>
                  </a:r>
                  <a:r>
                    <a:rPr kumimoji="0" lang="en-US" sz="1800" b="1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FFFF"/>
                      </a:solidFill>
                      <a:effectLst/>
                      <a:uLnTx/>
                      <a:uFillTx/>
                      <a:latin typeface="Symbol"/>
                      <a:ea typeface="+mn-ea"/>
                      <a:cs typeface="+mn-cs"/>
                    </a:rPr>
                    <a:t>m</a:t>
                  </a: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discovery</a:t>
                  </a:r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BE78DC9E-221D-7E47-88C3-11DAB612840F}"/>
                    </a:ext>
                  </a:extLst>
                </p:cNvPr>
                <p:cNvCxnSpPr/>
                <p:nvPr/>
              </p:nvCxnSpPr>
              <p:spPr>
                <a:xfrm flipV="1">
                  <a:off x="1140435" y="3248248"/>
                  <a:ext cx="0" cy="38886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FFFF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EC98F6B0-6D40-1641-9C21-F9FB5080FEA4}"/>
                    </a:ext>
                  </a:extLst>
                </p:cNvPr>
                <p:cNvCxnSpPr/>
                <p:nvPr/>
              </p:nvCxnSpPr>
              <p:spPr>
                <a:xfrm flipV="1">
                  <a:off x="1586804" y="3259104"/>
                  <a:ext cx="0" cy="819714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FFFF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00AD2E-F01D-4545-BA2B-A522C44199EA}"/>
                  </a:ext>
                </a:extLst>
              </p:cNvPr>
              <p:cNvSpPr txBox="1"/>
              <p:nvPr/>
            </p:nvSpPr>
            <p:spPr>
              <a:xfrm>
                <a:off x="5717680" y="1975449"/>
                <a:ext cx="118180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CERN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OPERA, ICARUS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B61325-54D0-E242-A752-7B9E8A312ED1}"/>
                  </a:ext>
                </a:extLst>
              </p:cNvPr>
              <p:cNvSpPr txBox="1"/>
              <p:nvPr/>
            </p:nvSpPr>
            <p:spPr>
              <a:xfrm>
                <a:off x="5764793" y="1538483"/>
                <a:ext cx="16807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FNAL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MINOS, MINOS+, </a:t>
                </a:r>
                <a:r>
                  <a:rPr kumimoji="0" lang="en-US" sz="1200" b="0" i="1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NOvA</a:t>
                </a:r>
                <a:endPara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7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Left Brace 14">
                <a:extLst>
                  <a:ext uri="{FF2B5EF4-FFF2-40B4-BE49-F238E27FC236}">
                    <a16:creationId xmlns:a16="http://schemas.microsoft.com/office/drawing/2014/main" id="{A8611279-8AC5-2647-8D9D-82DA4A5938A6}"/>
                  </a:ext>
                </a:extLst>
              </p:cNvPr>
              <p:cNvSpPr/>
              <p:nvPr/>
            </p:nvSpPr>
            <p:spPr>
              <a:xfrm rot="5400000">
                <a:off x="6501720" y="1843540"/>
                <a:ext cx="182684" cy="2484259"/>
              </a:xfrm>
              <a:prstGeom prst="leftBrace">
                <a:avLst>
                  <a:gd name="adj1" fmla="val 77620"/>
                  <a:gd name="adj2" fmla="val 50896"/>
                </a:avLst>
              </a:prstGeom>
              <a:noFill/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E8CCAE-9AF5-E846-AEEF-F98EEF6539BE}"/>
                  </a:ext>
                </a:extLst>
              </p:cNvPr>
              <p:cNvSpPr txBox="1"/>
              <p:nvPr/>
            </p:nvSpPr>
            <p:spPr>
              <a:xfrm>
                <a:off x="5521120" y="2462042"/>
                <a:ext cx="131087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KEK/J-PARC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>
                        <a:lumMod val="75000"/>
                      </a:sys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K2K, T2K</a:t>
                </a:r>
              </a:p>
            </p:txBody>
          </p:sp>
          <p:sp>
            <p:nvSpPr>
              <p:cNvPr id="17" name="Left Brace 16">
                <a:extLst>
                  <a:ext uri="{FF2B5EF4-FFF2-40B4-BE49-F238E27FC236}">
                    <a16:creationId xmlns:a16="http://schemas.microsoft.com/office/drawing/2014/main" id="{254464BF-86DC-0445-87CF-CA1C8536099B}"/>
                  </a:ext>
                </a:extLst>
              </p:cNvPr>
              <p:cNvSpPr/>
              <p:nvPr/>
            </p:nvSpPr>
            <p:spPr>
              <a:xfrm rot="16200000">
                <a:off x="6176067" y="2665032"/>
                <a:ext cx="182684" cy="2061717"/>
              </a:xfrm>
              <a:prstGeom prst="leftBrace">
                <a:avLst>
                  <a:gd name="adj1" fmla="val 77620"/>
                  <a:gd name="adj2" fmla="val 50896"/>
                </a:avLst>
              </a:prstGeom>
              <a:noFill/>
              <a:ln w="19050" cap="flat" cmpd="sng" algn="ctr">
                <a:solidFill>
                  <a:srgbClr val="00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C5C709-AF99-3546-BA48-BDFC5A4EAEFB}"/>
                  </a:ext>
                </a:extLst>
              </p:cNvPr>
              <p:cNvSpPr txBox="1"/>
              <p:nvPr/>
            </p:nvSpPr>
            <p:spPr>
              <a:xfrm>
                <a:off x="5285299" y="3700833"/>
                <a:ext cx="196640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Development of</a:t>
                </a:r>
                <a:b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Standard Neutrino </a:t>
                </a:r>
                <a:b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Model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21ABF4-A7D7-3F40-A692-69C66F2F6246}"/>
                </a:ext>
              </a:extLst>
            </p:cNvPr>
            <p:cNvSpPr txBox="1"/>
            <p:nvPr/>
          </p:nvSpPr>
          <p:spPr>
            <a:xfrm>
              <a:off x="7382772" y="1145615"/>
              <a:ext cx="1719591" cy="1200329"/>
            </a:xfrm>
            <a:prstGeom prst="rect">
              <a:avLst/>
            </a:prstGeom>
            <a:no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Global neutrino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progamme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Hyper-K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LBNF/DUNE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CERN Neutrino Platform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F97CFCB6-DC57-904E-B439-2411D576D68E}"/>
                </a:ext>
              </a:extLst>
            </p:cNvPr>
            <p:cNvSpPr/>
            <p:nvPr/>
          </p:nvSpPr>
          <p:spPr>
            <a:xfrm rot="5400000">
              <a:off x="8249809" y="1264813"/>
              <a:ext cx="182684" cy="2484259"/>
            </a:xfrm>
            <a:prstGeom prst="leftBrace">
              <a:avLst>
                <a:gd name="adj1" fmla="val 77620"/>
                <a:gd name="adj2" fmla="val 50896"/>
              </a:avLst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07E7F3-5AB3-384D-94A0-8ED79768C657}"/>
                </a:ext>
              </a:extLst>
            </p:cNvPr>
            <p:cNvSpPr txBox="1"/>
            <p:nvPr/>
          </p:nvSpPr>
          <p:spPr>
            <a:xfrm>
              <a:off x="6482672" y="4026934"/>
              <a:ext cx="24963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Discovery of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CP-invariance violation?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CE5CEF3-A7EE-3844-8FE1-67371A5D4E6A}"/>
                </a:ext>
              </a:extLst>
            </p:cNvPr>
            <p:cNvCxnSpPr/>
            <p:nvPr/>
          </p:nvCxnSpPr>
          <p:spPr>
            <a:xfrm flipV="1">
              <a:off x="8917784" y="3162982"/>
              <a:ext cx="1" cy="927556"/>
            </a:xfrm>
            <a:prstGeom prst="straightConnector1">
              <a:avLst/>
            </a:prstGeom>
            <a:noFill/>
            <a:ln w="12700" cap="flat" cmpd="sng" algn="ctr">
              <a:solidFill>
                <a:srgbClr val="00FF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53AEDCE-24F0-FE40-984F-45324F53AB0A}"/>
              </a:ext>
            </a:extLst>
          </p:cNvPr>
          <p:cNvSpPr txBox="1"/>
          <p:nvPr/>
        </p:nvSpPr>
        <p:spPr>
          <a:xfrm>
            <a:off x="2671296" y="3815487"/>
            <a:ext cx="3419411" cy="1169551"/>
          </a:xfrm>
          <a:prstGeom prst="rect">
            <a:avLst/>
          </a:prstGeom>
          <a:noFill/>
          <a:ln w="19050" cmpd="sng">
            <a:solidFill>
              <a:srgbClr val="F79646">
                <a:lumMod val="20000"/>
                <a:lumOff val="8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</a:rPr>
              <a:t>Innovation in detectors to provide:</a:t>
            </a:r>
          </a:p>
          <a:p>
            <a:pPr lvl="0" defTabSz="914400">
              <a:defRPr/>
            </a:pPr>
            <a:r>
              <a:rPr lang="en-US" sz="1400" b="1" kern="0" dirty="0">
                <a:solidFill>
                  <a:srgbClr val="F79646">
                    <a:lumMod val="20000"/>
                    <a:lumOff val="80000"/>
                  </a:srgbClr>
                </a:solidFill>
              </a:rPr>
              <a:t>   </a:t>
            </a:r>
            <a:r>
              <a:rPr lang="en-US" sz="1400" b="1" kern="0" dirty="0">
                <a:solidFill>
                  <a:srgbClr val="FFD202"/>
                </a:solidFill>
              </a:rPr>
              <a:t>— High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D202"/>
                </a:solidFill>
                <a:effectLst/>
                <a:uLnTx/>
                <a:uFillTx/>
              </a:rPr>
              <a:t>-precision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</a:rPr>
              <a:t>  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</a:rPr>
              <a:t>     — Large data sets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</a:rPr>
              <a:t>        — Control of systematics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srgbClr val="FFFFFF"/>
                </a:solidFill>
              </a:rPr>
              <a:t>Innovation in accelerators to go beyond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1BFAF2D-0632-D54D-B235-05DC04384465}"/>
              </a:ext>
            </a:extLst>
          </p:cNvPr>
          <p:cNvCxnSpPr>
            <a:cxnSpLocks/>
          </p:cNvCxnSpPr>
          <p:nvPr/>
        </p:nvCxnSpPr>
        <p:spPr>
          <a:xfrm flipV="1">
            <a:off x="6084770" y="2295111"/>
            <a:ext cx="3027290" cy="1520655"/>
          </a:xfrm>
          <a:prstGeom prst="straightConnector1">
            <a:avLst/>
          </a:prstGeom>
          <a:noFill/>
          <a:ln w="25400" cap="flat" cmpd="sng" algn="ctr">
            <a:solidFill>
              <a:srgbClr val="FDEADA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04302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6C38F-DE56-6343-8E21-8DF48673D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go beyond the sensitivity of DUNE &amp; HK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35EEF-696D-ED4F-A2CB-58B47C8B0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098"/>
            <a:ext cx="9144000" cy="4580402"/>
          </a:xfrm>
        </p:spPr>
        <p:txBody>
          <a:bodyPr/>
          <a:lstStyle/>
          <a:p>
            <a:r>
              <a:rPr lang="en-US" dirty="0"/>
              <a:t>Beam-based uncertainties and pernicious biases</a:t>
            </a:r>
          </a:p>
          <a:p>
            <a:pPr lvl="1"/>
            <a:r>
              <a:rPr lang="en-US" dirty="0"/>
              <a:t>Example: error budget from T2K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DD234-DE00-3040-9CDF-B656D2497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4424A6-C84E-DD47-8652-A50C79A02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214" y="1126196"/>
            <a:ext cx="3263756" cy="2213352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211901-4AAD-EC42-A8C1-5F719465A3F6}"/>
              </a:ext>
            </a:extLst>
          </p:cNvPr>
          <p:cNvGrpSpPr/>
          <p:nvPr/>
        </p:nvGrpSpPr>
        <p:grpSpPr>
          <a:xfrm>
            <a:off x="-57127" y="3436990"/>
            <a:ext cx="3322875" cy="1644103"/>
            <a:chOff x="-249755" y="3436990"/>
            <a:chExt cx="3322875" cy="16441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F37EC1-AF79-6448-89E5-588ACDC5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1760" y="3436990"/>
              <a:ext cx="1961360" cy="164410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E08DAC-458B-234B-A2F7-4D1AEEE18307}"/>
                </a:ext>
              </a:extLst>
            </p:cNvPr>
            <p:cNvSpPr txBox="1"/>
            <p:nvPr/>
          </p:nvSpPr>
          <p:spPr>
            <a:xfrm>
              <a:off x="-249755" y="4004162"/>
              <a:ext cx="141314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50" b="1" dirty="0">
                  <a:solidFill>
                    <a:schemeClr val="bg1"/>
                  </a:solidFill>
                </a:rPr>
                <a:t>Event </a:t>
              </a:r>
              <a:br>
                <a:rPr lang="en-US" sz="1350" b="1" dirty="0">
                  <a:solidFill>
                    <a:schemeClr val="bg1"/>
                  </a:solidFill>
                </a:rPr>
              </a:br>
              <a:r>
                <a:rPr lang="en-US" sz="1350" b="1" dirty="0">
                  <a:solidFill>
                    <a:schemeClr val="bg1"/>
                  </a:solidFill>
                </a:rPr>
                <a:t>mis-classification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A82817-F746-9542-8198-A8C49BD925C3}"/>
              </a:ext>
            </a:extLst>
          </p:cNvPr>
          <p:cNvGrpSpPr/>
          <p:nvPr/>
        </p:nvGrpSpPr>
        <p:grpSpPr>
          <a:xfrm>
            <a:off x="6340292" y="3435063"/>
            <a:ext cx="2752679" cy="1646030"/>
            <a:chOff x="6183967" y="3435063"/>
            <a:chExt cx="2752679" cy="16460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5A02EB8-D034-B44A-A0B5-395833F39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3401" y="3435063"/>
              <a:ext cx="1873245" cy="1646030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6223A2-FA85-E14D-914E-C13003E811E4}"/>
                </a:ext>
              </a:extLst>
            </p:cNvPr>
            <p:cNvSpPr txBox="1"/>
            <p:nvPr/>
          </p:nvSpPr>
          <p:spPr>
            <a:xfrm>
              <a:off x="6183967" y="3870760"/>
              <a:ext cx="939168" cy="715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50" b="1" dirty="0">
                  <a:solidFill>
                    <a:schemeClr val="bg1"/>
                  </a:solidFill>
                </a:rPr>
                <a:t>Missing </a:t>
              </a:r>
              <a:br>
                <a:rPr lang="en-US" sz="1350" b="1" dirty="0">
                  <a:solidFill>
                    <a:schemeClr val="bg1"/>
                  </a:solidFill>
                </a:rPr>
              </a:br>
              <a:r>
                <a:rPr lang="en-US" sz="1350" b="1" dirty="0">
                  <a:solidFill>
                    <a:schemeClr val="bg1"/>
                  </a:solidFill>
                </a:rPr>
                <a:t>energy </a:t>
              </a:r>
              <a:br>
                <a:rPr lang="en-US" sz="1350" b="1" dirty="0">
                  <a:solidFill>
                    <a:schemeClr val="bg1"/>
                  </a:solidFill>
                </a:rPr>
              </a:br>
              <a:r>
                <a:rPr lang="en-US" sz="1350" b="1" dirty="0">
                  <a:solidFill>
                    <a:schemeClr val="bg1"/>
                  </a:solidFill>
                </a:rPr>
                <a:t>(neutrons)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67A7E8-560C-1349-8AAF-4D9A98329455}"/>
              </a:ext>
            </a:extLst>
          </p:cNvPr>
          <p:cNvGrpSpPr/>
          <p:nvPr/>
        </p:nvGrpSpPr>
        <p:grpSpPr>
          <a:xfrm>
            <a:off x="3306347" y="3439504"/>
            <a:ext cx="2947972" cy="1641589"/>
            <a:chOff x="2700470" y="3439504"/>
            <a:chExt cx="2947972" cy="164158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A84194-F2D8-3542-84E8-9F4F5F93DD97}"/>
                </a:ext>
              </a:extLst>
            </p:cNvPr>
            <p:cNvSpPr txBox="1"/>
            <p:nvPr/>
          </p:nvSpPr>
          <p:spPr>
            <a:xfrm>
              <a:off x="2700470" y="3870761"/>
              <a:ext cx="1255472" cy="715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50" b="1" dirty="0">
                  <a:solidFill>
                    <a:schemeClr val="bg1"/>
                  </a:solidFill>
                </a:rPr>
                <a:t>Energy </a:t>
              </a:r>
              <a:br>
                <a:rPr lang="en-US" sz="1350" b="1" dirty="0">
                  <a:solidFill>
                    <a:schemeClr val="bg1"/>
                  </a:solidFill>
                </a:rPr>
              </a:br>
              <a:r>
                <a:rPr lang="en-US" sz="1350" b="1" dirty="0">
                  <a:solidFill>
                    <a:schemeClr val="bg1"/>
                  </a:solidFill>
                </a:rPr>
                <a:t>scale </a:t>
              </a:r>
              <a:br>
                <a:rPr lang="en-US" sz="1350" b="1" dirty="0">
                  <a:solidFill>
                    <a:schemeClr val="bg1"/>
                  </a:solidFill>
                </a:rPr>
              </a:br>
              <a:r>
                <a:rPr lang="en-US" sz="1350" b="1" dirty="0">
                  <a:solidFill>
                    <a:schemeClr val="bg1"/>
                  </a:solidFill>
                </a:rPr>
                <a:t>mis-calibration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3AE17A-617F-8243-BE60-0D558C45C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24183" y="3439504"/>
              <a:ext cx="1724259" cy="1641589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5C3FE89-D462-8049-877E-CC8475963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543" y="1635257"/>
            <a:ext cx="1715280" cy="16917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745568-1410-8241-9C63-F56032D97F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0" r="8375"/>
          <a:stretch/>
        </p:blipFill>
        <p:spPr>
          <a:xfrm>
            <a:off x="863825" y="1662834"/>
            <a:ext cx="1547894" cy="167671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144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nuSTORM</a:t>
            </a:r>
            <a:r>
              <a:rPr lang="en-US" dirty="0"/>
              <a:t> specification: energy range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613458"/>
            <a:ext cx="4860459" cy="453004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Guidance from:</a:t>
            </a:r>
          </a:p>
          <a:p>
            <a:pPr lvl="1"/>
            <a:r>
              <a:rPr lang="en-US" dirty="0"/>
              <a:t>Models: </a:t>
            </a:r>
          </a:p>
          <a:p>
            <a:pPr lvl="2"/>
            <a:r>
              <a:rPr lang="en-US" dirty="0"/>
              <a:t>Region of overlap</a:t>
            </a:r>
            <a:br>
              <a:rPr lang="en-US" dirty="0"/>
            </a:br>
            <a:r>
              <a:rPr lang="en-US" dirty="0"/>
              <a:t>0.5—8 GeV</a:t>
            </a:r>
          </a:p>
          <a:p>
            <a:pPr lvl="1"/>
            <a:r>
              <a:rPr lang="en-US" dirty="0"/>
              <a:t>DUNE/Hyper-K far detector </a:t>
            </a:r>
            <a:br>
              <a:rPr lang="en-US" dirty="0"/>
            </a:br>
            <a:r>
              <a:rPr lang="en-US" dirty="0"/>
              <a:t>spectra:</a:t>
            </a:r>
          </a:p>
          <a:p>
            <a:pPr lvl="2"/>
            <a:r>
              <a:rPr lang="en-US" dirty="0"/>
              <a:t>0.3—6 GeV</a:t>
            </a:r>
          </a:p>
          <a:p>
            <a:pPr lvl="4"/>
            <a:endParaRPr lang="en-US" dirty="0"/>
          </a:p>
          <a:p>
            <a:r>
              <a:rPr lang="en-US" dirty="0"/>
              <a:t>Cross sections depend on:</a:t>
            </a:r>
          </a:p>
          <a:p>
            <a:pPr lvl="1"/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and </a:t>
            </a:r>
            <a:r>
              <a:rPr lang="en-US" i="1" dirty="0"/>
              <a:t>W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Assume (or specify) a detector </a:t>
            </a:r>
            <a:br>
              <a:rPr lang="en-US" dirty="0"/>
            </a:br>
            <a:r>
              <a:rPr lang="en-US" dirty="0"/>
              <a:t>capable of:</a:t>
            </a:r>
          </a:p>
          <a:p>
            <a:pPr lvl="3"/>
            <a:r>
              <a:rPr lang="en-US" dirty="0"/>
              <a:t>Measuring exclusive final states</a:t>
            </a:r>
          </a:p>
          <a:p>
            <a:pPr lvl="3"/>
            <a:r>
              <a:rPr lang="en-US" dirty="0"/>
              <a:t>Reconstructing </a:t>
            </a:r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and </a:t>
            </a:r>
            <a:r>
              <a:rPr lang="en-US" i="1" dirty="0"/>
              <a:t>W</a:t>
            </a:r>
          </a:p>
          <a:p>
            <a:pPr lvl="2"/>
            <a:r>
              <a:rPr lang="en-US" dirty="0"/>
              <a:t>→ </a:t>
            </a:r>
            <a:r>
              <a:rPr lang="en-US" i="1" dirty="0" err="1"/>
              <a:t>E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/>
              <a:t> &lt; 6 GeV</a:t>
            </a:r>
          </a:p>
          <a:p>
            <a:pPr lvl="4"/>
            <a:endParaRPr lang="en-US" dirty="0"/>
          </a:p>
          <a:p>
            <a:r>
              <a:rPr lang="en-US" dirty="0"/>
              <a:t>So, stored muon tunable in energy range: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028" y="672023"/>
            <a:ext cx="4974372" cy="1810912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4426132" y="2638137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DUNE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34253" y="2837397"/>
            <a:ext cx="782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Hyper-K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2032" y="4498489"/>
            <a:ext cx="2252540" cy="523220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 &lt; </a:t>
            </a:r>
            <a:r>
              <a:rPr lang="en-US" sz="2800" b="1" i="1" dirty="0" err="1">
                <a:solidFill>
                  <a:schemeClr val="bg1"/>
                </a:solidFill>
              </a:rPr>
              <a:t>E</a:t>
            </a:r>
            <a:r>
              <a:rPr lang="en-US" sz="2800" b="1" baseline="-25000" dirty="0" err="1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800" b="1" dirty="0">
                <a:solidFill>
                  <a:schemeClr val="bg1"/>
                </a:solidFill>
              </a:rPr>
              <a:t> &lt; 6 GeV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B6EEF8-5C6E-2445-AA95-A4BE40F5B22B}"/>
              </a:ext>
            </a:extLst>
          </p:cNvPr>
          <p:cNvGrpSpPr/>
          <p:nvPr/>
        </p:nvGrpSpPr>
        <p:grpSpPr>
          <a:xfrm>
            <a:off x="4426133" y="2580308"/>
            <a:ext cx="4661430" cy="1700501"/>
            <a:chOff x="4459871" y="2580308"/>
            <a:chExt cx="4627691" cy="16881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922"/>
            <a:stretch/>
          </p:blipFill>
          <p:spPr>
            <a:xfrm>
              <a:off x="6683375" y="2588913"/>
              <a:ext cx="2404187" cy="167958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DB48E9-9A2C-DD49-8BA1-12A4EE601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56" t="2077" r="4049"/>
            <a:stretch/>
          </p:blipFill>
          <p:spPr>
            <a:xfrm>
              <a:off x="4459871" y="2580308"/>
              <a:ext cx="1668614" cy="1688193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5B2E88-860D-ED48-B706-BF13A827282D}"/>
              </a:ext>
            </a:extLst>
          </p:cNvPr>
          <p:cNvCxnSpPr>
            <a:cxnSpLocks/>
          </p:cNvCxnSpPr>
          <p:nvPr/>
        </p:nvCxnSpPr>
        <p:spPr>
          <a:xfrm>
            <a:off x="5960962" y="4918518"/>
            <a:ext cx="1331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8D4327-B413-494A-A06C-FF1FA62BF2E3}"/>
              </a:ext>
            </a:extLst>
          </p:cNvPr>
          <p:cNvCxnSpPr>
            <a:cxnSpLocks/>
          </p:cNvCxnSpPr>
          <p:nvPr/>
        </p:nvCxnSpPr>
        <p:spPr>
          <a:xfrm>
            <a:off x="5303134" y="4913937"/>
            <a:ext cx="1331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025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03A46F1-CB0E-4F4D-8304-4C43B1988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nuSTORM</a:t>
            </a:r>
            <a:r>
              <a:rPr lang="en-US" dirty="0"/>
              <a:t>: 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A6862F-75A7-8642-86FC-296C186C0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68916"/>
            <a:ext cx="9144000" cy="2274584"/>
          </a:xfrm>
        </p:spPr>
        <p:txBody>
          <a:bodyPr/>
          <a:lstStyle/>
          <a:p>
            <a:r>
              <a:rPr lang="en-US" dirty="0"/>
              <a:t>Extraction from SPS through existing tunnel</a:t>
            </a:r>
          </a:p>
          <a:p>
            <a:r>
              <a:rPr lang="en-US" dirty="0"/>
              <a:t>Siting of storage ring:</a:t>
            </a:r>
          </a:p>
          <a:p>
            <a:pPr lvl="1"/>
            <a:r>
              <a:rPr lang="en-US" dirty="0"/>
              <a:t>Allows measurements to be made ‘</a:t>
            </a:r>
            <a:r>
              <a:rPr lang="en-US"/>
              <a:t>on or off </a:t>
            </a:r>
            <a:r>
              <a:rPr lang="en-US" dirty="0"/>
              <a:t>axis’</a:t>
            </a:r>
          </a:p>
          <a:p>
            <a:pPr lvl="1"/>
            <a:r>
              <a:rPr lang="en-US" dirty="0"/>
              <a:t>Preserves sterile-neutrino search option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6779E-F560-AA47-81D9-39CEA7739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4C8F2-370D-814D-9678-2ACAAB1D7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5" y="759678"/>
            <a:ext cx="8898110" cy="210923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8FA188-F8D5-CA41-86B9-4E6F72EEA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996" y="795364"/>
            <a:ext cx="4264639" cy="90592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F0C1AC-339E-9843-8A2B-C41E73C0B15C}"/>
              </a:ext>
            </a:extLst>
          </p:cNvPr>
          <p:cNvSpPr txBox="1"/>
          <p:nvPr/>
        </p:nvSpPr>
        <p:spPr>
          <a:xfrm>
            <a:off x="0" y="0"/>
            <a:ext cx="21948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1"/>
                </a:solidFill>
              </a:rPr>
              <a:t>CERN-PBC-REPORT-2019-003</a:t>
            </a:r>
          </a:p>
          <a:p>
            <a:r>
              <a:rPr lang="en-GB" sz="1050" b="1" dirty="0" err="1">
                <a:solidFill>
                  <a:schemeClr val="bg1"/>
                </a:solidFill>
              </a:rPr>
              <a:t>doi</a:t>
            </a:r>
            <a:r>
              <a:rPr lang="en-GB" sz="1050" b="1" dirty="0">
                <a:solidFill>
                  <a:schemeClr val="bg1"/>
                </a:solidFill>
              </a:rPr>
              <a:t> = "10.17181/CERN.FQTB.O8QN"</a:t>
            </a:r>
            <a:endParaRPr 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34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6C697-E880-144C-A654-85E31410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ENUBET: monitored neutrino beam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F799D-9F2F-FF48-A46D-BECCC361E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0" y="3917950"/>
            <a:ext cx="4597400" cy="1206500"/>
          </a:xfrm>
          <a:ln>
            <a:solidFill>
              <a:srgbClr val="FF0000"/>
            </a:solidFill>
          </a:ln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/>
              <a:t>ENUBET collaboration supported by ERC &amp; CERN through PBC:</a:t>
            </a:r>
          </a:p>
          <a:p>
            <a:r>
              <a:rPr lang="en-US" dirty="0"/>
              <a:t>Design/simulation of transfer line performed</a:t>
            </a:r>
          </a:p>
          <a:p>
            <a:pPr lvl="1"/>
            <a:r>
              <a:rPr lang="en-US" dirty="0"/>
              <a:t>Static focusing demonstrated</a:t>
            </a:r>
          </a:p>
          <a:p>
            <a:pPr lvl="1"/>
            <a:r>
              <a:rPr lang="en-US" dirty="0"/>
              <a:t>"Pulsed slow extraction" demonstrated</a:t>
            </a:r>
          </a:p>
          <a:p>
            <a:r>
              <a:rPr lang="en-US" dirty="0"/>
              <a:t>Full simulation of lepton monitoring with adequate S/N</a:t>
            </a:r>
          </a:p>
          <a:p>
            <a:r>
              <a:rPr lang="en-US" dirty="0"/>
              <a:t>Flux systematic assessment in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75C65-F8B0-9642-A301-214EC4790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C2331-6FD4-A545-B999-B6842A952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673100"/>
            <a:ext cx="5461000" cy="189746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455235-05EA-B546-A71E-FDA78E293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" y="760944"/>
            <a:ext cx="1437161" cy="608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6A76D2-0758-B946-87DB-C30A13582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99" y="762731"/>
            <a:ext cx="1447801" cy="600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8511E-8EFE-F344-BEA9-1ECAAB7E2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050" y="1573901"/>
            <a:ext cx="4641850" cy="230606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C11B76-C00B-8543-B7FC-495A60078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0" y="3113314"/>
            <a:ext cx="2063750" cy="172357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EFD78D-AE25-6841-8BED-5BB27296B4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0538" y="3113314"/>
            <a:ext cx="1695623" cy="17235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D06A99-5226-E546-9744-6D8A192A6887}"/>
              </a:ext>
            </a:extLst>
          </p:cNvPr>
          <p:cNvSpPr txBox="1"/>
          <p:nvPr/>
        </p:nvSpPr>
        <p:spPr>
          <a:xfrm>
            <a:off x="6397735" y="491141"/>
            <a:ext cx="2746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dirty="0">
                <a:solidFill>
                  <a:schemeClr val="bg1"/>
                </a:solidFill>
              </a:rPr>
              <a:t>Enhanced </a:t>
            </a:r>
            <a:r>
              <a:rPr lang="en-US" sz="1050" b="1" dirty="0" err="1">
                <a:solidFill>
                  <a:schemeClr val="bg1"/>
                </a:solidFill>
              </a:rPr>
              <a:t>NeUtrino</a:t>
            </a:r>
            <a:r>
              <a:rPr lang="en-US" sz="1050" b="1" dirty="0">
                <a:solidFill>
                  <a:schemeClr val="bg1"/>
                </a:solidFill>
              </a:rPr>
              <a:t> Beams from kaon Tagging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9B822-F890-5048-95F0-FD515BF86A2C}"/>
              </a:ext>
            </a:extLst>
          </p:cNvPr>
          <p:cNvSpPr txBox="1"/>
          <p:nvPr/>
        </p:nvSpPr>
        <p:spPr>
          <a:xfrm>
            <a:off x="7768302" y="698499"/>
            <a:ext cx="13756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800" b="1" dirty="0">
                <a:solidFill>
                  <a:schemeClr val="bg1"/>
                </a:solidFill>
              </a:rPr>
              <a:t>10.1016/j.nima.2019.05.003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E6E606F-87DB-5D43-94C2-0092285D02F6}"/>
              </a:ext>
            </a:extLst>
          </p:cNvPr>
          <p:cNvSpPr>
            <a:spLocks noGrp="1"/>
          </p:cNvSpPr>
          <p:nvPr/>
        </p:nvSpPr>
        <p:spPr>
          <a:xfrm>
            <a:off x="-69350" y="1"/>
            <a:ext cx="9144000" cy="48005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3000" dirty="0">
                <a:latin typeface="Calibri Light" panose="020F0302020204030204"/>
              </a:rPr>
              <a:t>ENUBET and </a:t>
            </a:r>
            <a:r>
              <a:rPr lang="en-US" sz="3000" dirty="0" err="1">
                <a:latin typeface="Calibri Light" panose="020F0302020204030204"/>
              </a:rPr>
              <a:t>nuSTORM</a:t>
            </a:r>
            <a:endParaRPr lang="en-US" sz="3000" dirty="0">
              <a:latin typeface="Calibri Light" panose="020F030202020403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A4BBF9B-C092-B844-B4B9-F8C919FFC406}"/>
              </a:ext>
            </a:extLst>
          </p:cNvPr>
          <p:cNvSpPr>
            <a:spLocks noGrp="1"/>
          </p:cNvSpPr>
          <p:nvPr/>
        </p:nvSpPr>
        <p:spPr>
          <a:xfrm>
            <a:off x="0" y="480060"/>
            <a:ext cx="9144000" cy="817177"/>
          </a:xfrm>
          <a:prstGeom prst="rect">
            <a:avLst/>
          </a:prstGeom>
        </p:spPr>
        <p:txBody>
          <a:bodyPr vert="horz" lIns="68580" tIns="34290" rIns="68580" bIns="3429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2700" dirty="0">
                <a:solidFill>
                  <a:srgbClr val="C00000"/>
                </a:solidFill>
                <a:latin typeface="Calibri" panose="020F0502020204030204"/>
              </a:rPr>
              <a:t>S</a:t>
            </a:r>
            <a:r>
              <a:rPr lang="en-US" sz="2700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cientific </a:t>
            </a:r>
            <a:r>
              <a:rPr lang="en-US" sz="2700" dirty="0" err="1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programme</a:t>
            </a:r>
            <a:endParaRPr lang="en-US" sz="2700" dirty="0">
              <a:solidFill>
                <a:srgbClr val="4E67C8">
                  <a:lumMod val="75000"/>
                </a:srgbClr>
              </a:solidFill>
              <a:latin typeface="Calibri" panose="020F0502020204030204"/>
            </a:endParaRP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Precise, systematic, </a:t>
            </a:r>
            <a:r>
              <a:rPr lang="en-US" sz="2400" dirty="0">
                <a:solidFill>
                  <a:srgbClr val="4E67C8"/>
                </a:solidFill>
                <a:latin typeface="Symbol" pitchFamily="2" charset="2"/>
              </a:rPr>
              <a:t>n</a:t>
            </a:r>
            <a:r>
              <a:rPr lang="en-US" sz="2100" i="1" baseline="-25000" dirty="0">
                <a:solidFill>
                  <a:srgbClr val="4E67C8"/>
                </a:solidFill>
                <a:latin typeface="Calibri" panose="020F0502020204030204"/>
              </a:rPr>
              <a:t>e</a:t>
            </a: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, cross section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Exquisite sensitivity to BSM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8BC1A7-E35B-8F4F-BED6-7A382093D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815" y="1140430"/>
            <a:ext cx="3493214" cy="2619911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9E4A22-1E09-9D43-8C14-6BEEAD48EE4A}"/>
              </a:ext>
            </a:extLst>
          </p:cNvPr>
          <p:cNvCxnSpPr>
            <a:cxnSpLocks/>
          </p:cNvCxnSpPr>
          <p:nvPr/>
        </p:nvCxnSpPr>
        <p:spPr>
          <a:xfrm flipH="1">
            <a:off x="4869950" y="1818526"/>
            <a:ext cx="1656708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188E155-ACEE-F747-9D65-1C7D4FE4A1A0}"/>
              </a:ext>
            </a:extLst>
          </p:cNvPr>
          <p:cNvSpPr txBox="1"/>
          <p:nvPr/>
        </p:nvSpPr>
        <p:spPr>
          <a:xfrm>
            <a:off x="4746606" y="1610777"/>
            <a:ext cx="6671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900" dirty="0">
                <a:solidFill>
                  <a:srgbClr val="FF0000"/>
                </a:solidFill>
                <a:latin typeface="Calibri" panose="020F0502020204030204"/>
              </a:rPr>
              <a:t>ENUBET &amp;</a:t>
            </a:r>
          </a:p>
        </p:txBody>
      </p:sp>
    </p:spTree>
    <p:extLst>
      <p:ext uri="{BB962C8B-B14F-4D97-AF65-F5344CB8AC3E}">
        <p14:creationId xmlns:p14="http://schemas.microsoft.com/office/powerpoint/2010/main" val="1548082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E6E606F-87DB-5D43-94C2-0092285D02F6}"/>
              </a:ext>
            </a:extLst>
          </p:cNvPr>
          <p:cNvSpPr>
            <a:spLocks noGrp="1"/>
          </p:cNvSpPr>
          <p:nvPr/>
        </p:nvSpPr>
        <p:spPr>
          <a:xfrm>
            <a:off x="-69350" y="1"/>
            <a:ext cx="9144000" cy="48005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3000" dirty="0">
                <a:latin typeface="Calibri Light" panose="020F0302020204030204"/>
              </a:rPr>
              <a:t>ENUBET and </a:t>
            </a:r>
            <a:r>
              <a:rPr lang="en-US" sz="3000" dirty="0" err="1">
                <a:latin typeface="Calibri Light" panose="020F0302020204030204"/>
              </a:rPr>
              <a:t>nuSTORM</a:t>
            </a:r>
            <a:endParaRPr lang="en-US" sz="3000" dirty="0">
              <a:latin typeface="Calibri Light" panose="020F030202020403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A4BBF9B-C092-B844-B4B9-F8C919FFC406}"/>
              </a:ext>
            </a:extLst>
          </p:cNvPr>
          <p:cNvSpPr>
            <a:spLocks noGrp="1"/>
          </p:cNvSpPr>
          <p:nvPr/>
        </p:nvSpPr>
        <p:spPr>
          <a:xfrm>
            <a:off x="0" y="480060"/>
            <a:ext cx="9144000" cy="1646690"/>
          </a:xfrm>
          <a:prstGeom prst="rect">
            <a:avLst/>
          </a:prstGeom>
        </p:spPr>
        <p:txBody>
          <a:bodyPr vert="horz" lIns="68580" tIns="34290" rIns="68580" bIns="3429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2700" dirty="0">
                <a:solidFill>
                  <a:srgbClr val="C00000"/>
                </a:solidFill>
                <a:latin typeface="Calibri" panose="020F0502020204030204"/>
              </a:rPr>
              <a:t>S</a:t>
            </a:r>
            <a:r>
              <a:rPr lang="en-US" sz="2700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cientific </a:t>
            </a:r>
            <a:r>
              <a:rPr lang="en-US" sz="2700" dirty="0" err="1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programme</a:t>
            </a:r>
            <a:endParaRPr lang="en-US" sz="2700" dirty="0">
              <a:solidFill>
                <a:srgbClr val="4E67C8">
                  <a:lumMod val="75000"/>
                </a:srgbClr>
              </a:solidFill>
              <a:latin typeface="Calibri" panose="020F0502020204030204"/>
            </a:endParaRP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Precise, systematic, </a:t>
            </a:r>
            <a:r>
              <a:rPr lang="en-US" sz="2400" dirty="0">
                <a:solidFill>
                  <a:srgbClr val="4E67C8"/>
                </a:solidFill>
                <a:latin typeface="Symbol" pitchFamily="2" charset="2"/>
              </a:rPr>
              <a:t>n</a:t>
            </a:r>
            <a:r>
              <a:rPr lang="en-US" sz="2100" i="1" baseline="-25000" dirty="0">
                <a:solidFill>
                  <a:srgbClr val="4E67C8"/>
                </a:solidFill>
                <a:latin typeface="Calibri" panose="020F0502020204030204"/>
              </a:rPr>
              <a:t>e</a:t>
            </a: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, cross section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Exquisite sensitivity to BSM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700" dirty="0">
                <a:solidFill>
                  <a:srgbClr val="C00000"/>
                </a:solidFill>
                <a:latin typeface="Calibri" panose="020F0502020204030204"/>
              </a:rPr>
              <a:t>C</a:t>
            </a:r>
            <a:r>
              <a:rPr lang="en-US" sz="2700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apability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Uniquely high quality neutrino beam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Path to new horizon at energy frontier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19756F-FD85-8C4E-9253-373651BE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016" y="577921"/>
            <a:ext cx="3099816" cy="174364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7E406D-413C-D84B-A220-F2F0C8A141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5843016" y="2416031"/>
            <a:ext cx="3099816" cy="18773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87005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E6E606F-87DB-5D43-94C2-0092285D02F6}"/>
              </a:ext>
            </a:extLst>
          </p:cNvPr>
          <p:cNvSpPr>
            <a:spLocks noGrp="1"/>
          </p:cNvSpPr>
          <p:nvPr/>
        </p:nvSpPr>
        <p:spPr>
          <a:xfrm>
            <a:off x="-69350" y="1"/>
            <a:ext cx="9144000" cy="48005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3000" dirty="0">
                <a:latin typeface="Calibri Light" panose="020F0302020204030204"/>
              </a:rPr>
              <a:t>ENUBET and </a:t>
            </a:r>
            <a:r>
              <a:rPr lang="en-US" sz="3000" dirty="0" err="1">
                <a:latin typeface="Calibri Light" panose="020F0302020204030204"/>
              </a:rPr>
              <a:t>nuSTORM</a:t>
            </a:r>
            <a:endParaRPr lang="en-US" sz="3000" dirty="0">
              <a:latin typeface="Calibri Light" panose="020F030202020403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A4BBF9B-C092-B844-B4B9-F8C919FFC406}"/>
              </a:ext>
            </a:extLst>
          </p:cNvPr>
          <p:cNvSpPr>
            <a:spLocks noGrp="1"/>
          </p:cNvSpPr>
          <p:nvPr/>
        </p:nvSpPr>
        <p:spPr>
          <a:xfrm>
            <a:off x="0" y="480059"/>
            <a:ext cx="9144000" cy="2411858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2700" dirty="0">
                <a:solidFill>
                  <a:srgbClr val="C00000"/>
                </a:solidFill>
                <a:latin typeface="Calibri" panose="020F0502020204030204"/>
              </a:rPr>
              <a:t>S</a:t>
            </a:r>
            <a:r>
              <a:rPr lang="en-US" sz="2700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cientific </a:t>
            </a:r>
            <a:r>
              <a:rPr lang="en-US" sz="2700" dirty="0" err="1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programme</a:t>
            </a:r>
            <a:endParaRPr lang="en-US" sz="2700" dirty="0">
              <a:solidFill>
                <a:srgbClr val="4E67C8">
                  <a:lumMod val="75000"/>
                </a:srgbClr>
              </a:solidFill>
              <a:latin typeface="Calibri" panose="020F0502020204030204"/>
            </a:endParaRP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Precise, systematic, </a:t>
            </a:r>
            <a:r>
              <a:rPr lang="en-US" sz="2400" dirty="0">
                <a:solidFill>
                  <a:srgbClr val="4E67C8"/>
                </a:solidFill>
                <a:latin typeface="Symbol" pitchFamily="2" charset="2"/>
              </a:rPr>
              <a:t>n</a:t>
            </a:r>
            <a:r>
              <a:rPr lang="en-US" sz="2100" i="1" baseline="-25000" dirty="0">
                <a:solidFill>
                  <a:srgbClr val="4E67C8"/>
                </a:solidFill>
                <a:latin typeface="Calibri" panose="020F0502020204030204"/>
              </a:rPr>
              <a:t>e</a:t>
            </a: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, cross section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Exquisite sensitivity to BSM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700" dirty="0">
                <a:solidFill>
                  <a:srgbClr val="C00000"/>
                </a:solidFill>
                <a:latin typeface="Calibri" panose="020F0502020204030204"/>
              </a:rPr>
              <a:t>C</a:t>
            </a:r>
            <a:r>
              <a:rPr lang="en-US" sz="2700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apability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Uniquely high quality neutrino beam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Path to new horizon at energy frontier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700" dirty="0">
                <a:solidFill>
                  <a:srgbClr val="C00000"/>
                </a:solidFill>
                <a:latin typeface="Calibri" panose="020F0502020204030204"/>
              </a:rPr>
              <a:t>O</a:t>
            </a:r>
            <a:r>
              <a:rPr lang="en-US" sz="2700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</a:rPr>
              <a:t>pportunity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2400" dirty="0">
                <a:solidFill>
                  <a:srgbClr val="4E67C8"/>
                </a:solidFill>
                <a:latin typeface="Calibri" panose="020F0502020204030204"/>
              </a:rPr>
              <a:t>ESPP:</a:t>
            </a:r>
          </a:p>
          <a:p>
            <a:pPr marL="857250" lvl="2" indent="-171450" defTabSz="685800">
              <a:spcBef>
                <a:spcPts val="375"/>
              </a:spcBef>
            </a:pPr>
            <a:r>
              <a:rPr lang="en-US" sz="2100" dirty="0">
                <a:solidFill>
                  <a:srgbClr val="5ECCF3"/>
                </a:solidFill>
                <a:latin typeface="Calibri" panose="020F0502020204030204"/>
              </a:rPr>
              <a:t>Neutrino cross sections and muon collider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50E6B-A0FE-F046-BE6D-C3E7BDB98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750" y="1402246"/>
            <a:ext cx="3518900" cy="926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445A33-9469-614E-B551-7D0B76379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623" y="2639389"/>
            <a:ext cx="3527027" cy="958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C3A199-294B-1043-A26F-8259E70A0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482" y="536961"/>
            <a:ext cx="865224" cy="8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17551"/>
      </p:ext>
    </p:extLst>
  </p:cSld>
  <p:clrMapOvr>
    <a:masterClrMapping/>
  </p:clrMapOvr>
</p:sld>
</file>

<file path=ppt/theme/theme1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ndard black 16x9.potx" id="{B00691A5-6736-4A40-A506-BCCA88E10DDA}" vid="{EA44A36C-4EB7-2C4A-B9CA-1DB21219A901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uSTORM-White.potx" id="{21DA5EC5-6245-474A-BAF4-15CD442D1BC5}" vid="{8375EB8A-3786-1949-8263-74B2671AD5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</Template>
  <TotalTime>425</TotalTime>
  <Words>794</Words>
  <Application>Microsoft Macintosh PowerPoint</Application>
  <PresentationFormat>On-screen Show (16:9)</PresentationFormat>
  <Paragraphs>181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KL-standard-black</vt:lpstr>
      <vt:lpstr>Office Theme</vt:lpstr>
      <vt:lpstr>nuSTORM</vt:lpstr>
      <vt:lpstr>PowerPoint Presentation</vt:lpstr>
      <vt:lpstr>To go beyond the sensitivity of DUNE &amp; HK</vt:lpstr>
      <vt:lpstr>nuSTORM specification: energy range</vt:lpstr>
      <vt:lpstr>nuSTORM: overview</vt:lpstr>
      <vt:lpstr>ENUBET: monitored neutrino beam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nuSTORM White Paper</vt:lpstr>
      <vt:lpstr>Progress</vt:lpstr>
      <vt:lpstr>Progress</vt:lpstr>
      <vt:lpstr>Snowmass White Paper steps: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Perspectives on novel neutrino beams</dc:title>
  <dc:creator>Long, Kenneth R</dc:creator>
  <cp:lastModifiedBy>Long, Kenneth R</cp:lastModifiedBy>
  <cp:revision>36</cp:revision>
  <dcterms:created xsi:type="dcterms:W3CDTF">2021-07-25T16:42:31Z</dcterms:created>
  <dcterms:modified xsi:type="dcterms:W3CDTF">2021-12-07T10:58:43Z</dcterms:modified>
</cp:coreProperties>
</file>