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6" r:id="rId4"/>
    <p:sldId id="257" r:id="rId5"/>
    <p:sldId id="260" r:id="rId6"/>
    <p:sldId id="261" r:id="rId7"/>
    <p:sldId id="258" r:id="rId8"/>
    <p:sldId id="262" r:id="rId9"/>
    <p:sldId id="264" r:id="rId10"/>
    <p:sldId id="265" r:id="rId11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7D6D-19F6-47B8-B7FE-6F1212F27757}" type="datetimeFigureOut">
              <a:rPr lang="en-US" smtClean="0"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FD4A-34C0-4D97-AFA1-30A86DC7B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1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7D6D-19F6-47B8-B7FE-6F1212F27757}" type="datetimeFigureOut">
              <a:rPr lang="en-US" smtClean="0"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FD4A-34C0-4D97-AFA1-30A86DC7B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41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7D6D-19F6-47B8-B7FE-6F1212F27757}" type="datetimeFigureOut">
              <a:rPr lang="en-US" smtClean="0"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FD4A-34C0-4D97-AFA1-30A86DC7B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7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7D6D-19F6-47B8-B7FE-6F1212F27757}" type="datetimeFigureOut">
              <a:rPr lang="en-US" smtClean="0"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FD4A-34C0-4D97-AFA1-30A86DC7B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5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7D6D-19F6-47B8-B7FE-6F1212F27757}" type="datetimeFigureOut">
              <a:rPr lang="en-US" smtClean="0"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FD4A-34C0-4D97-AFA1-30A86DC7B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7D6D-19F6-47B8-B7FE-6F1212F27757}" type="datetimeFigureOut">
              <a:rPr lang="en-US" smtClean="0"/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FD4A-34C0-4D97-AFA1-30A86DC7B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8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7D6D-19F6-47B8-B7FE-6F1212F27757}" type="datetimeFigureOut">
              <a:rPr lang="en-US" smtClean="0"/>
              <a:t>1/23/2012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FD4A-34C0-4D97-AFA1-30A86DC7B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96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7D6D-19F6-47B8-B7FE-6F1212F27757}" type="datetimeFigureOut">
              <a:rPr lang="en-US" smtClean="0"/>
              <a:t>1/23/2012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FD4A-34C0-4D97-AFA1-30A86DC7B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7D6D-19F6-47B8-B7FE-6F1212F27757}" type="datetimeFigureOut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FD4A-34C0-4D97-AFA1-30A86DC7B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54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7D6D-19F6-47B8-B7FE-6F1212F27757}" type="datetimeFigureOut">
              <a:rPr lang="en-US" smtClean="0"/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FD4A-34C0-4D97-AFA1-30A86DC7B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4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7D6D-19F6-47B8-B7FE-6F1212F27757}" type="datetimeFigureOut">
              <a:rPr lang="en-US" smtClean="0"/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FD4A-34C0-4D97-AFA1-30A86DC7B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3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1000">
              <a:schemeClr val="accent1">
                <a:tint val="44500"/>
                <a:satMod val="160000"/>
                <a:lumMod val="0"/>
                <a:lumOff val="10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17D6D-19F6-47B8-B7FE-6F1212F27757}" type="datetimeFigureOut">
              <a:rPr lang="en-US" smtClean="0"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0FD4A-34C0-4D97-AFA1-30A86DC7B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3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MICE Coupling Coil Test System Cryogenics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Roger Rabehl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Cryogenic Engineering and Operations Group Leader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Technical Division/Test and Instrumentation Department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19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Cryogenic System Integration (cont’d)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349567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26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Method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Compared LHe usage and cooling time for 300-4.5 K cool-down time and quench recovery for bath cooling (with displacers to direct the </a:t>
            </a:r>
            <a:r>
              <a:rPr lang="en-US" sz="2800" dirty="0" err="1" smtClean="0"/>
              <a:t>boiloff</a:t>
            </a:r>
            <a:r>
              <a:rPr lang="en-US" sz="2800" dirty="0" smtClean="0"/>
              <a:t>) and conduction cooling for 5-30 g/s LHe flow rates.</a:t>
            </a:r>
          </a:p>
          <a:p>
            <a:endParaRPr lang="en-US" sz="2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43529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424815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3763731"/>
            <a:ext cx="1204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Cool-down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3763731"/>
            <a:ext cx="1783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Quench recovery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82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Method Selection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Conduction cooling offers significant advantages.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67050"/>
            <a:ext cx="6540954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35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Cryogenic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Cool-down and warm-up</a:t>
            </a:r>
          </a:p>
          <a:p>
            <a:pPr lvl="1"/>
            <a:r>
              <a:rPr lang="en-US" dirty="0" smtClean="0"/>
              <a:t>Cool-down flow rate of 20 g/s with a specified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T between the measured magnet hot spot and the GHe supply</a:t>
            </a:r>
          </a:p>
          <a:p>
            <a:pPr lvl="2"/>
            <a:r>
              <a:rPr lang="en-US" dirty="0" smtClean="0"/>
              <a:t>An unlimited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max</a:t>
            </a:r>
            <a:r>
              <a:rPr lang="en-US" dirty="0" smtClean="0"/>
              <a:t> cool-down requires ~3 </a:t>
            </a:r>
            <a:r>
              <a:rPr lang="en-US" dirty="0" err="1" smtClean="0"/>
              <a:t>hr</a:t>
            </a:r>
            <a:r>
              <a:rPr lang="en-US" dirty="0" smtClean="0"/>
              <a:t> and 1700 liquid liters LHe</a:t>
            </a:r>
          </a:p>
          <a:p>
            <a:pPr lvl="2"/>
            <a:r>
              <a:rPr lang="en-US" dirty="0" smtClean="0"/>
              <a:t>A 40 K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max</a:t>
            </a:r>
            <a:r>
              <a:rPr lang="en-US" dirty="0" smtClean="0"/>
              <a:t> cool-down requires ~13 </a:t>
            </a:r>
            <a:r>
              <a:rPr lang="en-US" dirty="0" err="1" smtClean="0"/>
              <a:t>hr</a:t>
            </a:r>
            <a:r>
              <a:rPr lang="en-US" dirty="0" smtClean="0"/>
              <a:t> and 5100 liquid liters LHe, for example</a:t>
            </a:r>
          </a:p>
          <a:p>
            <a:pPr lvl="2"/>
            <a:r>
              <a:rPr lang="en-US" dirty="0" smtClean="0"/>
              <a:t>What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max</a:t>
            </a:r>
            <a:r>
              <a:rPr lang="en-US" dirty="0" smtClean="0"/>
              <a:t> is allowable during cool-down and warm-up between 300 K and 80 K?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58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Cryogenic Requirements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Quench recovery</a:t>
            </a:r>
          </a:p>
          <a:p>
            <a:pPr lvl="1"/>
            <a:r>
              <a:rPr lang="en-US" dirty="0" smtClean="0"/>
              <a:t>Quench recovery</a:t>
            </a:r>
            <a:r>
              <a:rPr lang="en-US" dirty="0" smtClean="0"/>
              <a:t> flow rate of 20 g/s with no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T restriction below 80 K.</a:t>
            </a:r>
          </a:p>
          <a:p>
            <a:pPr lvl="2"/>
            <a:r>
              <a:rPr lang="en-US" dirty="0" smtClean="0"/>
              <a:t>Calculated uniform temperature of 87 K after a quench with all stored energy dissipated in magnet coils.</a:t>
            </a:r>
          </a:p>
          <a:p>
            <a:pPr lvl="2"/>
            <a:r>
              <a:rPr lang="en-US" dirty="0" smtClean="0"/>
              <a:t>Quench recovery with no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T restriction requires ~1 </a:t>
            </a:r>
            <a:r>
              <a:rPr lang="en-US" dirty="0" err="1" smtClean="0"/>
              <a:t>hr</a:t>
            </a:r>
            <a:endParaRPr lang="en-US" dirty="0" smtClean="0"/>
          </a:p>
          <a:p>
            <a:pPr lvl="2"/>
            <a:r>
              <a:rPr lang="en-US" dirty="0" smtClean="0"/>
              <a:t>Quench recovery with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max</a:t>
            </a:r>
            <a:r>
              <a:rPr lang="en-US" dirty="0" smtClean="0"/>
              <a:t> based on measured magnet hot spot might be expected to require 2-3 </a:t>
            </a:r>
            <a:r>
              <a:rPr lang="en-US" dirty="0" err="1" smtClean="0"/>
              <a:t>hr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8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Cryogenic Requirements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Cold operations</a:t>
            </a:r>
          </a:p>
          <a:p>
            <a:pPr lvl="1"/>
            <a:r>
              <a:rPr lang="en-US" dirty="0" smtClean="0"/>
              <a:t>Estimated static heat load (radiation from MLI-insulated vacuum vessel, conduction down magnet support structure) to magnet is 20-25 W.</a:t>
            </a:r>
          </a:p>
          <a:p>
            <a:pPr lvl="1"/>
            <a:r>
              <a:rPr lang="en-US" dirty="0" smtClean="0"/>
              <a:t>Steady flow of 5 g/s provides plenty of margin for transfer line heat loads, current lead thermal intercepts, and heat load uncertainties.  It is well below 22 g/s CHL liquefaction rate with one compressor and no LN</a:t>
            </a:r>
            <a:r>
              <a:rPr lang="en-US" baseline="-25000" dirty="0" smtClean="0"/>
              <a:t>2</a:t>
            </a:r>
            <a:r>
              <a:rPr lang="en-US" dirty="0" smtClean="0"/>
              <a:t> pre-cooling</a:t>
            </a:r>
          </a:p>
          <a:p>
            <a:pPr lvl="1"/>
            <a:r>
              <a:rPr lang="en-US" dirty="0" smtClean="0"/>
              <a:t>Storage dewar operates at 10 psig (4.82 K), compressor suction operates at 1 psig (4.29 K) so a stable 4.5 K (4.2 psig) can be provided.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8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Cryogenic Process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86800" cy="422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3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Cryogenic Process (cont’d)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 similar method of controlled cool-downs of large magnets have been accomplished in </a:t>
            </a:r>
            <a:r>
              <a:rPr lang="en-US" sz="2000" dirty="0" err="1" smtClean="0"/>
              <a:t>Fermilab’s</a:t>
            </a:r>
            <a:r>
              <a:rPr lang="en-US" sz="2000" dirty="0" smtClean="0"/>
              <a:t> Vertical Magnet Test Facility (VMTF)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282" y="2637976"/>
            <a:ext cx="4012518" cy="338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544076"/>
            <a:ext cx="2286000" cy="359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6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Cryogenic System Integration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Series of bayoneted transfer line sections will connect the cryostat to the CHL 10kl LHe dewar (final layout TBD)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79" y="2971800"/>
            <a:ext cx="2539921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740" y="3276599"/>
            <a:ext cx="3004339" cy="226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79" y="3347827"/>
            <a:ext cx="2861874" cy="216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84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2565</TotalTime>
  <Words>371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MICE Coupling Coil Test System Cryogenics</vt:lpstr>
      <vt:lpstr>Cooling Method Selection</vt:lpstr>
      <vt:lpstr>Cooling Method Selection (cont’d)</vt:lpstr>
      <vt:lpstr>Cryogenic Requirements</vt:lpstr>
      <vt:lpstr>Cryogenic Requirements (cont’d)</vt:lpstr>
      <vt:lpstr>Cryogenic Requirements (cont’d)</vt:lpstr>
      <vt:lpstr>Cryogenic Process</vt:lpstr>
      <vt:lpstr>Cryogenic Process (cont’d)</vt:lpstr>
      <vt:lpstr>Cryogenic System Integration</vt:lpstr>
      <vt:lpstr>Cryogenic System Integration (cont’d)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MICE Coupling Coil Test System Cryogenics</dc:title>
  <dc:creator>rabehl</dc:creator>
  <cp:lastModifiedBy>rabehl</cp:lastModifiedBy>
  <cp:revision>25</cp:revision>
  <cp:lastPrinted>2012-01-25T15:13:55Z</cp:lastPrinted>
  <dcterms:created xsi:type="dcterms:W3CDTF">2012-01-23T20:50:33Z</dcterms:created>
  <dcterms:modified xsi:type="dcterms:W3CDTF">2012-01-25T15:35:57Z</dcterms:modified>
</cp:coreProperties>
</file>