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1"/>
  </p:notesMasterIdLst>
  <p:handoutMasterIdLst>
    <p:handoutMasterId r:id="rId32"/>
  </p:handoutMasterIdLst>
  <p:sldIdLst>
    <p:sldId id="256" r:id="rId2"/>
    <p:sldId id="524" r:id="rId3"/>
    <p:sldId id="2222" r:id="rId4"/>
    <p:sldId id="2221" r:id="rId5"/>
    <p:sldId id="1000" r:id="rId6"/>
    <p:sldId id="445" r:id="rId7"/>
    <p:sldId id="2242" r:id="rId8"/>
    <p:sldId id="2273" r:id="rId9"/>
    <p:sldId id="2274" r:id="rId10"/>
    <p:sldId id="2275" r:id="rId11"/>
    <p:sldId id="2276" r:id="rId12"/>
    <p:sldId id="2240" r:id="rId13"/>
    <p:sldId id="2248" r:id="rId14"/>
    <p:sldId id="2260" r:id="rId15"/>
    <p:sldId id="2277" r:id="rId16"/>
    <p:sldId id="2278" r:id="rId17"/>
    <p:sldId id="2263" r:id="rId18"/>
    <p:sldId id="2199" r:id="rId19"/>
    <p:sldId id="2258" r:id="rId20"/>
    <p:sldId id="2281" r:id="rId21"/>
    <p:sldId id="2270" r:id="rId22"/>
    <p:sldId id="2283" r:id="rId23"/>
    <p:sldId id="2279" r:id="rId24"/>
    <p:sldId id="2280" r:id="rId25"/>
    <p:sldId id="2233" r:id="rId26"/>
    <p:sldId id="2272" r:id="rId27"/>
    <p:sldId id="2282" r:id="rId28"/>
    <p:sldId id="2224" r:id="rId29"/>
    <p:sldId id="2216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25"/>
    <a:srgbClr val="FF00FF"/>
    <a:srgbClr val="F37C23"/>
    <a:srgbClr val="3C5A77"/>
    <a:srgbClr val="BC5F2B"/>
    <a:srgbClr val="32547A"/>
    <a:srgbClr val="B8561A"/>
    <a:srgbClr val="B65A1F"/>
    <a:srgbClr val="5680AB"/>
    <a:srgbClr val="7A7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40" autoAdjust="0"/>
    <p:restoredTop sz="92214"/>
  </p:normalViewPr>
  <p:slideViewPr>
    <p:cSldViewPr snapToGrid="0" snapToObjects="1">
      <p:cViewPr varScale="1">
        <p:scale>
          <a:sx n="116" d="100"/>
          <a:sy n="116" d="100"/>
        </p:scale>
        <p:origin x="184" y="376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5628" y="6549548"/>
            <a:ext cx="3121468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5628" y="6549548"/>
            <a:ext cx="3121468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52E6C-18A8-8146-8FB1-DD96D6CCB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59522-F0A9-BC4F-85E5-D0171CF97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D8DE5-E515-8F43-9833-248D8F27D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C347A-F86D-2441-BD1B-666105B5E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DUNE-UK 17-Jan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0E56D-CAB5-E248-BF92-4E0A51DE6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950CE-E416-C748-B644-847D7C0BA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02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9" name="Picture 8" descr="Manchester_University_Logo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433" y="6489520"/>
            <a:ext cx="1007980" cy="313718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5628" y="6549548"/>
            <a:ext cx="3121468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pic>
        <p:nvPicPr>
          <p:cNvPr id="12" name="Google Shape;19;p2">
            <a:extLst>
              <a:ext uri="{FF2B5EF4-FFF2-40B4-BE49-F238E27FC236}">
                <a16:creationId xmlns:a16="http://schemas.microsoft.com/office/drawing/2014/main" id="{F9C7CCDF-8127-2E4D-91E2-212E6D0D3FBF}"/>
              </a:ext>
            </a:extLst>
          </p:cNvPr>
          <p:cNvPicPr preferRelativeResize="0"/>
          <p:nvPr userDrawn="1"/>
        </p:nvPicPr>
        <p:blipFill rotWithShape="1">
          <a:blip r:embed="rId8">
            <a:alphaModFix/>
          </a:blip>
          <a:srcRect/>
          <a:stretch/>
        </p:blipFill>
        <p:spPr>
          <a:xfrm>
            <a:off x="5666449" y="6489520"/>
            <a:ext cx="1255222" cy="2579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8" r:id="rId3"/>
    <p:sldLayoutId id="2147483691" r:id="rId4"/>
  </p:sldLayoutIdLst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tif"/><Relationship Id="rId4" Type="http://schemas.openxmlformats.org/officeDocument/2006/relationships/image" Target="../media/image6.tif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tif"/><Relationship Id="rId4" Type="http://schemas.openxmlformats.org/officeDocument/2006/relationships/image" Target="../media/image6.t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tif"/><Relationship Id="rId4" Type="http://schemas.openxmlformats.org/officeDocument/2006/relationships/image" Target="../media/image6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tif"/><Relationship Id="rId4" Type="http://schemas.openxmlformats.org/officeDocument/2006/relationships/image" Target="../media/image6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11.emf"/><Relationship Id="rId5" Type="http://schemas.openxmlformats.org/officeDocument/2006/relationships/image" Target="../media/image14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3.png"/><Relationship Id="rId9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230416"/>
            <a:ext cx="8686801" cy="1143000"/>
          </a:xfrm>
        </p:spPr>
        <p:txBody>
          <a:bodyPr/>
          <a:lstStyle/>
          <a:p>
            <a:r>
              <a:rPr lang="en-GB" sz="4000" dirty="0">
                <a:solidFill>
                  <a:schemeClr val="tx2"/>
                </a:solidFill>
              </a:rPr>
              <a:t>DUNE Status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9767" y="2659493"/>
            <a:ext cx="8221663" cy="2577525"/>
          </a:xfrm>
        </p:spPr>
        <p:txBody>
          <a:bodyPr/>
          <a:lstStyle/>
          <a:p>
            <a:r>
              <a:rPr lang="en-GB" sz="2800" dirty="0"/>
              <a:t>Stefan </a:t>
            </a:r>
            <a:r>
              <a:rPr lang="en-GB" sz="2800" dirty="0" err="1"/>
              <a:t>Söldner</a:t>
            </a:r>
            <a:r>
              <a:rPr lang="en-GB" sz="2800" dirty="0"/>
              <a:t>-Rembold</a:t>
            </a:r>
          </a:p>
          <a:p>
            <a:r>
              <a:rPr lang="en-GB" sz="2800" dirty="0"/>
              <a:t>Regina </a:t>
            </a:r>
            <a:r>
              <a:rPr lang="en-GB" sz="2800" dirty="0" err="1"/>
              <a:t>Rameika</a:t>
            </a:r>
            <a:endParaRPr lang="en-GB" sz="2800" dirty="0"/>
          </a:p>
          <a:p>
            <a:r>
              <a:rPr lang="en-GB" sz="2800" dirty="0"/>
              <a:t>DUNE UK Meeting</a:t>
            </a:r>
          </a:p>
          <a:p>
            <a:r>
              <a:rPr lang="en-GB" sz="2800" dirty="0"/>
              <a:t>17 January 2022</a:t>
            </a:r>
          </a:p>
        </p:txBody>
      </p:sp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A71A22-E30F-1644-8EB5-F50D11B7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DUNE-UK 17-Jan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43423-9358-8A4D-B7D8-0AAB4AFD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950CE-E416-C748-B644-847D7C0BA0FE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FC374-F2DD-084A-8565-BB81AEBEE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51" y="507999"/>
            <a:ext cx="7877317" cy="56123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FA5DEA-B98A-B94C-BDB4-D88D5C39F82B}"/>
              </a:ext>
            </a:extLst>
          </p:cNvPr>
          <p:cNvSpPr/>
          <p:nvPr/>
        </p:nvSpPr>
        <p:spPr>
          <a:xfrm>
            <a:off x="5088835" y="4757530"/>
            <a:ext cx="3542614" cy="714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47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A71A22-E30F-1644-8EB5-F50D11B7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DUNE-UK 17-Jan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43423-9358-8A4D-B7D8-0AAB4AFD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950CE-E416-C748-B644-847D7C0BA0FE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C25712-6791-824E-844C-4145B64B9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67"/>
            <a:ext cx="9144000" cy="68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53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5AD43-EBAE-E34E-8931-847B3FDF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Consortia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14ED2F-27AF-B74F-A4D2-623746AEC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24E8E-F1A4-4448-A2BC-D2E378211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ABBD8F-A141-454D-836C-D2E88329D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1856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97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8C68C3-837C-9F45-B6DC-71ADFC72C9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326178" y="149756"/>
            <a:ext cx="6817822" cy="5964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7E0751-D9AF-484C-9C01-CFAA6D101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Executive Board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479728-A84E-BC40-A65F-3E23045A9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47C6A-A929-0F4E-AF99-60F9F70C4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983A08-7104-4349-ADA6-B8A0FA179941}"/>
              </a:ext>
            </a:extLst>
          </p:cNvPr>
          <p:cNvSpPr txBox="1"/>
          <p:nvPr/>
        </p:nvSpPr>
        <p:spPr>
          <a:xfrm>
            <a:off x="248856" y="1301030"/>
            <a:ext cx="267791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tx2">
                    <a:lumMod val="50000"/>
                  </a:schemeClr>
                </a:solidFill>
              </a:rPr>
              <a:t>DUNE Management: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Spokespersons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Technical Coordinators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Int. Resources Coordinator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Physics Coordinators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u="sng" dirty="0">
                <a:solidFill>
                  <a:schemeClr val="tx2">
                    <a:lumMod val="50000"/>
                  </a:schemeClr>
                </a:solidFill>
              </a:rPr>
              <a:t>plus: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Consortia Leaders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Beam Coordinator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IB Chair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EFIG Co-chair</a:t>
            </a:r>
          </a:p>
        </p:txBody>
      </p:sp>
    </p:spTree>
    <p:extLst>
      <p:ext uri="{BB962C8B-B14F-4D97-AF65-F5344CB8AC3E}">
        <p14:creationId xmlns:p14="http://schemas.microsoft.com/office/powerpoint/2010/main" val="4052217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B37B0-E7E2-D84C-AA64-0CE372E95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0792C-A16B-1240-B720-A5B1E8209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B0A11E-CE51-A947-B205-3E4F22069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6859"/>
            <a:ext cx="9144000" cy="54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02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B37B0-E7E2-D84C-AA64-0CE372E95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0792C-A16B-1240-B720-A5B1E8209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28C88A-0904-FA4D-86F4-217B91D19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169"/>
            <a:ext cx="9144000" cy="5307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80E89F-A6A4-2143-9F33-45A3E8838B77}"/>
              </a:ext>
            </a:extLst>
          </p:cNvPr>
          <p:cNvSpPr txBox="1"/>
          <p:nvPr/>
        </p:nvSpPr>
        <p:spPr>
          <a:xfrm>
            <a:off x="887583" y="3933372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2951928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B37B0-E7E2-D84C-AA64-0CE372E95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0792C-A16B-1240-B720-A5B1E8209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3B243-AB45-7248-886D-550C4B757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918"/>
            <a:ext cx="9144000" cy="5348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A4EF5B-839C-DD42-9EB8-3CFBFD9E94B6}"/>
              </a:ext>
            </a:extLst>
          </p:cNvPr>
          <p:cNvSpPr txBox="1"/>
          <p:nvPr/>
        </p:nvSpPr>
        <p:spPr>
          <a:xfrm>
            <a:off x="1932611" y="2380343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709719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EB2DEC5A-E10B-7147-9A06-4D114CA1E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925"/>
            <a:ext cx="9144000" cy="3035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92" y="484423"/>
            <a:ext cx="8229600" cy="647102"/>
          </a:xfrm>
        </p:spPr>
        <p:txBody>
          <a:bodyPr/>
          <a:lstStyle/>
          <a:p>
            <a:r>
              <a:rPr lang="en-US" dirty="0"/>
              <a:t>DUNE TDR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DB3D6D-610B-A648-BEC2-84A7B4E47B63}"/>
              </a:ext>
            </a:extLst>
          </p:cNvPr>
          <p:cNvSpPr txBox="1"/>
          <p:nvPr/>
        </p:nvSpPr>
        <p:spPr>
          <a:xfrm>
            <a:off x="7495468" y="214375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A939B-5BBE-BC4A-B992-74E4F6022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A9A5C-5BEA-164A-9B9D-D3B93B689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pic>
        <p:nvPicPr>
          <p:cNvPr id="17" name="pasted-image.png">
            <a:extLst>
              <a:ext uri="{FF2B5EF4-FFF2-40B4-BE49-F238E27FC236}">
                <a16:creationId xmlns:a16="http://schemas.microsoft.com/office/drawing/2014/main" id="{FA988B06-AD93-AC43-9B1E-0C44296B9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3" y="1114389"/>
            <a:ext cx="1217635" cy="906106"/>
          </a:xfrm>
          <a:prstGeom prst="rect">
            <a:avLst/>
          </a:prstGeom>
          <a:ln w="25400"/>
        </p:spPr>
      </p:pic>
      <p:pic>
        <p:nvPicPr>
          <p:cNvPr id="18" name="pasted-image.tiff">
            <a:extLst>
              <a:ext uri="{FF2B5EF4-FFF2-40B4-BE49-F238E27FC236}">
                <a16:creationId xmlns:a16="http://schemas.microsoft.com/office/drawing/2014/main" id="{AAAC1F9C-F157-B440-AAC7-9BEB17107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028" y="1114389"/>
            <a:ext cx="1276831" cy="883702"/>
          </a:xfrm>
          <a:prstGeom prst="rect">
            <a:avLst/>
          </a:prstGeom>
          <a:ln w="25400"/>
        </p:spPr>
      </p:pic>
      <p:pic>
        <p:nvPicPr>
          <p:cNvPr id="19" name="pasted-image.tiff">
            <a:extLst>
              <a:ext uri="{FF2B5EF4-FFF2-40B4-BE49-F238E27FC236}">
                <a16:creationId xmlns:a16="http://schemas.microsoft.com/office/drawing/2014/main" id="{E66A6BCC-6675-DF42-861A-3B94C22B6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28" y="1114389"/>
            <a:ext cx="936517" cy="1057214"/>
          </a:xfrm>
          <a:prstGeom prst="rect">
            <a:avLst/>
          </a:prstGeom>
          <a:ln w="25400"/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5DA49E85-DBA2-674B-9DFA-8B1538FB35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7C87C2B-382C-0D41-A7B5-1713CBD81E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95400" y="15240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879E9E-07B0-3D4D-B0C3-A4531DEC1F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65" t="23819" r="17715" b="23544"/>
          <a:stretch/>
        </p:blipFill>
        <p:spPr>
          <a:xfrm>
            <a:off x="2261494" y="3515862"/>
            <a:ext cx="1348969" cy="6730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367E50-FEE3-4643-9E34-108ED0E4FA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544" r="5823" b="6469"/>
          <a:stretch/>
        </p:blipFill>
        <p:spPr>
          <a:xfrm>
            <a:off x="4486921" y="3018767"/>
            <a:ext cx="1001538" cy="424649"/>
          </a:xfrm>
          <a:prstGeom prst="rect">
            <a:avLst/>
          </a:prstGeom>
        </p:spPr>
      </p:pic>
      <p:sp>
        <p:nvSpPr>
          <p:cNvPr id="21" name="Google Shape;358;p50">
            <a:extLst>
              <a:ext uri="{FF2B5EF4-FFF2-40B4-BE49-F238E27FC236}">
                <a16:creationId xmlns:a16="http://schemas.microsoft.com/office/drawing/2014/main" id="{5834A7A9-E169-AB41-A7E8-61A47348D866}"/>
              </a:ext>
            </a:extLst>
          </p:cNvPr>
          <p:cNvSpPr txBox="1">
            <a:spLocks/>
          </p:cNvSpPr>
          <p:nvPr/>
        </p:nvSpPr>
        <p:spPr>
          <a:xfrm>
            <a:off x="655630" y="5902671"/>
            <a:ext cx="3832411" cy="78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1600"/>
              <a:buNone/>
            </a:pPr>
            <a:r>
              <a:rPr lang="en-GB" sz="2000" dirty="0">
                <a:solidFill>
                  <a:schemeClr val="tx2"/>
                </a:solidFill>
              </a:rPr>
              <a:t>TDR published in 2020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3074" name="Picture 2" descr="DUNE collaboration finalizes the blueprint for the ultimate neutrino  detector">
            <a:extLst>
              <a:ext uri="{FF2B5EF4-FFF2-40B4-BE49-F238E27FC236}">
                <a16:creationId xmlns:a16="http://schemas.microsoft.com/office/drawing/2014/main" id="{01C6BFB9-1154-F347-9D80-24FA4DE0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587" y="589245"/>
            <a:ext cx="4153723" cy="536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9ADF56-C266-B646-8813-9D5D8D9B13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94" y="4341283"/>
            <a:ext cx="4030989" cy="134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4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7" y="282565"/>
            <a:ext cx="8229600" cy="647102"/>
          </a:xfrm>
        </p:spPr>
        <p:txBody>
          <a:bodyPr/>
          <a:lstStyle/>
          <a:p>
            <a:r>
              <a:rPr lang="en-US" dirty="0"/>
              <a:t>TDR Far Detector Strategy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DUNE-UK 17-Jan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7140E8-C805-C94C-AB0F-BA9B756182C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68914" y="1057168"/>
            <a:ext cx="7785809" cy="1233337"/>
          </a:xfrm>
        </p:spPr>
        <p:txBody>
          <a:bodyPr>
            <a:normAutofit fontScale="85000" lnSpcReduction="20000"/>
          </a:bodyPr>
          <a:lstStyle/>
          <a:p>
            <a:pPr marL="0" indent="0">
              <a:buClr>
                <a:srgbClr val="E95125"/>
              </a:buClr>
              <a:buNone/>
            </a:pPr>
            <a:r>
              <a:rPr lang="en-US" sz="2900" dirty="0"/>
              <a:t>TDR described 4 identically sized cryostats: </a:t>
            </a:r>
          </a:p>
          <a:p>
            <a:pPr marL="0" indent="0">
              <a:buClr>
                <a:srgbClr val="E95125"/>
              </a:buClr>
              <a:buNone/>
            </a:pPr>
            <a:r>
              <a:rPr lang="en-US" sz="2900" dirty="0"/>
              <a:t>2 single phase (SP) + 1 dual phase (DP)  + 1 “module of opportunity”, each about 17 kt</a:t>
            </a:r>
          </a:p>
          <a:p>
            <a:pPr marL="0" indent="0">
              <a:buClr>
                <a:srgbClr val="E95125"/>
              </a:buClr>
              <a:buNone/>
            </a:pPr>
            <a:endParaRPr lang="en-US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4A8220C8-9F32-2E42-958C-66DCC03754FE}"/>
              </a:ext>
            </a:extLst>
          </p:cNvPr>
          <p:cNvSpPr txBox="1">
            <a:spLocks/>
          </p:cNvSpPr>
          <p:nvPr/>
        </p:nvSpPr>
        <p:spPr>
          <a:xfrm>
            <a:off x="781510" y="5471202"/>
            <a:ext cx="7360616" cy="8497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95125"/>
              </a:buClr>
              <a:buFont typeface="Arial"/>
              <a:buNone/>
            </a:pPr>
            <a:r>
              <a:rPr lang="en-US" sz="2000" dirty="0"/>
              <a:t>We have moved on from this – first two modules will be horizontal drift (FD1-HD) and vertical drift (FD2-VD), respectively.</a:t>
            </a:r>
            <a:endParaRPr lang="en-US" dirty="0"/>
          </a:p>
          <a:p>
            <a:pPr marL="0" indent="0">
              <a:buClr>
                <a:srgbClr val="E95125"/>
              </a:buClr>
              <a:buFont typeface="Arial"/>
              <a:buNone/>
            </a:pPr>
            <a:endParaRPr lang="en-US" dirty="0"/>
          </a:p>
        </p:txBody>
      </p:sp>
      <p:pic>
        <p:nvPicPr>
          <p:cNvPr id="10" name="Google Shape;461;p58" descr="A close up of a device&#10;&#10;Description automatically generated">
            <a:extLst>
              <a:ext uri="{FF2B5EF4-FFF2-40B4-BE49-F238E27FC236}">
                <a16:creationId xmlns:a16="http://schemas.microsoft.com/office/drawing/2014/main" id="{273131B9-FBCD-004A-B0E0-584E6D92B54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8914" y="2418006"/>
            <a:ext cx="7360616" cy="2952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892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105E84-EB2E-824D-9AAD-251A64163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BF21D-0626-7549-815B-ECD7A6F35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F0B8E5-523E-BD45-BE84-51CF3B7A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63" y="230442"/>
            <a:ext cx="8229600" cy="647102"/>
          </a:xfrm>
        </p:spPr>
        <p:txBody>
          <a:bodyPr/>
          <a:lstStyle/>
          <a:p>
            <a:r>
              <a:rPr lang="en-US" dirty="0"/>
              <a:t>US funding profile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C67DE7-B4AF-5243-BE57-0A7A5B0EE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5182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46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EB2DEC5A-E10B-7147-9A06-4D114CA1E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925"/>
            <a:ext cx="9144000" cy="3035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92" y="484423"/>
            <a:ext cx="8229600" cy="647102"/>
          </a:xfrm>
        </p:spPr>
        <p:txBody>
          <a:bodyPr/>
          <a:lstStyle/>
          <a:p>
            <a:r>
              <a:rPr lang="en-US" dirty="0"/>
              <a:t>DUNE Vision and Goal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DB3D6D-610B-A648-BEC2-84A7B4E47B63}"/>
              </a:ext>
            </a:extLst>
          </p:cNvPr>
          <p:cNvSpPr txBox="1"/>
          <p:nvPr/>
        </p:nvSpPr>
        <p:spPr>
          <a:xfrm>
            <a:off x="7495468" y="214375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A939B-5BBE-BC4A-B992-74E4F6022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A9A5C-5BEA-164A-9B9D-D3B93B689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pic>
        <p:nvPicPr>
          <p:cNvPr id="17" name="pasted-image.png">
            <a:extLst>
              <a:ext uri="{FF2B5EF4-FFF2-40B4-BE49-F238E27FC236}">
                <a16:creationId xmlns:a16="http://schemas.microsoft.com/office/drawing/2014/main" id="{FA988B06-AD93-AC43-9B1E-0C44296B9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3" y="1114389"/>
            <a:ext cx="1217635" cy="906106"/>
          </a:xfrm>
          <a:prstGeom prst="rect">
            <a:avLst/>
          </a:prstGeom>
          <a:ln w="25400"/>
        </p:spPr>
      </p:pic>
      <p:pic>
        <p:nvPicPr>
          <p:cNvPr id="18" name="pasted-image.tiff">
            <a:extLst>
              <a:ext uri="{FF2B5EF4-FFF2-40B4-BE49-F238E27FC236}">
                <a16:creationId xmlns:a16="http://schemas.microsoft.com/office/drawing/2014/main" id="{AAAC1F9C-F157-B440-AAC7-9BEB17107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028" y="1114389"/>
            <a:ext cx="1276831" cy="883702"/>
          </a:xfrm>
          <a:prstGeom prst="rect">
            <a:avLst/>
          </a:prstGeom>
          <a:ln w="25400"/>
        </p:spPr>
      </p:pic>
      <p:pic>
        <p:nvPicPr>
          <p:cNvPr id="19" name="pasted-image.tiff">
            <a:extLst>
              <a:ext uri="{FF2B5EF4-FFF2-40B4-BE49-F238E27FC236}">
                <a16:creationId xmlns:a16="http://schemas.microsoft.com/office/drawing/2014/main" id="{E66A6BCC-6675-DF42-861A-3B94C22B6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28" y="1114389"/>
            <a:ext cx="936517" cy="1057214"/>
          </a:xfrm>
          <a:prstGeom prst="rect">
            <a:avLst/>
          </a:prstGeom>
          <a:ln w="25400"/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5DA49E85-DBA2-674B-9DFA-8B1538FB35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7C87C2B-382C-0D41-A7B5-1713CBD81E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95400" y="15240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879E9E-07B0-3D4D-B0C3-A4531DEC1F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65" t="23819" r="17715" b="23544"/>
          <a:stretch/>
        </p:blipFill>
        <p:spPr>
          <a:xfrm>
            <a:off x="2261494" y="3515862"/>
            <a:ext cx="1348969" cy="6730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367E50-FEE3-4643-9E34-108ED0E4FA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544" r="5823" b="6469"/>
          <a:stretch/>
        </p:blipFill>
        <p:spPr>
          <a:xfrm>
            <a:off x="4486921" y="3018767"/>
            <a:ext cx="1001538" cy="424649"/>
          </a:xfrm>
          <a:prstGeom prst="rect">
            <a:avLst/>
          </a:prstGeom>
        </p:spPr>
      </p:pic>
      <p:sp>
        <p:nvSpPr>
          <p:cNvPr id="21" name="Google Shape;358;p50">
            <a:extLst>
              <a:ext uri="{FF2B5EF4-FFF2-40B4-BE49-F238E27FC236}">
                <a16:creationId xmlns:a16="http://schemas.microsoft.com/office/drawing/2014/main" id="{5834A7A9-E169-AB41-A7E8-61A47348D866}"/>
              </a:ext>
            </a:extLst>
          </p:cNvPr>
          <p:cNvSpPr txBox="1">
            <a:spLocks/>
          </p:cNvSpPr>
          <p:nvPr/>
        </p:nvSpPr>
        <p:spPr>
          <a:xfrm>
            <a:off x="425450" y="4535699"/>
            <a:ext cx="8293100" cy="151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62500" lnSpcReduction="20000"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024" indent="-192024"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1600"/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</a:rPr>
              <a:t>The primary science goal of DUNE is to measure neutrino oscillation parameters, in particular the CP-phase </a:t>
            </a:r>
            <a:r>
              <a:rPr lang="el-GR" dirty="0">
                <a:solidFill>
                  <a:schemeClr val="tx2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δ</a:t>
            </a:r>
            <a:r>
              <a:rPr lang="en-GB" dirty="0">
                <a:solidFill>
                  <a:schemeClr val="tx2"/>
                </a:solidFill>
                <a:latin typeface="Arial"/>
                <a:ea typeface="Noto Sans Symbols"/>
                <a:cs typeface="Arial"/>
                <a:sym typeface="Arial"/>
              </a:rPr>
              <a:t> </a:t>
            </a:r>
            <a:r>
              <a:rPr lang="en-US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and the neutrino mass ordering in a single experiment.</a:t>
            </a:r>
            <a:endParaRPr lang="en-US" dirty="0">
              <a:solidFill>
                <a:schemeClr val="tx2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192024" indent="-192024">
              <a:spcBef>
                <a:spcPts val="900"/>
              </a:spcBef>
              <a:spcAft>
                <a:spcPts val="0"/>
              </a:spcAft>
              <a:buClr>
                <a:srgbClr val="63666A"/>
              </a:buClr>
              <a:buSzPts val="1600"/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DUNE will also detect supernova neutrinos, measure solar and atmospheric neutrinos and search for physics beyond the SM.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68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1ED4BC-825C-7843-B1AC-6E38D3003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32C85-4D48-BD45-B223-28F671ECF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883C87-A944-064F-8A27-6A51C43E7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958"/>
            <a:ext cx="9144000" cy="454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46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59536-F7F9-3641-A6DF-5A46EECDF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Sequencing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D0E63C-C564-A248-95BF-8813979DB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29A92-9CB3-444C-83BD-084E663578C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1562" y="1303719"/>
            <a:ext cx="8229599" cy="2463685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>
                <a:srgbClr val="3C5A77"/>
              </a:buClr>
              <a:buSzPts val="2000"/>
              <a:buNone/>
            </a:pPr>
            <a:r>
              <a:rPr lang="en-US" sz="2000" dirty="0"/>
              <a:t>Given the funding constraints for the facility and DOE contributions to the detectors that we are faced with, we believe that the following principles should apply :</a:t>
            </a:r>
            <a:endParaRPr lang="en-US" dirty="0"/>
          </a:p>
          <a:p>
            <a:pPr marL="617539" lvl="1" indent="-342900">
              <a:buClr>
                <a:srgbClr val="3C5A77"/>
              </a:buClr>
              <a:buSzPts val="1800"/>
            </a:pPr>
            <a:r>
              <a:rPr lang="en-US" dirty="0"/>
              <a:t>The Far Detectors should be completed ASAP</a:t>
            </a:r>
          </a:p>
          <a:p>
            <a:pPr marL="617539" lvl="1" indent="-342900">
              <a:buClr>
                <a:srgbClr val="3C5A77"/>
              </a:buClr>
              <a:buSzPts val="1800"/>
            </a:pPr>
            <a:r>
              <a:rPr lang="en-US" dirty="0"/>
              <a:t>Followed by the Beam, ASAP</a:t>
            </a:r>
          </a:p>
          <a:p>
            <a:pPr marL="617539" lvl="1" indent="-342900">
              <a:buClr>
                <a:srgbClr val="3C5A77"/>
              </a:buClr>
              <a:buSzPts val="1800"/>
            </a:pPr>
            <a:r>
              <a:rPr lang="en-US" dirty="0"/>
              <a:t>Followed by the Near Detector - Phase 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00B70-F784-BE40-8BE8-17BE20762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sp>
        <p:nvSpPr>
          <p:cNvPr id="7" name="Google Shape;661;p73">
            <a:extLst>
              <a:ext uri="{FF2B5EF4-FFF2-40B4-BE49-F238E27FC236}">
                <a16:creationId xmlns:a16="http://schemas.microsoft.com/office/drawing/2014/main" id="{D21CFCB8-7822-8A4F-A31D-FAF30D378626}"/>
              </a:ext>
            </a:extLst>
          </p:cNvPr>
          <p:cNvSpPr txBox="1"/>
          <p:nvPr/>
        </p:nvSpPr>
        <p:spPr>
          <a:xfrm>
            <a:off x="1130459" y="4040735"/>
            <a:ext cx="656705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LOGIC 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Without a Far Detector, we don’t need a beam;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without a beam we don’t need a Near Detector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BD197-B383-4A42-9D43-A3FDD291BB6D}"/>
              </a:ext>
            </a:extLst>
          </p:cNvPr>
          <p:cNvSpPr txBox="1"/>
          <p:nvPr/>
        </p:nvSpPr>
        <p:spPr>
          <a:xfrm>
            <a:off x="5556752" y="3962678"/>
            <a:ext cx="322440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95125"/>
                </a:solidFill>
              </a:rPr>
              <a:t>Sequencing is not Prioritization! </a:t>
            </a:r>
          </a:p>
        </p:txBody>
      </p:sp>
    </p:spTree>
    <p:extLst>
      <p:ext uri="{BB962C8B-B14F-4D97-AF65-F5344CB8AC3E}">
        <p14:creationId xmlns:p14="http://schemas.microsoft.com/office/powerpoint/2010/main" val="1517572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60409F-7DC7-D240-81A4-8399C16E86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793EB-1C9E-BD45-BA3B-6CC9BBFD2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1BF3CD-B3F2-FC42-9FBC-A4755981A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344"/>
            <a:ext cx="9144000" cy="598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8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FCBDD-7DB8-3144-B911-446ABFA4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153A57-4AE3-014E-A473-ABA5F207E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17BD1-E260-7449-B6DC-390BD3E1C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1A64A1-05E5-8B4B-A317-23F33E2D2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23" y="1278420"/>
            <a:ext cx="7039429" cy="47106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DA87D1-BD77-4440-8407-64706525E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0" y="4117522"/>
            <a:ext cx="41402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3BB5C5-C40D-E14E-A14E-596E5204B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618D4-46DD-B54F-A532-AA47740B8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7F6B44-E964-104D-B690-F9C22AF1E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587"/>
            <a:ext cx="9144000" cy="555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28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DUNE-UK 17-Jan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37365" y="5398141"/>
            <a:ext cx="79462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Staging scenario with two far detectors and beam power ramp.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Initial physics goals for physics with the neutrino beam are mass ordering and 3σ sensitivity for maximal CPV.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C5A7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C5A77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1D557A-A1D8-F548-BA52-5873245B6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03" y="2655418"/>
            <a:ext cx="3376562" cy="2297324"/>
          </a:xfrm>
          <a:prstGeom prst="rect">
            <a:avLst/>
          </a:prstGeom>
          <a:ln>
            <a:solidFill>
              <a:srgbClr val="3C5A77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09BE2B-6A0C-9448-97C6-0681539FE8F9}"/>
              </a:ext>
            </a:extLst>
          </p:cNvPr>
          <p:cNvSpPr txBox="1"/>
          <p:nvPr/>
        </p:nvSpPr>
        <p:spPr>
          <a:xfrm>
            <a:off x="80342" y="5044618"/>
            <a:ext cx="1468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Q1FY29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6220CA-EF9A-BD4D-8BFE-B6C61F345882}"/>
              </a:ext>
            </a:extLst>
          </p:cNvPr>
          <p:cNvSpPr txBox="1"/>
          <p:nvPr/>
        </p:nvSpPr>
        <p:spPr>
          <a:xfrm>
            <a:off x="308449" y="1532397"/>
            <a:ext cx="3153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PIP-II expected power ramp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profile assumes LBNF is ready for PIP-II upgrade </a:t>
            </a:r>
          </a:p>
        </p:txBody>
      </p:sp>
      <p:pic>
        <p:nvPicPr>
          <p:cNvPr id="25" name="Content Placeholder 13">
            <a:extLst>
              <a:ext uri="{FF2B5EF4-FFF2-40B4-BE49-F238E27FC236}">
                <a16:creationId xmlns:a16="http://schemas.microsoft.com/office/drawing/2014/main" id="{FC7EDC71-8530-B849-9BEA-E40FFB913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105" y="1415792"/>
            <a:ext cx="2867481" cy="2781241"/>
          </a:xfrm>
          <a:prstGeom prst="rect">
            <a:avLst/>
          </a:prstGeom>
        </p:spPr>
      </p:pic>
      <p:pic>
        <p:nvPicPr>
          <p:cNvPr id="26" name="Content Placeholder 15">
            <a:extLst>
              <a:ext uri="{FF2B5EF4-FFF2-40B4-BE49-F238E27FC236}">
                <a16:creationId xmlns:a16="http://schemas.microsoft.com/office/drawing/2014/main" id="{421304B3-AE25-6843-BD62-D818F8A1F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096" y="2626915"/>
            <a:ext cx="2836562" cy="275125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10B51F3-7BDC-1D4A-A884-CEDCA5A6A791}"/>
              </a:ext>
            </a:extLst>
          </p:cNvPr>
          <p:cNvSpPr txBox="1"/>
          <p:nvPr/>
        </p:nvSpPr>
        <p:spPr>
          <a:xfrm>
            <a:off x="4049511" y="4369957"/>
            <a:ext cx="1791730" cy="646331"/>
          </a:xfrm>
          <a:prstGeom prst="rect">
            <a:avLst/>
          </a:prstGeom>
          <a:solidFill>
            <a:schemeClr val="bg2"/>
          </a:solidFill>
          <a:ln>
            <a:solidFill>
              <a:srgbClr val="3C5A7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CP Violation</a:t>
            </a:r>
          </a:p>
          <a:p>
            <a:pPr algn="ctr"/>
            <a:r>
              <a:rPr lang="en-US" dirty="0" err="1">
                <a:latin typeface="Symbol" pitchFamily="2" charset="2"/>
              </a:rPr>
              <a:t>d</a:t>
            </a:r>
            <a:r>
              <a:rPr lang="en-US" baseline="-25000" dirty="0" err="1"/>
              <a:t>CP</a:t>
            </a:r>
            <a:r>
              <a:rPr lang="en-US" baseline="-25000" dirty="0"/>
              <a:t> </a:t>
            </a:r>
            <a:r>
              <a:rPr lang="en-US" dirty="0"/>
              <a:t>= -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/2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CE0714-7C04-C744-8BAE-7E2B75D39ED8}"/>
              </a:ext>
            </a:extLst>
          </p:cNvPr>
          <p:cNvSpPr txBox="1"/>
          <p:nvPr/>
        </p:nvSpPr>
        <p:spPr>
          <a:xfrm>
            <a:off x="6641779" y="1872755"/>
            <a:ext cx="2193772" cy="646331"/>
          </a:xfrm>
          <a:prstGeom prst="rect">
            <a:avLst/>
          </a:prstGeom>
          <a:solidFill>
            <a:schemeClr val="bg2"/>
          </a:solidFill>
          <a:ln>
            <a:solidFill>
              <a:srgbClr val="3C5A7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Mass Ordering</a:t>
            </a:r>
          </a:p>
          <a:p>
            <a:pPr algn="ctr"/>
            <a:r>
              <a:rPr lang="en-US" dirty="0"/>
              <a:t>100% </a:t>
            </a:r>
            <a:r>
              <a:rPr lang="en-US" dirty="0" err="1">
                <a:latin typeface="Symbol" pitchFamily="2" charset="2"/>
              </a:rPr>
              <a:t>d</a:t>
            </a:r>
            <a:r>
              <a:rPr lang="en-US" baseline="-25000" dirty="0" err="1"/>
              <a:t>CP</a:t>
            </a:r>
            <a:r>
              <a:rPr lang="en-US" baseline="-25000" dirty="0"/>
              <a:t> </a:t>
            </a:r>
            <a:r>
              <a:rPr lang="en-US" dirty="0"/>
              <a:t>values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47CF091-8D9D-AB48-84F8-C780937F53DD}"/>
              </a:ext>
            </a:extLst>
          </p:cNvPr>
          <p:cNvSpPr txBox="1">
            <a:spLocks/>
          </p:cNvSpPr>
          <p:nvPr/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400" b="1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dirty="0"/>
              <a:t>DUNE Sensitivity vs time</a:t>
            </a:r>
          </a:p>
        </p:txBody>
      </p:sp>
    </p:spTree>
    <p:extLst>
      <p:ext uri="{BB962C8B-B14F-4D97-AF65-F5344CB8AC3E}">
        <p14:creationId xmlns:p14="http://schemas.microsoft.com/office/powerpoint/2010/main" val="4131546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1888-F592-3A44-B6BC-BC7096EBF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Near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01B811-0CCF-0A40-BDC1-56B7DADD2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2EC8A-C8E2-EB47-8D1D-5CA0E388F7F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19970" y="5501957"/>
            <a:ext cx="7803283" cy="6932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Near Detector crucial to achieve science goals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AF81F-4BDF-F84E-AA64-ACF746565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D9D985A-1A9C-FB4C-9484-C2DDDF7AC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3" y="1390521"/>
            <a:ext cx="7083508" cy="370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2E28D2-D591-054B-8200-042555CFC009}"/>
              </a:ext>
            </a:extLst>
          </p:cNvPr>
          <p:cNvSpPr txBox="1"/>
          <p:nvPr/>
        </p:nvSpPr>
        <p:spPr>
          <a:xfrm>
            <a:off x="7491860" y="3112195"/>
            <a:ext cx="14902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Full ND</a:t>
            </a:r>
          </a:p>
          <a:p>
            <a:r>
              <a:rPr lang="en-US" sz="2400" dirty="0"/>
              <a:t>Day 1 –ND</a:t>
            </a:r>
          </a:p>
          <a:p>
            <a:r>
              <a:rPr lang="en-US" sz="2400" dirty="0"/>
              <a:t>No 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C03939-E942-FC40-8809-8DF84E187448}"/>
              </a:ext>
            </a:extLst>
          </p:cNvPr>
          <p:cNvSpPr txBox="1"/>
          <p:nvPr/>
        </p:nvSpPr>
        <p:spPr>
          <a:xfrm>
            <a:off x="20613" y="1261931"/>
            <a:ext cx="129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Significance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B9C8A-E77C-5E43-9AC3-16F0F27F2FEB}"/>
              </a:ext>
            </a:extLst>
          </p:cNvPr>
          <p:cNvSpPr txBox="1"/>
          <p:nvPr/>
        </p:nvSpPr>
        <p:spPr>
          <a:xfrm>
            <a:off x="7245010" y="5078660"/>
            <a:ext cx="104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Exposure</a:t>
            </a:r>
          </a:p>
        </p:txBody>
      </p:sp>
    </p:spTree>
    <p:extLst>
      <p:ext uri="{BB962C8B-B14F-4D97-AF65-F5344CB8AC3E}">
        <p14:creationId xmlns:p14="http://schemas.microsoft.com/office/powerpoint/2010/main" val="845055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5BA8-9D87-7847-A17B-8752F1E38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successes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BB7299-D2D9-754C-9B11-8A9689116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BFEF2-0FFC-464E-B29A-A8C1A7A9FD9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854872"/>
            <a:ext cx="8229599" cy="3529483"/>
          </a:xfrm>
        </p:spPr>
        <p:txBody>
          <a:bodyPr/>
          <a:lstStyle/>
          <a:p>
            <a:r>
              <a:rPr lang="en-US" dirty="0"/>
              <a:t>Excavation and Site preparation at SURF progressing well</a:t>
            </a:r>
          </a:p>
          <a:p>
            <a:r>
              <a:rPr lang="en-US" dirty="0"/>
              <a:t>APA construction started</a:t>
            </a:r>
          </a:p>
          <a:p>
            <a:r>
              <a:rPr lang="en-US" dirty="0" err="1"/>
              <a:t>ProtoDUNEs</a:t>
            </a:r>
            <a:r>
              <a:rPr lang="en-US" dirty="0"/>
              <a:t> (both HD and VD) cold box tests at CERN</a:t>
            </a:r>
          </a:p>
          <a:p>
            <a:r>
              <a:rPr lang="en-US" dirty="0"/>
              <a:t>VD-CDR signed off and being published</a:t>
            </a:r>
          </a:p>
          <a:p>
            <a:r>
              <a:rPr lang="en-US" dirty="0" err="1"/>
              <a:t>NDLAr</a:t>
            </a:r>
            <a:r>
              <a:rPr lang="en-US" dirty="0"/>
              <a:t> prototypes providing excellent data</a:t>
            </a:r>
          </a:p>
          <a:p>
            <a:r>
              <a:rPr lang="en-US" dirty="0"/>
              <a:t>Computing CDR in preparation</a:t>
            </a:r>
          </a:p>
          <a:p>
            <a:r>
              <a:rPr lang="en-US" dirty="0"/>
              <a:t>DUNE publications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94784-84E2-9346-B296-EB41D3506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589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5826A-FA08-D447-81C8-471C9FCC1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Publications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0D3AED-AE03-6E4F-B844-92F74FDE9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F0BE2-123E-CA46-B35D-2E3785C40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sp>
        <p:nvSpPr>
          <p:cNvPr id="7" name="Google Shape;547;p65">
            <a:extLst>
              <a:ext uri="{FF2B5EF4-FFF2-40B4-BE49-F238E27FC236}">
                <a16:creationId xmlns:a16="http://schemas.microsoft.com/office/drawing/2014/main" id="{B01FF3DA-2085-A54E-AF38-3248352896C6}"/>
              </a:ext>
            </a:extLst>
          </p:cNvPr>
          <p:cNvSpPr txBox="1">
            <a:spLocks/>
          </p:cNvSpPr>
          <p:nvPr/>
        </p:nvSpPr>
        <p:spPr>
          <a:xfrm>
            <a:off x="454026" y="1287522"/>
            <a:ext cx="8232771" cy="507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2"/>
                </a:solidFill>
              </a:rPr>
              <a:t>5 full DUNE authorship publications in 2021 so far, and 9 journal publications in 2020 (22 in total) </a:t>
            </a:r>
            <a:endParaRPr lang="en-US" dirty="0"/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2"/>
                </a:solidFill>
              </a:rPr>
              <a:t>Focusing on detector studies, physics sensitivities and </a:t>
            </a:r>
            <a:r>
              <a:rPr lang="en-US" sz="1800" dirty="0" err="1">
                <a:solidFill>
                  <a:schemeClr val="dk2"/>
                </a:solidFill>
              </a:rPr>
              <a:t>ProtoDUNE</a:t>
            </a:r>
            <a:r>
              <a:rPr lang="en-US" sz="1800" dirty="0">
                <a:solidFill>
                  <a:schemeClr val="dk2"/>
                </a:solidFill>
              </a:rPr>
              <a:t> results.</a:t>
            </a:r>
            <a:endParaRPr lang="en-US" dirty="0"/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2"/>
                </a:solidFill>
              </a:rPr>
              <a:t>Recent Highlights:</a:t>
            </a:r>
            <a:endParaRPr lang="en-US" dirty="0"/>
          </a:p>
          <a:p>
            <a:pPr marL="541338" lvl="1" indent="-26670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40"/>
              <a:buFont typeface="Arial" charset="0"/>
              <a:buChar char="-"/>
            </a:pPr>
            <a:r>
              <a:rPr lang="en-US" sz="1600" dirty="0"/>
              <a:t>Low exposure long-baseline neutrino oscillation sensitivity of the DUNE experiment, 2109.01304, submitted to PRD</a:t>
            </a:r>
          </a:p>
          <a:p>
            <a:pPr marL="541338" lvl="1" indent="-26670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40"/>
              <a:buFont typeface="Arial" charset="0"/>
              <a:buChar char="-"/>
            </a:pPr>
            <a:r>
              <a:rPr lang="en-US" sz="1600" dirty="0"/>
              <a:t>Searching for Solar KDAR with DUNE, 2109.01304, submitted to PRD</a:t>
            </a:r>
          </a:p>
          <a:p>
            <a:pPr marL="541338" lvl="1" indent="-26670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40"/>
              <a:buFont typeface="Arial" charset="0"/>
              <a:buChar char="-"/>
            </a:pPr>
            <a:r>
              <a:rPr lang="en-US" sz="1600" dirty="0"/>
              <a:t>Deep Underground Neutrino Experiment (DUNE) Near Detector Conceptual Design Report, Instruments 5 (2021) 4, 31.</a:t>
            </a:r>
          </a:p>
          <a:p>
            <a:pPr marL="541338" lvl="1" indent="-26670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40"/>
              <a:buFont typeface="Arial" charset="0"/>
              <a:buChar char="-"/>
            </a:pPr>
            <a:r>
              <a:rPr lang="en-GB" sz="1600" dirty="0"/>
              <a:t>Design, construction and operation of the </a:t>
            </a:r>
            <a:r>
              <a:rPr lang="en-GB" sz="1600" dirty="0" err="1"/>
              <a:t>ProtoDUNE</a:t>
            </a:r>
            <a:r>
              <a:rPr lang="en-GB" sz="1600" dirty="0"/>
              <a:t>-SP Liquid Argon TPC, </a:t>
            </a:r>
            <a:r>
              <a:rPr lang="en-US" sz="1600" i="1" dirty="0"/>
              <a:t>JINST</a:t>
            </a:r>
            <a:r>
              <a:rPr lang="en-US" sz="1600" dirty="0"/>
              <a:t> 15 (2022) 01, P01005.</a:t>
            </a:r>
          </a:p>
          <a:p>
            <a:pPr marL="541338" lvl="1" indent="-26670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40"/>
              <a:buFont typeface="Arial" charset="0"/>
              <a:buChar char="-"/>
            </a:pPr>
            <a:r>
              <a:rPr lang="en-US" sz="1600" dirty="0"/>
              <a:t>Prospects for beyond the Standard Model physics searches at the Deep Underground Neutrino Experiment,</a:t>
            </a:r>
            <a:r>
              <a:rPr lang="en-US" sz="1600" i="1" dirty="0"/>
              <a:t> Eur. Phys. J. C</a:t>
            </a:r>
            <a:r>
              <a:rPr lang="en-US" sz="1600" dirty="0"/>
              <a:t> 81 (2021</a:t>
            </a:r>
            <a:r>
              <a:rPr lang="en-US" sz="1800" dirty="0"/>
              <a:t>)</a:t>
            </a:r>
          </a:p>
          <a:p>
            <a:pPr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40"/>
            </a:pPr>
            <a:r>
              <a:rPr lang="en-US" sz="1800" dirty="0">
                <a:solidFill>
                  <a:schemeClr val="dk2"/>
                </a:solidFill>
              </a:rPr>
              <a:t>We are aiming for more </a:t>
            </a:r>
            <a:r>
              <a:rPr lang="en-US" sz="1800" dirty="0" err="1">
                <a:solidFill>
                  <a:schemeClr val="dk2"/>
                </a:solidFill>
              </a:rPr>
              <a:t>ProtoDUNE</a:t>
            </a:r>
            <a:r>
              <a:rPr lang="en-US" sz="1800" dirty="0">
                <a:solidFill>
                  <a:schemeClr val="dk2"/>
                </a:solidFill>
              </a:rPr>
              <a:t> physics publications in near future.</a:t>
            </a:r>
            <a:endParaRPr lang="en-US" sz="1800" dirty="0"/>
          </a:p>
          <a:p>
            <a:pPr marL="0" indent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40"/>
              <a:buNone/>
            </a:pPr>
            <a:endParaRPr lang="en-US" dirty="0"/>
          </a:p>
          <a:p>
            <a:pPr marL="541338" lvl="1" indent="-152399"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800"/>
              <a:buFont typeface="Arial" charset="0"/>
              <a:buNone/>
            </a:pPr>
            <a:endParaRPr lang="en-US" dirty="0"/>
          </a:p>
          <a:p>
            <a:pPr marL="0" indent="0"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 charset="0"/>
              <a:buNone/>
            </a:pPr>
            <a:endParaRPr lang="en-US" dirty="0"/>
          </a:p>
          <a:p>
            <a:pPr marL="256032" indent="-116332"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/>
              <a:buNone/>
            </a:pPr>
            <a:endParaRPr lang="en-US" dirty="0"/>
          </a:p>
          <a:p>
            <a:pPr marL="0" indent="0"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 charset="0"/>
              <a:buNone/>
            </a:pPr>
            <a:endParaRPr lang="en-US" dirty="0"/>
          </a:p>
          <a:p>
            <a:pPr marL="256032" indent="-116332"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/>
              <a:buNone/>
            </a:pPr>
            <a:endParaRPr lang="en-US" u="sng" dirty="0">
              <a:solidFill>
                <a:schemeClr val="hlink"/>
              </a:solidFill>
              <a:hlinkClick r:id="" action="ppaction://noaction"/>
            </a:endParaRPr>
          </a:p>
          <a:p>
            <a:pPr marL="256032" indent="-116332"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/>
              <a:buNone/>
            </a:pPr>
            <a:endParaRPr lang="en-US" u="sng" dirty="0">
              <a:solidFill>
                <a:schemeClr val="hlink"/>
              </a:solidFill>
              <a:hlinkClick r:id="" action="ppaction://noaction"/>
            </a:endParaRPr>
          </a:p>
          <a:p>
            <a:pPr marL="541338" lvl="1" indent="-152399">
              <a:spcBef>
                <a:spcPts val="1200"/>
              </a:spcBef>
              <a:spcAft>
                <a:spcPts val="0"/>
              </a:spcAft>
              <a:buClr>
                <a:srgbClr val="3C5A77"/>
              </a:buClr>
              <a:buSzPts val="1800"/>
              <a:buFont typeface="Arial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702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C05C3-E361-3540-82CD-099DFC4AA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D5EA2D-CBAC-BD4A-8D29-CDEE49281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CD297-CB1C-424F-906F-8E4D34096A0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8940" y="1525164"/>
            <a:ext cx="8162752" cy="4416495"/>
          </a:xfrm>
        </p:spPr>
        <p:txBody>
          <a:bodyPr>
            <a:normAutofit/>
          </a:bodyPr>
          <a:lstStyle/>
          <a:p>
            <a:r>
              <a:rPr lang="en-US" sz="2000" dirty="0"/>
              <a:t>DUNE is committed to be the ‘best in class’ experiment to deliver world-leading science.</a:t>
            </a:r>
          </a:p>
          <a:p>
            <a:r>
              <a:rPr lang="en-US" sz="2000" dirty="0"/>
              <a:t>Initial physics goals for physics with the neutrino beam are mass ordering </a:t>
            </a:r>
            <a:r>
              <a:rPr lang="en-US" sz="2000" dirty="0">
                <a:solidFill>
                  <a:schemeClr val="tx2"/>
                </a:solidFill>
              </a:rPr>
              <a:t>and 3σ sensitivity for maximal CPV – only DUNE can measure both in a single experiment.</a:t>
            </a:r>
          </a:p>
          <a:p>
            <a:r>
              <a:rPr lang="en-US" sz="2000" dirty="0">
                <a:solidFill>
                  <a:schemeClr val="tx2"/>
                </a:solidFill>
              </a:rPr>
              <a:t>Schedule remains a major challenge.</a:t>
            </a:r>
          </a:p>
          <a:p>
            <a:r>
              <a:rPr lang="en-US" sz="2000" dirty="0"/>
              <a:t>Consortia are making excellent progress in terms of delivering two far-detector modules and the near detector components.</a:t>
            </a:r>
          </a:p>
          <a:p>
            <a:r>
              <a:rPr lang="en-US" sz="2000" dirty="0"/>
              <a:t>”Strategic decisions need to involve all stakeholders.” UK should play a core role as the first committed international partner in these discussions.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364A4-8AEC-9E4E-ADF0-25842A16F0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6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EB2DEC5A-E10B-7147-9A06-4D114CA1E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925"/>
            <a:ext cx="9144000" cy="3035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92" y="484423"/>
            <a:ext cx="8229600" cy="647102"/>
          </a:xfrm>
        </p:spPr>
        <p:txBody>
          <a:bodyPr/>
          <a:lstStyle/>
          <a:p>
            <a:r>
              <a:rPr lang="en-US" dirty="0"/>
              <a:t>DUNE Vision and Goal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DB3D6D-610B-A648-BEC2-84A7B4E47B63}"/>
              </a:ext>
            </a:extLst>
          </p:cNvPr>
          <p:cNvSpPr txBox="1"/>
          <p:nvPr/>
        </p:nvSpPr>
        <p:spPr>
          <a:xfrm>
            <a:off x="7495468" y="214375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A939B-5BBE-BC4A-B992-74E4F6022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A9A5C-5BEA-164A-9B9D-D3B93B689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pic>
        <p:nvPicPr>
          <p:cNvPr id="17" name="pasted-image.png">
            <a:extLst>
              <a:ext uri="{FF2B5EF4-FFF2-40B4-BE49-F238E27FC236}">
                <a16:creationId xmlns:a16="http://schemas.microsoft.com/office/drawing/2014/main" id="{FA988B06-AD93-AC43-9B1E-0C44296B9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3" y="1114389"/>
            <a:ext cx="1217635" cy="906106"/>
          </a:xfrm>
          <a:prstGeom prst="rect">
            <a:avLst/>
          </a:prstGeom>
          <a:ln w="25400"/>
        </p:spPr>
      </p:pic>
      <p:pic>
        <p:nvPicPr>
          <p:cNvPr id="18" name="pasted-image.tiff">
            <a:extLst>
              <a:ext uri="{FF2B5EF4-FFF2-40B4-BE49-F238E27FC236}">
                <a16:creationId xmlns:a16="http://schemas.microsoft.com/office/drawing/2014/main" id="{AAAC1F9C-F157-B440-AAC7-9BEB17107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028" y="1114389"/>
            <a:ext cx="1276831" cy="883702"/>
          </a:xfrm>
          <a:prstGeom prst="rect">
            <a:avLst/>
          </a:prstGeom>
          <a:ln w="25400"/>
        </p:spPr>
      </p:pic>
      <p:pic>
        <p:nvPicPr>
          <p:cNvPr id="19" name="pasted-image.tiff">
            <a:extLst>
              <a:ext uri="{FF2B5EF4-FFF2-40B4-BE49-F238E27FC236}">
                <a16:creationId xmlns:a16="http://schemas.microsoft.com/office/drawing/2014/main" id="{E66A6BCC-6675-DF42-861A-3B94C22B6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28" y="1114389"/>
            <a:ext cx="936517" cy="1057214"/>
          </a:xfrm>
          <a:prstGeom prst="rect">
            <a:avLst/>
          </a:prstGeom>
          <a:ln w="25400"/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5DA49E85-DBA2-674B-9DFA-8B1538FB35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7C87C2B-382C-0D41-A7B5-1713CBD81E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95400" y="15240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879E9E-07B0-3D4D-B0C3-A4531DEC1F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65" t="23819" r="17715" b="23544"/>
          <a:stretch/>
        </p:blipFill>
        <p:spPr>
          <a:xfrm>
            <a:off x="2261494" y="3515862"/>
            <a:ext cx="1348969" cy="6730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367E50-FEE3-4643-9E34-108ED0E4FA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544" r="5823" b="6469"/>
          <a:stretch/>
        </p:blipFill>
        <p:spPr>
          <a:xfrm>
            <a:off x="4486921" y="3018767"/>
            <a:ext cx="1001538" cy="424649"/>
          </a:xfrm>
          <a:prstGeom prst="rect">
            <a:avLst/>
          </a:prstGeom>
        </p:spPr>
      </p:pic>
      <p:sp>
        <p:nvSpPr>
          <p:cNvPr id="16" name="Google Shape;374;p51">
            <a:extLst>
              <a:ext uri="{FF2B5EF4-FFF2-40B4-BE49-F238E27FC236}">
                <a16:creationId xmlns:a16="http://schemas.microsoft.com/office/drawing/2014/main" id="{88D0E831-900A-1942-AD29-E2213B2F16F3}"/>
              </a:ext>
            </a:extLst>
          </p:cNvPr>
          <p:cNvSpPr txBox="1">
            <a:spLocks/>
          </p:cNvSpPr>
          <p:nvPr/>
        </p:nvSpPr>
        <p:spPr>
          <a:xfrm>
            <a:off x="394092" y="3723088"/>
            <a:ext cx="8293100" cy="2476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45700" rIns="0" bIns="45700" anchor="t" anchorCtr="0">
            <a:normAutofit fontScale="55000" lnSpcReduction="20000"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024" indent="-192024"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ct val="96969"/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</a:rPr>
              <a:t>The DUNE neutrino oscillation program is </a:t>
            </a:r>
            <a:r>
              <a:rPr lang="en-US" b="1" dirty="0">
                <a:solidFill>
                  <a:schemeClr val="tx2"/>
                </a:solidFill>
              </a:rPr>
              <a:t>exceptional</a:t>
            </a:r>
            <a:r>
              <a:rPr lang="en-US" dirty="0">
                <a:solidFill>
                  <a:schemeClr val="tx2"/>
                </a:solidFill>
              </a:rPr>
              <a:t> due to several key features of the experiment and facility design :</a:t>
            </a:r>
          </a:p>
          <a:p>
            <a:pPr marL="432054" lvl="1" indent="-192052">
              <a:spcBef>
                <a:spcPts val="675"/>
              </a:spcBef>
              <a:spcAft>
                <a:spcPts val="0"/>
              </a:spcAft>
              <a:buClr>
                <a:srgbClr val="63666A"/>
              </a:buClr>
              <a:buSzPct val="90000"/>
              <a:buFont typeface="Arial" charset="0"/>
              <a:buChar char="-"/>
            </a:pPr>
            <a:r>
              <a:rPr lang="en-US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1300 km baseline </a:t>
            </a:r>
            <a:r>
              <a:rPr lang="en-US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between Fermilab and SURF location for the far detectors enables an unambiguous measurement of the neutrino mass ordering (mass hierarchy)</a:t>
            </a:r>
            <a:endParaRPr lang="en-US" dirty="0">
              <a:solidFill>
                <a:schemeClr val="tx2"/>
              </a:solidFill>
            </a:endParaRPr>
          </a:p>
          <a:p>
            <a:pPr marL="432054" lvl="1" indent="-192052">
              <a:spcBef>
                <a:spcPts val="450"/>
              </a:spcBef>
              <a:spcAft>
                <a:spcPts val="0"/>
              </a:spcAft>
              <a:buClr>
                <a:srgbClr val="63666A"/>
              </a:buClr>
              <a:buSzPct val="90000"/>
              <a:buFont typeface="Arial" charset="0"/>
              <a:buChar char="-"/>
            </a:pPr>
            <a:r>
              <a:rPr lang="en-US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The detector’s on-axis location provides for a </a:t>
            </a:r>
            <a:r>
              <a:rPr lang="en-US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wide-band energy spectrum of neutrinos </a:t>
            </a:r>
            <a:r>
              <a:rPr lang="en-US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to be seen in the near and far locations enabling detailed fitting of the oscillation parameters</a:t>
            </a:r>
            <a:endParaRPr lang="en-US" dirty="0">
              <a:solidFill>
                <a:schemeClr val="tx2"/>
              </a:solidFill>
            </a:endParaRPr>
          </a:p>
          <a:p>
            <a:pPr marL="432054" lvl="1" indent="-192052">
              <a:spcBef>
                <a:spcPts val="450"/>
              </a:spcBef>
              <a:spcAft>
                <a:spcPts val="0"/>
              </a:spcAft>
              <a:buClr>
                <a:srgbClr val="63666A"/>
              </a:buClr>
              <a:buSzPct val="90000"/>
              <a:buFont typeface="Arial" charset="0"/>
              <a:buChar char="-"/>
            </a:pPr>
            <a:r>
              <a:rPr lang="en-US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liquid argon detector technology </a:t>
            </a:r>
            <a:r>
              <a:rPr lang="en-US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enables precise reconstruction of the neutrino interactions</a:t>
            </a:r>
            <a:endParaRPr lang="en-US" dirty="0">
              <a:solidFill>
                <a:schemeClr val="tx2"/>
              </a:solidFill>
            </a:endParaRPr>
          </a:p>
          <a:p>
            <a:pPr marL="432054" lvl="1" indent="-192052">
              <a:spcBef>
                <a:spcPts val="450"/>
              </a:spcBef>
              <a:spcAft>
                <a:spcPts val="0"/>
              </a:spcAft>
              <a:buClr>
                <a:srgbClr val="63666A"/>
              </a:buClr>
              <a:buSzPct val="90000"/>
              <a:buFont typeface="Arial" charset="0"/>
              <a:buChar char="-"/>
            </a:pPr>
            <a:r>
              <a:rPr lang="en-US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The Near Detector complex at Fermilab will support near detectors that will  provide </a:t>
            </a:r>
            <a:r>
              <a:rPr lang="en-US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unprecedented control of systematic uncertainties </a:t>
            </a:r>
            <a:r>
              <a:rPr lang="en-US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in the prediction of the un-oscillated neutrino flux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29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EB2DEC5A-E10B-7147-9A06-4D114CA1E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925"/>
            <a:ext cx="9144000" cy="3035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92" y="484423"/>
            <a:ext cx="8229600" cy="647102"/>
          </a:xfrm>
        </p:spPr>
        <p:txBody>
          <a:bodyPr/>
          <a:lstStyle/>
          <a:p>
            <a:r>
              <a:rPr lang="en-US" dirty="0"/>
              <a:t>DUNE Vision and Goal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DB3D6D-610B-A648-BEC2-84A7B4E47B63}"/>
              </a:ext>
            </a:extLst>
          </p:cNvPr>
          <p:cNvSpPr txBox="1"/>
          <p:nvPr/>
        </p:nvSpPr>
        <p:spPr>
          <a:xfrm>
            <a:off x="7495468" y="214375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A939B-5BBE-BC4A-B992-74E4F6022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A9A5C-5BEA-164A-9B9D-D3B93B689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pic>
        <p:nvPicPr>
          <p:cNvPr id="17" name="pasted-image.png">
            <a:extLst>
              <a:ext uri="{FF2B5EF4-FFF2-40B4-BE49-F238E27FC236}">
                <a16:creationId xmlns:a16="http://schemas.microsoft.com/office/drawing/2014/main" id="{FA988B06-AD93-AC43-9B1E-0C44296B9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3" y="1114389"/>
            <a:ext cx="1217635" cy="906106"/>
          </a:xfrm>
          <a:prstGeom prst="rect">
            <a:avLst/>
          </a:prstGeom>
          <a:ln w="25400"/>
        </p:spPr>
      </p:pic>
      <p:pic>
        <p:nvPicPr>
          <p:cNvPr id="18" name="pasted-image.tiff">
            <a:extLst>
              <a:ext uri="{FF2B5EF4-FFF2-40B4-BE49-F238E27FC236}">
                <a16:creationId xmlns:a16="http://schemas.microsoft.com/office/drawing/2014/main" id="{AAAC1F9C-F157-B440-AAC7-9BEB17107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028" y="1114389"/>
            <a:ext cx="1276831" cy="883702"/>
          </a:xfrm>
          <a:prstGeom prst="rect">
            <a:avLst/>
          </a:prstGeom>
          <a:ln w="25400"/>
        </p:spPr>
      </p:pic>
      <p:pic>
        <p:nvPicPr>
          <p:cNvPr id="19" name="pasted-image.tiff">
            <a:extLst>
              <a:ext uri="{FF2B5EF4-FFF2-40B4-BE49-F238E27FC236}">
                <a16:creationId xmlns:a16="http://schemas.microsoft.com/office/drawing/2014/main" id="{E66A6BCC-6675-DF42-861A-3B94C22B6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28" y="1114389"/>
            <a:ext cx="936517" cy="1057214"/>
          </a:xfrm>
          <a:prstGeom prst="rect">
            <a:avLst/>
          </a:prstGeom>
          <a:ln w="25400"/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5DA49E85-DBA2-674B-9DFA-8B1538FB35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7C87C2B-382C-0D41-A7B5-1713CBD81E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95400" y="15240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879E9E-07B0-3D4D-B0C3-A4531DEC1F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65" t="23819" r="17715" b="23544"/>
          <a:stretch/>
        </p:blipFill>
        <p:spPr>
          <a:xfrm>
            <a:off x="2261494" y="3515862"/>
            <a:ext cx="1348969" cy="6730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367E50-FEE3-4643-9E34-108ED0E4FA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544" r="5823" b="6469"/>
          <a:stretch/>
        </p:blipFill>
        <p:spPr>
          <a:xfrm>
            <a:off x="4486921" y="3018767"/>
            <a:ext cx="1001538" cy="424649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D77D8AA-A8BE-8746-AB27-8D81281CFCB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5614" y="4416190"/>
            <a:ext cx="8232771" cy="1957387"/>
          </a:xfrm>
        </p:spPr>
        <p:txBody>
          <a:bodyPr>
            <a:normAutofit/>
          </a:bodyPr>
          <a:lstStyle/>
          <a:p>
            <a:r>
              <a:rPr lang="en-GB" sz="2000" dirty="0"/>
              <a:t>The </a:t>
            </a:r>
            <a:r>
              <a:rPr lang="en-GB" sz="2000" u="sng" dirty="0"/>
              <a:t>ultimate</a:t>
            </a:r>
            <a:r>
              <a:rPr lang="en-GB" sz="2000" dirty="0"/>
              <a:t> DUNE detector will therefore comprise</a:t>
            </a:r>
          </a:p>
          <a:p>
            <a:pPr marL="628206" lvl="1" indent="-342900"/>
            <a:r>
              <a:rPr lang="en-US" sz="1900" dirty="0">
                <a:solidFill>
                  <a:schemeClr val="tx2"/>
                </a:solidFill>
              </a:rPr>
              <a:t>Four far detector modules</a:t>
            </a:r>
          </a:p>
          <a:p>
            <a:pPr marL="628206" lvl="1" indent="-342900"/>
            <a:r>
              <a:rPr lang="en-US" sz="1900" dirty="0">
                <a:solidFill>
                  <a:schemeClr val="tx2"/>
                </a:solidFill>
              </a:rPr>
              <a:t>The Near Detector Reference Design described in CDR</a:t>
            </a:r>
          </a:p>
          <a:p>
            <a:pPr marL="628206" lvl="1" indent="-342900"/>
            <a:r>
              <a:rPr lang="en-US" sz="1900" dirty="0">
                <a:solidFill>
                  <a:schemeClr val="tx2"/>
                </a:solidFill>
              </a:rPr>
              <a:t>A 1.2 MW beam upgradeable to 2.4 MW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200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sted-image.png" descr="pasted-image.png">
            <a:extLst>
              <a:ext uri="{FF2B5EF4-FFF2-40B4-BE49-F238E27FC236}">
                <a16:creationId xmlns:a16="http://schemas.microsoft.com/office/drawing/2014/main" id="{CE6F8B74-BC78-014F-B1E5-09FF3F809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42"/>
          <a:stretch/>
        </p:blipFill>
        <p:spPr>
          <a:xfrm>
            <a:off x="5906472" y="2919051"/>
            <a:ext cx="2616200" cy="2532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ng" descr="pasted-image.png">
            <a:extLst>
              <a:ext uri="{FF2B5EF4-FFF2-40B4-BE49-F238E27FC236}">
                <a16:creationId xmlns:a16="http://schemas.microsoft.com/office/drawing/2014/main" id="{E47EBE4D-7B79-864F-9242-E9DAA9EBEE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43" b="4711"/>
          <a:stretch/>
        </p:blipFill>
        <p:spPr>
          <a:xfrm>
            <a:off x="5675019" y="557293"/>
            <a:ext cx="2867152" cy="239582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2591F-F833-0C45-BD80-D16FCA1D15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DUNE-UK 17-Jan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42DFF-F353-4749-B7C4-F5E27744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" name="Shape 224">
            <a:extLst>
              <a:ext uri="{FF2B5EF4-FFF2-40B4-BE49-F238E27FC236}">
                <a16:creationId xmlns:a16="http://schemas.microsoft.com/office/drawing/2014/main" id="{9D6A34C1-3E40-6742-8CDE-D30094F5542F}"/>
              </a:ext>
            </a:extLst>
          </p:cNvPr>
          <p:cNvSpPr/>
          <p:nvPr/>
        </p:nvSpPr>
        <p:spPr>
          <a:xfrm>
            <a:off x="541324" y="630654"/>
            <a:ext cx="2019300" cy="5438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9" name="pasted-image.png" descr="pasted-image.png">
            <a:extLst>
              <a:ext uri="{FF2B5EF4-FFF2-40B4-BE49-F238E27FC236}">
                <a16:creationId xmlns:a16="http://schemas.microsoft.com/office/drawing/2014/main" id="{6605EDF7-9288-634F-A894-804EEE5005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07"/>
          <a:stretch/>
        </p:blipFill>
        <p:spPr>
          <a:xfrm>
            <a:off x="332401" y="630653"/>
            <a:ext cx="2598935" cy="2427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ng" descr="pasted-image.png">
            <a:extLst>
              <a:ext uri="{FF2B5EF4-FFF2-40B4-BE49-F238E27FC236}">
                <a16:creationId xmlns:a16="http://schemas.microsoft.com/office/drawing/2014/main" id="{89B8DD6D-3E1B-034A-AD87-E5A142DD21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78"/>
          <a:stretch/>
        </p:blipFill>
        <p:spPr>
          <a:xfrm>
            <a:off x="178200" y="2919052"/>
            <a:ext cx="2860202" cy="243056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234">
            <a:extLst>
              <a:ext uri="{FF2B5EF4-FFF2-40B4-BE49-F238E27FC236}">
                <a16:creationId xmlns:a16="http://schemas.microsoft.com/office/drawing/2014/main" id="{23A6A529-FD61-D840-9354-B2DD67CBA99A}"/>
              </a:ext>
            </a:extLst>
          </p:cNvPr>
          <p:cNvSpPr txBox="1"/>
          <p:nvPr/>
        </p:nvSpPr>
        <p:spPr>
          <a:xfrm>
            <a:off x="1020751" y="1707969"/>
            <a:ext cx="153646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dirty="0"/>
              <a:t>Neutrino Mode</a:t>
            </a:r>
          </a:p>
        </p:txBody>
      </p:sp>
      <p:sp>
        <p:nvSpPr>
          <p:cNvPr id="12" name="Shape 235">
            <a:extLst>
              <a:ext uri="{FF2B5EF4-FFF2-40B4-BE49-F238E27FC236}">
                <a16:creationId xmlns:a16="http://schemas.microsoft.com/office/drawing/2014/main" id="{E20889C5-115E-D24F-8AB7-138ECF251729}"/>
              </a:ext>
            </a:extLst>
          </p:cNvPr>
          <p:cNvSpPr txBox="1"/>
          <p:nvPr/>
        </p:nvSpPr>
        <p:spPr>
          <a:xfrm>
            <a:off x="844836" y="4038917"/>
            <a:ext cx="188829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dirty="0"/>
              <a:t>Antineutrino Mode</a:t>
            </a:r>
          </a:p>
        </p:txBody>
      </p:sp>
      <p:sp>
        <p:nvSpPr>
          <p:cNvPr id="15" name="Shape 231">
            <a:extLst>
              <a:ext uri="{FF2B5EF4-FFF2-40B4-BE49-F238E27FC236}">
                <a16:creationId xmlns:a16="http://schemas.microsoft.com/office/drawing/2014/main" id="{3BF328CD-FEA7-E746-B176-CB3E1CBB1E6E}"/>
              </a:ext>
            </a:extLst>
          </p:cNvPr>
          <p:cNvSpPr txBox="1"/>
          <p:nvPr/>
        </p:nvSpPr>
        <p:spPr>
          <a:xfrm>
            <a:off x="3274543" y="1841460"/>
            <a:ext cx="2400476" cy="1915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Initial neutrino energy spectra </a:t>
            </a:r>
            <a:r>
              <a:rPr lang="en-US" dirty="0">
                <a:solidFill>
                  <a:srgbClr val="E95125"/>
                </a:solidFill>
              </a:rPr>
              <a:t>(left) </a:t>
            </a:r>
            <a:r>
              <a:rPr dirty="0"/>
              <a:t>will be modified by neutrino oscillation probabilities</a:t>
            </a:r>
            <a:r>
              <a:rPr lang="en-US" dirty="0"/>
              <a:t> </a:t>
            </a:r>
            <a:r>
              <a:rPr lang="en-US" dirty="0">
                <a:solidFill>
                  <a:srgbClr val="E95125"/>
                </a:solidFill>
              </a:rPr>
              <a:t>(right)</a:t>
            </a:r>
            <a:endParaRPr dirty="0">
              <a:solidFill>
                <a:srgbClr val="E95125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2CDEB6-DBF6-1E4E-9519-DECC23411D35}"/>
              </a:ext>
            </a:extLst>
          </p:cNvPr>
          <p:cNvCxnSpPr>
            <a:cxnSpLocks/>
          </p:cNvCxnSpPr>
          <p:nvPr/>
        </p:nvCxnSpPr>
        <p:spPr>
          <a:xfrm flipH="1">
            <a:off x="2844957" y="2457904"/>
            <a:ext cx="386890" cy="0"/>
          </a:xfrm>
          <a:prstGeom prst="straightConnector1">
            <a:avLst/>
          </a:prstGeom>
          <a:ln w="38100">
            <a:solidFill>
              <a:srgbClr val="F37C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A809D8-73CB-D244-A49D-BE2E31656309}"/>
              </a:ext>
            </a:extLst>
          </p:cNvPr>
          <p:cNvCxnSpPr>
            <a:cxnSpLocks/>
          </p:cNvCxnSpPr>
          <p:nvPr/>
        </p:nvCxnSpPr>
        <p:spPr>
          <a:xfrm flipV="1">
            <a:off x="5620304" y="3570290"/>
            <a:ext cx="314208" cy="1"/>
          </a:xfrm>
          <a:prstGeom prst="straightConnector1">
            <a:avLst/>
          </a:prstGeom>
          <a:ln w="38100">
            <a:solidFill>
              <a:srgbClr val="F37C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2">
            <a:extLst>
              <a:ext uri="{FF2B5EF4-FFF2-40B4-BE49-F238E27FC236}">
                <a16:creationId xmlns:a16="http://schemas.microsoft.com/office/drawing/2014/main" id="{6084E746-D8B5-5745-85E0-81D910705B29}"/>
              </a:ext>
            </a:extLst>
          </p:cNvPr>
          <p:cNvSpPr txBox="1"/>
          <p:nvPr/>
        </p:nvSpPr>
        <p:spPr>
          <a:xfrm>
            <a:off x="332401" y="5163865"/>
            <a:ext cx="852713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1900" dirty="0" err="1">
                <a:solidFill>
                  <a:schemeClr val="accent1">
                    <a:lumMod val="75000"/>
                  </a:schemeClr>
                </a:solidFill>
              </a:rPr>
              <a:t>ν</a:t>
            </a:r>
            <a:r>
              <a:rPr lang="en-GB" sz="1900" baseline="-25000" dirty="0" err="1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GB" sz="1900" dirty="0">
                <a:solidFill>
                  <a:schemeClr val="accent1">
                    <a:lumMod val="75000"/>
                  </a:schemeClr>
                </a:solidFill>
              </a:rPr>
              <a:t> appearance probability depends on mixing angles, CPV phase </a:t>
            </a:r>
            <a:r>
              <a:rPr lang="en-GB" sz="1900" dirty="0" err="1">
                <a:solidFill>
                  <a:schemeClr val="accent1">
                    <a:lumMod val="75000"/>
                  </a:schemeClr>
                </a:solidFill>
              </a:rPr>
              <a:t>δ</a:t>
            </a:r>
            <a:r>
              <a:rPr lang="en-GB" sz="1900" baseline="-25000" dirty="0" err="1">
                <a:solidFill>
                  <a:schemeClr val="accent1">
                    <a:lumMod val="75000"/>
                  </a:schemeClr>
                </a:solidFill>
              </a:rPr>
              <a:t>CP</a:t>
            </a:r>
            <a:r>
              <a:rPr lang="en-GB" sz="1900" dirty="0">
                <a:solidFill>
                  <a:schemeClr val="accent1">
                    <a:lumMod val="75000"/>
                  </a:schemeClr>
                </a:solidFill>
              </a:rPr>
              <a:t>, and matter effects. All four can be measured in a single experiment.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900" dirty="0">
                <a:solidFill>
                  <a:schemeClr val="accent1">
                    <a:lumMod val="75000"/>
                  </a:schemeClr>
                </a:solidFill>
              </a:rPr>
              <a:t>Wide-band beam and long baseline break the degeneracy between CP violation and effect of neutrino mass ordering.</a:t>
            </a:r>
          </a:p>
          <a:p>
            <a:r>
              <a:rPr lang="en-GB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rgbClr val="F37C23"/>
                </a:solidFill>
              </a:rPr>
              <a:t> </a:t>
            </a:r>
          </a:p>
          <a:p>
            <a:endParaRPr lang="en-GB" sz="2200" dirty="0">
              <a:solidFill>
                <a:srgbClr val="F37C23"/>
              </a:solidFill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3E807B8-51D3-1F4F-BC01-FAC9369137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1264480"/>
          <a:ext cx="685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r:id="rId7" imgW="0" imgH="0" progId="Equation.DSMT4">
                  <p:embed/>
                </p:oleObj>
              </mc:Choice>
              <mc:Fallback>
                <p:oleObj r:id="rId7" imgW="0" imgH="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3E807B8-51D3-1F4F-BC01-FAC936913761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1143000" y="1264480"/>
                        <a:ext cx="68580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434629F-F4C7-1B43-A7CE-A02DD87845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8426" y="709745"/>
          <a:ext cx="400338" cy="492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r:id="rId8" imgW="165100" imgH="203200" progId="Equation.DSMT4">
                  <p:embed/>
                </p:oleObj>
              </mc:Choice>
              <mc:Fallback>
                <p:oleObj r:id="rId8" imgW="165100" imgH="203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434629F-F4C7-1B43-A7CE-A02DD87845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08426" y="709745"/>
                        <a:ext cx="400338" cy="492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1C0A3F83-AF4E-1246-AC37-C3975047D4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8426" y="2983560"/>
          <a:ext cx="400338" cy="492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r:id="rId10" imgW="165100" imgH="203200" progId="Equation.DSMT4">
                  <p:embed/>
                </p:oleObj>
              </mc:Choice>
              <mc:Fallback>
                <p:oleObj r:id="rId10" imgW="165100" imgH="2032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1C0A3F83-AF4E-1246-AC37-C3975047D4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08426" y="2983560"/>
                        <a:ext cx="400338" cy="492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465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8236-D6D5-F944-9264-065A180F0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Supernova Neutrinos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02E21-2386-9440-8CAD-DDC412A7F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3637F-51B9-6E46-B65F-1236DE69A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DUNE-UK 17-Jan 2022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81E66B-3C42-294F-9909-B85620CFCBFB}"/>
              </a:ext>
            </a:extLst>
          </p:cNvPr>
          <p:cNvSpPr/>
          <p:nvPr/>
        </p:nvSpPr>
        <p:spPr>
          <a:xfrm>
            <a:off x="260956" y="1359209"/>
            <a:ext cx="43110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3000 events would be expected in the full DUNE Far Detector for a supernova at a distance of 10 kpc.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at early times tests mass ordering and SNB model (spectral parameters)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physics sensitivity papers (Long-baseline, Supernova, Beyond the Standard Searches) published in Eur. Phys. J C.</a:t>
            </a:r>
          </a:p>
          <a:p>
            <a:endParaRPr lang="en-GB" dirty="0">
              <a:solidFill>
                <a:schemeClr val="tx2"/>
              </a:solidFill>
              <a:effectLst/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AACA5F-3086-0D48-92B9-C1F4EECE1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152" y="1109620"/>
            <a:ext cx="3758623" cy="49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58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D0F68D-8765-2B4B-9786-C84049B4B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488" y="4276954"/>
            <a:ext cx="2875759" cy="1687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BFEF93-B006-BE48-B24B-36544FA46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855" y="2568599"/>
            <a:ext cx="2876393" cy="1715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22E0E-5CA1-044C-AFC3-92CDC78D8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640" y="4276954"/>
            <a:ext cx="2925194" cy="1681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161D4E-89F3-FA40-B0AD-EDEBFD319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01" y="900730"/>
            <a:ext cx="2912345" cy="1654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DDA06D-F67B-AA4C-A634-E7AD3FBEF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833" y="900729"/>
            <a:ext cx="2854414" cy="1702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160F94-0E6F-C54D-B9D1-34655EA9A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201" y="4276953"/>
            <a:ext cx="2875759" cy="1681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DB64E3-7EEB-3B4D-9723-11FDB72C51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5318" y="906814"/>
            <a:ext cx="2957249" cy="16617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744ADE-B508-4E43-B3ED-BCE241755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293" y="2532173"/>
            <a:ext cx="2875759" cy="17521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74B671-4890-3244-84F9-F4C3220B50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082" y="3955174"/>
            <a:ext cx="572190" cy="3081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03C413-266C-6642-BD44-A87CAC0013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6679" y="2591703"/>
            <a:ext cx="2650643" cy="167459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38A4E71-8ADF-3546-859A-B1BC4064A19F}"/>
              </a:ext>
            </a:extLst>
          </p:cNvPr>
          <p:cNvSpPr txBox="1">
            <a:spLocks/>
          </p:cNvSpPr>
          <p:nvPr/>
        </p:nvSpPr>
        <p:spPr>
          <a:xfrm>
            <a:off x="111512" y="220033"/>
            <a:ext cx="8229600" cy="647102"/>
          </a:xfrm>
        </p:spPr>
        <p:txBody>
          <a:bodyPr anchor="b"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br>
              <a:rPr lang="en-US" dirty="0"/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0B3E4B-1355-934F-A5E9-833661FD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DUNE-UK 17-Jan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04AB7E-A1B4-8947-ACBB-51B268877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950CE-E416-C748-B644-847D7C0BA0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17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A71A22-E30F-1644-8EB5-F50D11B7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DUNE-UK 17-Jan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43423-9358-8A4D-B7D8-0AAB4AFD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950CE-E416-C748-B644-847D7C0BA0FE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847470-F854-254C-964E-1CD90CA3A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3" y="322868"/>
            <a:ext cx="7765774" cy="561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39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A71A22-E30F-1644-8EB5-F50D11B7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DUNE-UK 17-Jan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43423-9358-8A4D-B7D8-0AAB4AFD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950CE-E416-C748-B644-847D7C0BA0FE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688CAA-F26B-AA40-AED1-9711EAB90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243"/>
            <a:ext cx="9144000" cy="4510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932661-3966-BF41-85D0-AEE7661C65C6}"/>
              </a:ext>
            </a:extLst>
          </p:cNvPr>
          <p:cNvSpPr txBox="1"/>
          <p:nvPr/>
        </p:nvSpPr>
        <p:spPr>
          <a:xfrm>
            <a:off x="754743" y="5646057"/>
            <a:ext cx="384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Reporting for 2021 starting this month.</a:t>
            </a:r>
          </a:p>
        </p:txBody>
      </p:sp>
    </p:spTree>
    <p:extLst>
      <p:ext uri="{BB962C8B-B14F-4D97-AF65-F5344CB8AC3E}">
        <p14:creationId xmlns:p14="http://schemas.microsoft.com/office/powerpoint/2010/main" val="202011457"/>
      </p:ext>
    </p:extLst>
  </p:cSld>
  <p:clrMapOvr>
    <a:masterClrMapping/>
  </p:clrMapOvr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110226</TotalTime>
  <Words>1011</Words>
  <Application>Microsoft Macintosh PowerPoint</Application>
  <PresentationFormat>On-screen Show (4:3)</PresentationFormat>
  <Paragraphs>177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Helvetica</vt:lpstr>
      <vt:lpstr>Lucida Grande</vt:lpstr>
      <vt:lpstr>Noto Sans Symbols</vt:lpstr>
      <vt:lpstr>Symbol</vt:lpstr>
      <vt:lpstr>LBNF Content-Footer Theme</vt:lpstr>
      <vt:lpstr>Equation.DSMT4</vt:lpstr>
      <vt:lpstr>DUNE Status</vt:lpstr>
      <vt:lpstr>DUNE Vision and Goal</vt:lpstr>
      <vt:lpstr>DUNE Vision and Goal</vt:lpstr>
      <vt:lpstr>DUNE Vision and Goal</vt:lpstr>
      <vt:lpstr>PowerPoint Presentation</vt:lpstr>
      <vt:lpstr>Supernova Neutrinos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Detector Consortia</vt:lpstr>
      <vt:lpstr>DUNE Executive Board</vt:lpstr>
      <vt:lpstr>PowerPoint Presentation</vt:lpstr>
      <vt:lpstr>PowerPoint Presentation</vt:lpstr>
      <vt:lpstr>PowerPoint Presentation</vt:lpstr>
      <vt:lpstr>DUNE TDR</vt:lpstr>
      <vt:lpstr>TDR Far Detector Strategy</vt:lpstr>
      <vt:lpstr>US funding profile</vt:lpstr>
      <vt:lpstr>PowerPoint Presentation</vt:lpstr>
      <vt:lpstr>Construction Sequencing</vt:lpstr>
      <vt:lpstr>PowerPoint Presentation</vt:lpstr>
      <vt:lpstr>Phasing</vt:lpstr>
      <vt:lpstr>PowerPoint Presentation</vt:lpstr>
      <vt:lpstr>PowerPoint Presentation</vt:lpstr>
      <vt:lpstr>Impact of Near Detector</vt:lpstr>
      <vt:lpstr>Lots of successes</vt:lpstr>
      <vt:lpstr>Collaboration Publications</vt:lpstr>
      <vt:lpstr>Summary</vt:lpstr>
    </vt:vector>
  </TitlesOfParts>
  <Manager/>
  <Company>Sandbox Studio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PowerPoint Presentation</dc:title>
  <dc:subject/>
  <dc:creator>Sandbox Studio</dc:creator>
  <cp:keywords/>
  <dc:description>Modified by A. Weber</dc:description>
  <cp:lastModifiedBy>Stefan Soldner-Rembold</cp:lastModifiedBy>
  <cp:revision>1078</cp:revision>
  <cp:lastPrinted>2021-09-30T13:17:44Z</cp:lastPrinted>
  <dcterms:created xsi:type="dcterms:W3CDTF">2015-04-30T14:29:22Z</dcterms:created>
  <dcterms:modified xsi:type="dcterms:W3CDTF">2022-01-17T11:30:59Z</dcterms:modified>
  <cp:category/>
</cp:coreProperties>
</file>