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2059e127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2059e127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2059e127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2059e127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2059e127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2059e127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02059e127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02059e127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2059e127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2059e12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1e1c18e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1e1c18e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1e1c18ee8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1e1c18ee8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1e1c18ee8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1e1c18ee8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2059e127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2059e127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2059e127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2059e127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1e1c18ee8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1e1c18ee8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2059e127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2059e127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Timing conventions for recob waveforms</a:t>
            </a:r>
            <a:endParaRPr/>
          </a:p>
        </p:txBody>
      </p:sp>
      <p:sp>
        <p:nvSpPr>
          <p:cNvPr id="55" name="Google Shape;55;p13"/>
          <p:cNvSpPr txBox="1"/>
          <p:nvPr>
            <p:ph idx="1" type="subTitle"/>
          </p:nvPr>
        </p:nvSpPr>
        <p:spPr>
          <a:xfrm>
            <a:off x="311700" y="2834125"/>
            <a:ext cx="8520600" cy="1552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Chris Backhouse (UCL)</a:t>
            </a:r>
            <a:endParaRPr/>
          </a:p>
          <a:p>
            <a:pPr indent="0" lvl="0" marL="0" rtl="0" algn="ctr">
              <a:spcBef>
                <a:spcPts val="0"/>
              </a:spcBef>
              <a:spcAft>
                <a:spcPts val="0"/>
              </a:spcAft>
              <a:buNone/>
            </a:pPr>
            <a:r>
              <a:rPr lang="en-GB"/>
              <a:t>LArSoft coordination meeting</a:t>
            </a:r>
            <a:endParaRPr/>
          </a:p>
          <a:p>
            <a:pPr indent="0" lvl="0" marL="0" rtl="0" algn="ctr">
              <a:spcBef>
                <a:spcPts val="0"/>
              </a:spcBef>
              <a:spcAft>
                <a:spcPts val="0"/>
              </a:spcAft>
              <a:buNone/>
            </a:pPr>
            <a:r>
              <a:rPr lang="en-GB"/>
              <a:t>16 Nov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Discussion II</a:t>
            </a:r>
            <a:endParaRPr/>
          </a:p>
        </p:txBody>
      </p:sp>
      <p:sp>
        <p:nvSpPr>
          <p:cNvPr id="174" name="Google Shape;174;p22"/>
          <p:cNvSpPr txBox="1"/>
          <p:nvPr>
            <p:ph idx="1" type="body"/>
          </p:nvPr>
        </p:nvSpPr>
        <p:spPr>
          <a:xfrm>
            <a:off x="0" y="1152475"/>
            <a:ext cx="91440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GB"/>
              <a:t>Are these the conventions that were intended / that we want? Should document</a:t>
            </a:r>
            <a:endParaRPr/>
          </a:p>
          <a:p>
            <a:pPr indent="-342900" lvl="0" marL="457200" rtl="0" algn="l">
              <a:spcBef>
                <a:spcPts val="0"/>
              </a:spcBef>
              <a:spcAft>
                <a:spcPts val="0"/>
              </a:spcAft>
              <a:buSzPts val="1800"/>
              <a:buChar char="●"/>
            </a:pPr>
            <a:r>
              <a:rPr lang="en-GB"/>
              <a:t>Can we improve the interface to be harder to </a:t>
            </a:r>
            <a:r>
              <a:rPr lang="en-GB"/>
              <a:t>misuse?</a:t>
            </a:r>
            <a:endParaRPr/>
          </a:p>
          <a:p>
            <a:pPr indent="-317500" lvl="1" marL="914400" rtl="0" algn="l">
              <a:spcBef>
                <a:spcPts val="0"/>
              </a:spcBef>
              <a:spcAft>
                <a:spcPts val="0"/>
              </a:spcAft>
              <a:buSzPts val="1400"/>
              <a:buChar char="○"/>
            </a:pPr>
            <a:r>
              <a:rPr lang="en-GB"/>
              <a:t>Only take concrete RawDigit or Wire objects?</a:t>
            </a:r>
            <a:endParaRPr/>
          </a:p>
          <a:p>
            <a:pPr indent="-317500" lvl="1" marL="914400" rtl="0" algn="l">
              <a:spcBef>
                <a:spcPts val="0"/>
              </a:spcBef>
              <a:spcAft>
                <a:spcPts val="0"/>
              </a:spcAft>
              <a:buSzPts val="1400"/>
              <a:buChar char="○"/>
            </a:pPr>
            <a:r>
              <a:rPr lang="en-GB"/>
              <a:t>Use different units/offset in Wire so mistakes are obvious?</a:t>
            </a:r>
            <a:endParaRPr/>
          </a:p>
          <a:p>
            <a:pPr indent="-342900" lvl="0" marL="457200" rtl="0" algn="l">
              <a:spcBef>
                <a:spcPts val="0"/>
              </a:spcBef>
              <a:spcAft>
                <a:spcPts val="0"/>
              </a:spcAft>
              <a:buSzPts val="1800"/>
              <a:buChar char="●"/>
            </a:pPr>
            <a:r>
              <a:rPr lang="en-GB"/>
              <a:t>WireCell philosophy is to recover true charge distribution, close analogy to RawDigits unnecessary/unhelpful</a:t>
            </a:r>
            <a:endParaRPr/>
          </a:p>
          <a:p>
            <a:pPr indent="-342900" lvl="0" marL="457200" rtl="0" algn="l">
              <a:spcBef>
                <a:spcPts val="0"/>
              </a:spcBef>
              <a:spcAft>
                <a:spcPts val="0"/>
              </a:spcAft>
              <a:buSzPts val="1800"/>
              <a:buChar char="●"/>
            </a:pPr>
            <a:r>
              <a:rPr lang="en-GB"/>
              <a:t>Had to assume a field strength to do this. At that point, why not directly express Wires in terms of distance to readout, rather than electronics-level ticks?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GB"/>
              <a:t>For wrapped wires this all breaks down if the spacing or field differs in the two TPCs. Theoretical-only concern, or sign of real confusion?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Other comments about conventions</a:t>
            </a:r>
            <a:endParaRPr/>
          </a:p>
        </p:txBody>
      </p:sp>
      <p:sp>
        <p:nvSpPr>
          <p:cNvPr id="180" name="Google Shape;180;p23"/>
          <p:cNvSpPr txBox="1"/>
          <p:nvPr>
            <p:ph idx="1" type="body"/>
          </p:nvPr>
        </p:nvSpPr>
        <p:spPr>
          <a:xfrm>
            <a:off x="0" y="1152475"/>
            <a:ext cx="9144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Tracy</a:t>
            </a:r>
            <a:r>
              <a:rPr lang="en-GB"/>
              <a:t>: Icarus moving from 1D deconvolution to WireCell</a:t>
            </a:r>
            <a:endParaRPr/>
          </a:p>
          <a:p>
            <a:pPr indent="-342900" lvl="0" marL="457200" rtl="0" algn="l">
              <a:spcBef>
                <a:spcPts val="0"/>
              </a:spcBef>
              <a:spcAft>
                <a:spcPts val="0"/>
              </a:spcAft>
              <a:buSzPts val="1800"/>
              <a:buChar char="●"/>
            </a:pPr>
            <a:r>
              <a:rPr lang="en-GB"/>
              <a:t>Problems with conflation of concepts of view vs plane. Does current service make this error?</a:t>
            </a:r>
            <a:endParaRPr/>
          </a:p>
          <a:p>
            <a:pPr indent="-317500" lvl="1" marL="914400" rtl="0" algn="l">
              <a:spcBef>
                <a:spcPts val="0"/>
              </a:spcBef>
              <a:spcAft>
                <a:spcPts val="0"/>
              </a:spcAft>
              <a:buSzPts val="1400"/>
              <a:buChar char="○"/>
            </a:pPr>
            <a:r>
              <a:rPr lang="en-GB"/>
              <a:t>Not sure what we can do about this except be on the lookout for it</a:t>
            </a:r>
            <a:endParaRPr/>
          </a:p>
          <a:p>
            <a:pPr indent="-317500" lvl="1" marL="914400" rtl="0" algn="l">
              <a:spcBef>
                <a:spcPts val="0"/>
              </a:spcBef>
              <a:spcAft>
                <a:spcPts val="0"/>
              </a:spcAft>
              <a:buSzPts val="1400"/>
              <a:buChar char="○"/>
            </a:pPr>
            <a:r>
              <a:rPr lang="en-GB"/>
              <a:t>Would using </a:t>
            </a:r>
            <a:r>
              <a:rPr i="1" lang="en-GB"/>
              <a:t>enum class</a:t>
            </a:r>
            <a:r>
              <a:rPr lang="en-GB"/>
              <a:t> for plane and view help?</a:t>
            </a:r>
            <a:endParaRPr/>
          </a:p>
          <a:p>
            <a:pPr indent="-342900" lvl="0" marL="457200" rtl="0" algn="l">
              <a:spcBef>
                <a:spcPts val="0"/>
              </a:spcBef>
              <a:spcAft>
                <a:spcPts val="0"/>
              </a:spcAft>
              <a:buSzPts val="1800"/>
              <a:buChar char="●"/>
            </a:pPr>
            <a:r>
              <a:rPr lang="en-GB"/>
              <a:t>Would like to set lifetime by TPC, or at least cryostat</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lang="en-GB"/>
              <a:t>Brett</a:t>
            </a:r>
            <a:r>
              <a:rPr lang="en-GB"/>
              <a:t>: VD coldbox also has Icarus-like geometry</a:t>
            </a:r>
            <a:endParaRPr/>
          </a:p>
          <a:p>
            <a:pPr indent="-342900" lvl="0" marL="457200" rtl="0" algn="l">
              <a:spcBef>
                <a:spcPts val="0"/>
              </a:spcBef>
              <a:spcAft>
                <a:spcPts val="0"/>
              </a:spcAft>
              <a:buSzPts val="1800"/>
              <a:buChar char="●"/>
            </a:pPr>
            <a:r>
              <a:rPr lang="en-GB"/>
              <a:t>Is there still an arbitrary scale factor applied to make Wires “ADC sized”?</a:t>
            </a:r>
            <a:endParaRPr/>
          </a:p>
          <a:p>
            <a:pPr indent="-317500" lvl="1" marL="914400" rtl="0" algn="l">
              <a:spcBef>
                <a:spcPts val="0"/>
              </a:spcBef>
              <a:spcAft>
                <a:spcPts val="0"/>
              </a:spcAft>
              <a:buSzPts val="1400"/>
              <a:buChar char="○"/>
            </a:pPr>
            <a:r>
              <a:rPr lang="en-GB"/>
              <a:t>Personally, I agree they should be “electron sized”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4" name="Shape 184"/>
        <p:cNvGrpSpPr/>
        <p:nvPr/>
      </p:nvGrpSpPr>
      <p:grpSpPr>
        <a:xfrm>
          <a:off x="0" y="0"/>
          <a:ext cx="0" cy="0"/>
          <a:chOff x="0" y="0"/>
          <a:chExt cx="0" cy="0"/>
        </a:xfrm>
      </p:grpSpPr>
      <p:sp>
        <p:nvSpPr>
          <p:cNvPr id="185" name="Google Shape;18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7200">
                <a:solidFill>
                  <a:schemeClr val="lt1"/>
                </a:solidFill>
              </a:rPr>
              <a:t>Backup</a:t>
            </a:r>
            <a:endParaRPr sz="7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idx="1" type="body"/>
          </p:nvPr>
        </p:nvSpPr>
        <p:spPr>
          <a:xfrm>
            <a:off x="0" y="-76200"/>
            <a:ext cx="9144000" cy="514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GB" sz="900">
                <a:solidFill>
                  <a:schemeClr val="dk1"/>
                </a:solidFill>
              </a:rPr>
              <a:t>We recently encountered an issue in DUNE related to inconsistencies in the conventions for timing between RawDigits, Wires, the DetectorProperties service, and various reconstruction algorithms. We believe we now understand the problem, and are able to make progress, but the fix isn't the best and points to some deeper philosophical issues.</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RawDigits encode recorded waveforms on a wire. The timing is fairly uncontroversial, though it may be tricky to allow for various global offsets in practice.</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A recob::Wire is the deconvolved version of a RawDigit, and is intended to represent something closer to the true charge incident on the detector readout. In most (all?) experiments this conversion is done by WireCell.</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The DetectorProperties service provides a useful ConvertTicksToX() function. Reconstruction algorithms may make use of this function. One reason to do so is to perform matching of hits between views. If they map to a similar X value, they are likely related. Our investigations focused on SpacePointSolver, but I think this is a generic thing many algorithms do.</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Due to the small distance between the wire readout planes in different views, a single charge deposit will produce slightly earlier signals in the induction wires than in the collection wires. The DUNE FD DetectorProperties service was configured to remove these offsets so that, e.g., converting RawDigits from different views to X using this function would lead to a visually pleasing overlap between the signals.</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It turns out that WireCell processes RawDigits to Wires in such a way as to remove this offset. Their convention is that all Wires represent the time at which drifting charge would have struck an idealized plane located at the same position as the collection wires.</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When applying DetectorProperties' ConvertTicksToX() function on Wires defined in this way, the offsets are removed for a second time, and hits derived from those wires now no longer quite overlap. This plays (subtle) havoc with reconstruction.</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Further investigation revealed that ProtoDUNE had independently discovered this problem and was using an adjusted service that did not correct these offsets. This is likely the route we will go in the short term.</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Issues for discussion are</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1. Are all experiments and software packages using/expecting the same conventions? Is this documented anywhere? We certainly found a corner of DUNE where that wasn't the case, and certainly the convention in use has changed within the last few years.</a:t>
            </a:r>
            <a:endParaRPr sz="900">
              <a:solidFill>
                <a:schemeClr val="dk1"/>
              </a:solidFill>
            </a:endParaRPr>
          </a:p>
          <a:p>
            <a:pPr indent="0" lvl="0" marL="0" rtl="0" algn="l">
              <a:lnSpc>
                <a:spcPct val="95000"/>
              </a:lnSpc>
              <a:spcBef>
                <a:spcPts val="1200"/>
              </a:spcBef>
              <a:spcAft>
                <a:spcPts val="0"/>
              </a:spcAft>
              <a:buClr>
                <a:schemeClr val="dk1"/>
              </a:buClr>
              <a:buSzPts val="275"/>
              <a:buFont typeface="Arial"/>
              <a:buNone/>
            </a:pPr>
            <a:r>
              <a:rPr lang="en-GB" sz="900">
                <a:solidFill>
                  <a:schemeClr val="dk1"/>
                </a:solidFill>
              </a:rPr>
              <a:t>2. Regardless of the philosophy of what a recob::Wire is supposed to represent, isn't it a big footgun in the interface to have a function that simply takes a tick and wire number and gives the right answer for one of RawDigits and Wires and the wrong answer for the other? With the WireCell conventions, this will be the case one way or another no matter which service implementation we adopt.</a:t>
            </a:r>
            <a:endParaRPr sz="900">
              <a:solidFill>
                <a:schemeClr val="dk1"/>
              </a:solidFill>
            </a:endParaRPr>
          </a:p>
          <a:p>
            <a:pPr indent="0" lvl="0" marL="0" rtl="0" algn="l">
              <a:lnSpc>
                <a:spcPct val="95000"/>
              </a:lnSpc>
              <a:spcBef>
                <a:spcPts val="1200"/>
              </a:spcBef>
              <a:spcAft>
                <a:spcPts val="1200"/>
              </a:spcAft>
              <a:buSzPts val="275"/>
              <a:buNone/>
            </a:pPr>
            <a:r>
              <a:rPr lang="en-GB" sz="900">
                <a:solidFill>
                  <a:schemeClr val="dk1"/>
                </a:solidFill>
              </a:rPr>
              <a:t>Can we adjust the interface in some way (maybe by taking concrete RawDigit and Wire objects? maybe applying a large offset between the two cases so that problems are obvious?) so that it is impossible to confuse the two cases? How about more drastic changes to the interface? I would argue that, since the WireCell-applied correction already introduces a dependency on the drift field, we might as well express Wire objects in terms of a spatial position rather than a time.</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Introduction</a:t>
            </a:r>
            <a:endParaRPr/>
          </a:p>
        </p:txBody>
      </p:sp>
      <p:sp>
        <p:nvSpPr>
          <p:cNvPr id="61" name="Google Shape;61;p14"/>
          <p:cNvSpPr txBox="1"/>
          <p:nvPr>
            <p:ph idx="1" type="body"/>
          </p:nvPr>
        </p:nvSpPr>
        <p:spPr>
          <a:xfrm>
            <a:off x="311700" y="1152475"/>
            <a:ext cx="8832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Preparing for new DUNE FD production we were seeing broken reconstruction</a:t>
            </a:r>
            <a:endParaRPr/>
          </a:p>
          <a:p>
            <a:pPr indent="-342900" lvl="0" marL="457200" rtl="0" algn="l">
              <a:spcBef>
                <a:spcPts val="0"/>
              </a:spcBef>
              <a:spcAft>
                <a:spcPts val="0"/>
              </a:spcAft>
              <a:buSzPts val="1800"/>
              <a:buChar char="●"/>
            </a:pPr>
            <a:r>
              <a:rPr lang="en-GB"/>
              <a:t>Took a long time to track the problem down, because it’s relatively subtle</a:t>
            </a:r>
            <a:endParaRPr/>
          </a:p>
          <a:p>
            <a:pPr indent="-342900" lvl="0" marL="457200" rtl="0" algn="l">
              <a:spcBef>
                <a:spcPts val="0"/>
              </a:spcBef>
              <a:spcAft>
                <a:spcPts val="0"/>
              </a:spcAft>
              <a:buSzPts val="1800"/>
              <a:buChar char="●"/>
            </a:pPr>
            <a:r>
              <a:rPr lang="en-GB"/>
              <a:t>This talk is a PSA to other experiments</a:t>
            </a:r>
            <a:endParaRPr/>
          </a:p>
          <a:p>
            <a:pPr indent="-342900" lvl="0" marL="457200" rtl="0" algn="l">
              <a:spcBef>
                <a:spcPts val="0"/>
              </a:spcBef>
              <a:spcAft>
                <a:spcPts val="0"/>
              </a:spcAft>
              <a:buSzPts val="1800"/>
              <a:buChar char="●"/>
            </a:pPr>
            <a:r>
              <a:rPr lang="en-GB"/>
              <a:t>Also a request to document conventions and improve the interfaces to make it harder to do the wrong thing</a:t>
            </a:r>
            <a:endParaRPr/>
          </a:p>
          <a:p>
            <a:pPr indent="-342900" lvl="0" marL="457200" rtl="0" algn="l">
              <a:spcBef>
                <a:spcPts val="0"/>
              </a:spcBef>
              <a:spcAft>
                <a:spcPts val="0"/>
              </a:spcAft>
              <a:buSzPts val="1800"/>
              <a:buChar char="●"/>
            </a:pPr>
            <a:r>
              <a:rPr lang="en-GB"/>
              <a:t>Hope to spark a discussion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16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RawDigits</a:t>
            </a:r>
            <a:endParaRPr/>
          </a:p>
        </p:txBody>
      </p:sp>
      <p:pic>
        <p:nvPicPr>
          <p:cNvPr id="67" name="Google Shape;67;p15"/>
          <p:cNvPicPr preferRelativeResize="0"/>
          <p:nvPr/>
        </p:nvPicPr>
        <p:blipFill>
          <a:blip r:embed="rId3">
            <a:alphaModFix/>
          </a:blip>
          <a:stretch>
            <a:fillRect/>
          </a:stretch>
        </p:blipFill>
        <p:spPr>
          <a:xfrm>
            <a:off x="4012649" y="2074725"/>
            <a:ext cx="2206300" cy="1180026"/>
          </a:xfrm>
          <a:prstGeom prst="rect">
            <a:avLst/>
          </a:prstGeom>
          <a:noFill/>
          <a:ln>
            <a:noFill/>
          </a:ln>
        </p:spPr>
      </p:pic>
      <p:pic>
        <p:nvPicPr>
          <p:cNvPr id="68" name="Google Shape;68;p15"/>
          <p:cNvPicPr preferRelativeResize="0"/>
          <p:nvPr/>
        </p:nvPicPr>
        <p:blipFill>
          <a:blip r:embed="rId4">
            <a:alphaModFix/>
          </a:blip>
          <a:stretch>
            <a:fillRect/>
          </a:stretch>
        </p:blipFill>
        <p:spPr>
          <a:xfrm>
            <a:off x="311700" y="2013569"/>
            <a:ext cx="2633275" cy="892875"/>
          </a:xfrm>
          <a:prstGeom prst="rect">
            <a:avLst/>
          </a:prstGeom>
          <a:noFill/>
          <a:ln>
            <a:noFill/>
          </a:ln>
        </p:spPr>
      </p:pic>
      <p:pic>
        <p:nvPicPr>
          <p:cNvPr id="69" name="Google Shape;69;p15"/>
          <p:cNvPicPr preferRelativeResize="0"/>
          <p:nvPr/>
        </p:nvPicPr>
        <p:blipFill>
          <a:blip r:embed="rId5">
            <a:alphaModFix/>
          </a:blip>
          <a:stretch>
            <a:fillRect/>
          </a:stretch>
        </p:blipFill>
        <p:spPr>
          <a:xfrm>
            <a:off x="5100975" y="3685125"/>
            <a:ext cx="2206299" cy="685275"/>
          </a:xfrm>
          <a:prstGeom prst="rect">
            <a:avLst/>
          </a:prstGeom>
          <a:noFill/>
          <a:ln>
            <a:noFill/>
          </a:ln>
        </p:spPr>
      </p:pic>
      <p:pic>
        <p:nvPicPr>
          <p:cNvPr id="70" name="Google Shape;70;p15"/>
          <p:cNvPicPr preferRelativeResize="0"/>
          <p:nvPr/>
        </p:nvPicPr>
        <p:blipFill>
          <a:blip r:embed="rId3">
            <a:alphaModFix/>
          </a:blip>
          <a:stretch>
            <a:fillRect/>
          </a:stretch>
        </p:blipFill>
        <p:spPr>
          <a:xfrm>
            <a:off x="4546049" y="2912925"/>
            <a:ext cx="2206300" cy="1180026"/>
          </a:xfrm>
          <a:prstGeom prst="rect">
            <a:avLst/>
          </a:prstGeom>
          <a:noFill/>
          <a:ln>
            <a:noFill/>
          </a:ln>
        </p:spPr>
      </p:pic>
      <p:cxnSp>
        <p:nvCxnSpPr>
          <p:cNvPr id="71" name="Google Shape;71;p15"/>
          <p:cNvCxnSpPr/>
          <p:nvPr/>
        </p:nvCxnSpPr>
        <p:spPr>
          <a:xfrm>
            <a:off x="1771301" y="2208849"/>
            <a:ext cx="1910100" cy="14100"/>
          </a:xfrm>
          <a:prstGeom prst="straightConnector1">
            <a:avLst/>
          </a:prstGeom>
          <a:noFill/>
          <a:ln cap="flat" cmpd="sng" w="38100">
            <a:solidFill>
              <a:schemeClr val="dk2"/>
            </a:solidFill>
            <a:prstDash val="solid"/>
            <a:round/>
            <a:headEnd len="med" w="med" type="none"/>
            <a:tailEnd len="med" w="med" type="triangle"/>
          </a:ln>
        </p:spPr>
      </p:cxnSp>
      <p:sp>
        <p:nvSpPr>
          <p:cNvPr id="72" name="Google Shape;72;p15"/>
          <p:cNvSpPr txBox="1"/>
          <p:nvPr/>
        </p:nvSpPr>
        <p:spPr>
          <a:xfrm>
            <a:off x="2228500" y="1875550"/>
            <a:ext cx="143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Drift (x)</a:t>
            </a:r>
            <a:endParaRPr/>
          </a:p>
        </p:txBody>
      </p:sp>
      <p:sp>
        <p:nvSpPr>
          <p:cNvPr id="73" name="Google Shape;73;p15"/>
          <p:cNvSpPr txBox="1"/>
          <p:nvPr/>
        </p:nvSpPr>
        <p:spPr>
          <a:xfrm>
            <a:off x="1046700" y="2758625"/>
            <a:ext cx="12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True deposit</a:t>
            </a:r>
            <a:endParaRPr/>
          </a:p>
        </p:txBody>
      </p:sp>
      <p:sp>
        <p:nvSpPr>
          <p:cNvPr id="74" name="Google Shape;74;p15"/>
          <p:cNvSpPr txBox="1"/>
          <p:nvPr/>
        </p:nvSpPr>
        <p:spPr>
          <a:xfrm>
            <a:off x="4935700" y="4467750"/>
            <a:ext cx="18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Time (ticks)</a:t>
            </a:r>
            <a:endParaRPr/>
          </a:p>
        </p:txBody>
      </p:sp>
      <p:cxnSp>
        <p:nvCxnSpPr>
          <p:cNvPr id="75" name="Google Shape;75;p15"/>
          <p:cNvCxnSpPr/>
          <p:nvPr/>
        </p:nvCxnSpPr>
        <p:spPr>
          <a:xfrm>
            <a:off x="5093250" y="72000"/>
            <a:ext cx="45900" cy="1758300"/>
          </a:xfrm>
          <a:prstGeom prst="straightConnector1">
            <a:avLst/>
          </a:prstGeom>
          <a:noFill/>
          <a:ln cap="flat" cmpd="sng" w="38100">
            <a:solidFill>
              <a:schemeClr val="dk2"/>
            </a:solidFill>
            <a:prstDash val="solid"/>
            <a:round/>
            <a:headEnd len="med" w="med" type="none"/>
            <a:tailEnd len="med" w="med" type="none"/>
          </a:ln>
        </p:spPr>
      </p:cxnSp>
      <p:cxnSp>
        <p:nvCxnSpPr>
          <p:cNvPr id="76" name="Google Shape;76;p15"/>
          <p:cNvCxnSpPr/>
          <p:nvPr/>
        </p:nvCxnSpPr>
        <p:spPr>
          <a:xfrm>
            <a:off x="5626650" y="72000"/>
            <a:ext cx="45900" cy="1758300"/>
          </a:xfrm>
          <a:prstGeom prst="straightConnector1">
            <a:avLst/>
          </a:prstGeom>
          <a:noFill/>
          <a:ln cap="flat" cmpd="sng" w="38100">
            <a:solidFill>
              <a:schemeClr val="dk2"/>
            </a:solidFill>
            <a:prstDash val="solid"/>
            <a:round/>
            <a:headEnd len="med" w="med" type="none"/>
            <a:tailEnd len="med" w="med" type="none"/>
          </a:ln>
        </p:spPr>
      </p:cxnSp>
      <p:cxnSp>
        <p:nvCxnSpPr>
          <p:cNvPr id="77" name="Google Shape;77;p15"/>
          <p:cNvCxnSpPr/>
          <p:nvPr/>
        </p:nvCxnSpPr>
        <p:spPr>
          <a:xfrm>
            <a:off x="6160050" y="72000"/>
            <a:ext cx="45900" cy="1758300"/>
          </a:xfrm>
          <a:prstGeom prst="straightConnector1">
            <a:avLst/>
          </a:prstGeom>
          <a:noFill/>
          <a:ln cap="flat" cmpd="sng" w="38100">
            <a:solidFill>
              <a:schemeClr val="dk2"/>
            </a:solidFill>
            <a:prstDash val="solid"/>
            <a:round/>
            <a:headEnd len="med" w="med" type="none"/>
            <a:tailEnd len="med" w="med" type="none"/>
          </a:ln>
        </p:spPr>
      </p:cxnSp>
      <p:sp>
        <p:nvSpPr>
          <p:cNvPr id="78" name="Google Shape;78;p15"/>
          <p:cNvSpPr txBox="1"/>
          <p:nvPr/>
        </p:nvSpPr>
        <p:spPr>
          <a:xfrm>
            <a:off x="50058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a:t>
            </a:r>
            <a:endParaRPr/>
          </a:p>
        </p:txBody>
      </p:sp>
      <p:sp>
        <p:nvSpPr>
          <p:cNvPr id="79" name="Google Shape;79;p15"/>
          <p:cNvSpPr txBox="1"/>
          <p:nvPr/>
        </p:nvSpPr>
        <p:spPr>
          <a:xfrm>
            <a:off x="55392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a:t>
            </a:r>
            <a:endParaRPr/>
          </a:p>
        </p:txBody>
      </p:sp>
      <p:sp>
        <p:nvSpPr>
          <p:cNvPr id="80" name="Google Shape;80;p15"/>
          <p:cNvSpPr txBox="1"/>
          <p:nvPr/>
        </p:nvSpPr>
        <p:spPr>
          <a:xfrm>
            <a:off x="60726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a:t>
            </a:r>
            <a:endParaRPr/>
          </a:p>
        </p:txBody>
      </p:sp>
      <p:sp>
        <p:nvSpPr>
          <p:cNvPr id="81" name="Google Shape;81;p15"/>
          <p:cNvSpPr txBox="1"/>
          <p:nvPr/>
        </p:nvSpPr>
        <p:spPr>
          <a:xfrm>
            <a:off x="6225025" y="2495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a:t>
            </a:r>
            <a:endParaRPr/>
          </a:p>
        </p:txBody>
      </p:sp>
      <p:sp>
        <p:nvSpPr>
          <p:cNvPr id="82" name="Google Shape;82;p15"/>
          <p:cNvSpPr txBox="1"/>
          <p:nvPr/>
        </p:nvSpPr>
        <p:spPr>
          <a:xfrm>
            <a:off x="6682225" y="33341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a:t>
            </a:r>
            <a:endParaRPr/>
          </a:p>
        </p:txBody>
      </p:sp>
      <p:sp>
        <p:nvSpPr>
          <p:cNvPr id="83" name="Google Shape;83;p15"/>
          <p:cNvSpPr txBox="1"/>
          <p:nvPr/>
        </p:nvSpPr>
        <p:spPr>
          <a:xfrm>
            <a:off x="7291825" y="41723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a:t>
            </a:r>
            <a:endParaRPr/>
          </a:p>
        </p:txBody>
      </p:sp>
      <p:cxnSp>
        <p:nvCxnSpPr>
          <p:cNvPr id="84" name="Google Shape;84;p15"/>
          <p:cNvCxnSpPr/>
          <p:nvPr/>
        </p:nvCxnSpPr>
        <p:spPr>
          <a:xfrm>
            <a:off x="4546051" y="4512549"/>
            <a:ext cx="1910100" cy="14100"/>
          </a:xfrm>
          <a:prstGeom prst="straightConnector1">
            <a:avLst/>
          </a:prstGeom>
          <a:noFill/>
          <a:ln cap="flat" cmpd="sng" w="38100">
            <a:solidFill>
              <a:schemeClr val="dk2"/>
            </a:solidFill>
            <a:prstDash val="solid"/>
            <a:round/>
            <a:headEnd len="med" w="med" type="none"/>
            <a:tailEnd len="med" w="med" type="triangle"/>
          </a:ln>
        </p:spPr>
      </p:cxnSp>
      <p:sp>
        <p:nvSpPr>
          <p:cNvPr id="85" name="Google Shape;85;p15"/>
          <p:cNvSpPr txBox="1"/>
          <p:nvPr/>
        </p:nvSpPr>
        <p:spPr>
          <a:xfrm>
            <a:off x="6940725" y="2906875"/>
            <a:ext cx="18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Observed charge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4034175" y="2008725"/>
            <a:ext cx="2206299" cy="685275"/>
          </a:xfrm>
          <a:prstGeom prst="rect">
            <a:avLst/>
          </a:prstGeom>
          <a:noFill/>
          <a:ln>
            <a:noFill/>
          </a:ln>
        </p:spPr>
      </p:pic>
      <p:sp>
        <p:nvSpPr>
          <p:cNvPr id="91" name="Google Shape;91;p16"/>
          <p:cNvSpPr txBox="1"/>
          <p:nvPr>
            <p:ph type="title"/>
          </p:nvPr>
        </p:nvSpPr>
        <p:spPr>
          <a:xfrm>
            <a:off x="311700" y="409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Deconvolve to Wires</a:t>
            </a:r>
            <a:endParaRPr/>
          </a:p>
        </p:txBody>
      </p:sp>
      <p:pic>
        <p:nvPicPr>
          <p:cNvPr id="92" name="Google Shape;92;p16"/>
          <p:cNvPicPr preferRelativeResize="0"/>
          <p:nvPr/>
        </p:nvPicPr>
        <p:blipFill>
          <a:blip r:embed="rId4">
            <a:alphaModFix/>
          </a:blip>
          <a:stretch>
            <a:fillRect/>
          </a:stretch>
        </p:blipFill>
        <p:spPr>
          <a:xfrm>
            <a:off x="311700" y="2013569"/>
            <a:ext cx="2633275" cy="892875"/>
          </a:xfrm>
          <a:prstGeom prst="rect">
            <a:avLst/>
          </a:prstGeom>
          <a:noFill/>
          <a:ln>
            <a:noFill/>
          </a:ln>
        </p:spPr>
      </p:pic>
      <p:pic>
        <p:nvPicPr>
          <p:cNvPr id="93" name="Google Shape;93;p16"/>
          <p:cNvPicPr preferRelativeResize="0"/>
          <p:nvPr/>
        </p:nvPicPr>
        <p:blipFill>
          <a:blip r:embed="rId3">
            <a:alphaModFix/>
          </a:blip>
          <a:stretch>
            <a:fillRect/>
          </a:stretch>
        </p:blipFill>
        <p:spPr>
          <a:xfrm>
            <a:off x="5100975" y="3685125"/>
            <a:ext cx="2206299" cy="685275"/>
          </a:xfrm>
          <a:prstGeom prst="rect">
            <a:avLst/>
          </a:prstGeom>
          <a:noFill/>
          <a:ln>
            <a:noFill/>
          </a:ln>
        </p:spPr>
      </p:pic>
      <p:cxnSp>
        <p:nvCxnSpPr>
          <p:cNvPr id="94" name="Google Shape;94;p16"/>
          <p:cNvCxnSpPr/>
          <p:nvPr/>
        </p:nvCxnSpPr>
        <p:spPr>
          <a:xfrm>
            <a:off x="1771301" y="2208849"/>
            <a:ext cx="1910100" cy="14100"/>
          </a:xfrm>
          <a:prstGeom prst="straightConnector1">
            <a:avLst/>
          </a:prstGeom>
          <a:noFill/>
          <a:ln cap="flat" cmpd="sng" w="38100">
            <a:solidFill>
              <a:schemeClr val="dk2"/>
            </a:solidFill>
            <a:prstDash val="solid"/>
            <a:round/>
            <a:headEnd len="med" w="med" type="none"/>
            <a:tailEnd len="med" w="med" type="triangle"/>
          </a:ln>
        </p:spPr>
      </p:cxnSp>
      <p:sp>
        <p:nvSpPr>
          <p:cNvPr id="95" name="Google Shape;95;p16"/>
          <p:cNvSpPr txBox="1"/>
          <p:nvPr/>
        </p:nvSpPr>
        <p:spPr>
          <a:xfrm>
            <a:off x="2228500" y="1875550"/>
            <a:ext cx="143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Drift (x)</a:t>
            </a:r>
            <a:endParaRPr/>
          </a:p>
        </p:txBody>
      </p:sp>
      <p:sp>
        <p:nvSpPr>
          <p:cNvPr id="96" name="Google Shape;96;p16"/>
          <p:cNvSpPr txBox="1"/>
          <p:nvPr/>
        </p:nvSpPr>
        <p:spPr>
          <a:xfrm>
            <a:off x="1046700" y="2758625"/>
            <a:ext cx="12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True deposit</a:t>
            </a:r>
            <a:endParaRPr/>
          </a:p>
        </p:txBody>
      </p:sp>
      <p:sp>
        <p:nvSpPr>
          <p:cNvPr id="97" name="Google Shape;97;p16"/>
          <p:cNvSpPr txBox="1"/>
          <p:nvPr/>
        </p:nvSpPr>
        <p:spPr>
          <a:xfrm>
            <a:off x="4935700" y="4467750"/>
            <a:ext cx="18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Time (ticks)</a:t>
            </a:r>
            <a:endParaRPr/>
          </a:p>
        </p:txBody>
      </p:sp>
      <p:cxnSp>
        <p:nvCxnSpPr>
          <p:cNvPr id="98" name="Google Shape;98;p16"/>
          <p:cNvCxnSpPr/>
          <p:nvPr/>
        </p:nvCxnSpPr>
        <p:spPr>
          <a:xfrm>
            <a:off x="5093250" y="72000"/>
            <a:ext cx="45900" cy="1758300"/>
          </a:xfrm>
          <a:prstGeom prst="straightConnector1">
            <a:avLst/>
          </a:prstGeom>
          <a:noFill/>
          <a:ln cap="flat" cmpd="sng" w="38100">
            <a:solidFill>
              <a:schemeClr val="dk2"/>
            </a:solidFill>
            <a:prstDash val="solid"/>
            <a:round/>
            <a:headEnd len="med" w="med" type="none"/>
            <a:tailEnd len="med" w="med" type="none"/>
          </a:ln>
        </p:spPr>
      </p:cxnSp>
      <p:cxnSp>
        <p:nvCxnSpPr>
          <p:cNvPr id="99" name="Google Shape;99;p16"/>
          <p:cNvCxnSpPr/>
          <p:nvPr/>
        </p:nvCxnSpPr>
        <p:spPr>
          <a:xfrm>
            <a:off x="5626650" y="72000"/>
            <a:ext cx="45900" cy="1758300"/>
          </a:xfrm>
          <a:prstGeom prst="straightConnector1">
            <a:avLst/>
          </a:prstGeom>
          <a:noFill/>
          <a:ln cap="flat" cmpd="sng" w="38100">
            <a:solidFill>
              <a:schemeClr val="dk2"/>
            </a:solidFill>
            <a:prstDash val="solid"/>
            <a:round/>
            <a:headEnd len="med" w="med" type="none"/>
            <a:tailEnd len="med" w="med" type="none"/>
          </a:ln>
        </p:spPr>
      </p:cxnSp>
      <p:cxnSp>
        <p:nvCxnSpPr>
          <p:cNvPr id="100" name="Google Shape;100;p16"/>
          <p:cNvCxnSpPr/>
          <p:nvPr/>
        </p:nvCxnSpPr>
        <p:spPr>
          <a:xfrm>
            <a:off x="6160050" y="72000"/>
            <a:ext cx="45900" cy="1758300"/>
          </a:xfrm>
          <a:prstGeom prst="straightConnector1">
            <a:avLst/>
          </a:prstGeom>
          <a:noFill/>
          <a:ln cap="flat" cmpd="sng" w="38100">
            <a:solidFill>
              <a:schemeClr val="dk2"/>
            </a:solidFill>
            <a:prstDash val="solid"/>
            <a:round/>
            <a:headEnd len="med" w="med" type="none"/>
            <a:tailEnd len="med" w="med" type="none"/>
          </a:ln>
        </p:spPr>
      </p:cxnSp>
      <p:sp>
        <p:nvSpPr>
          <p:cNvPr id="101" name="Google Shape;101;p16"/>
          <p:cNvSpPr txBox="1"/>
          <p:nvPr/>
        </p:nvSpPr>
        <p:spPr>
          <a:xfrm>
            <a:off x="50058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a:t>
            </a:r>
            <a:endParaRPr/>
          </a:p>
        </p:txBody>
      </p:sp>
      <p:sp>
        <p:nvSpPr>
          <p:cNvPr id="102" name="Google Shape;102;p16"/>
          <p:cNvSpPr txBox="1"/>
          <p:nvPr/>
        </p:nvSpPr>
        <p:spPr>
          <a:xfrm>
            <a:off x="55392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a:t>
            </a:r>
            <a:endParaRPr/>
          </a:p>
        </p:txBody>
      </p:sp>
      <p:sp>
        <p:nvSpPr>
          <p:cNvPr id="103" name="Google Shape;103;p16"/>
          <p:cNvSpPr txBox="1"/>
          <p:nvPr/>
        </p:nvSpPr>
        <p:spPr>
          <a:xfrm>
            <a:off x="60726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a:t>
            </a:r>
            <a:endParaRPr/>
          </a:p>
        </p:txBody>
      </p:sp>
      <p:sp>
        <p:nvSpPr>
          <p:cNvPr id="104" name="Google Shape;104;p16"/>
          <p:cNvSpPr txBox="1"/>
          <p:nvPr/>
        </p:nvSpPr>
        <p:spPr>
          <a:xfrm>
            <a:off x="6225025" y="2495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a:t>
            </a:r>
            <a:endParaRPr/>
          </a:p>
        </p:txBody>
      </p:sp>
      <p:sp>
        <p:nvSpPr>
          <p:cNvPr id="105" name="Google Shape;105;p16"/>
          <p:cNvSpPr txBox="1"/>
          <p:nvPr/>
        </p:nvSpPr>
        <p:spPr>
          <a:xfrm>
            <a:off x="6682225" y="33341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a:t>
            </a:r>
            <a:endParaRPr/>
          </a:p>
        </p:txBody>
      </p:sp>
      <p:sp>
        <p:nvSpPr>
          <p:cNvPr id="106" name="Google Shape;106;p16"/>
          <p:cNvSpPr txBox="1"/>
          <p:nvPr/>
        </p:nvSpPr>
        <p:spPr>
          <a:xfrm>
            <a:off x="7291825" y="41723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a:t>
            </a:r>
            <a:endParaRPr/>
          </a:p>
        </p:txBody>
      </p:sp>
      <p:cxnSp>
        <p:nvCxnSpPr>
          <p:cNvPr id="107" name="Google Shape;107;p16"/>
          <p:cNvCxnSpPr/>
          <p:nvPr/>
        </p:nvCxnSpPr>
        <p:spPr>
          <a:xfrm>
            <a:off x="4546051" y="4512549"/>
            <a:ext cx="1910100" cy="14100"/>
          </a:xfrm>
          <a:prstGeom prst="straightConnector1">
            <a:avLst/>
          </a:prstGeom>
          <a:noFill/>
          <a:ln cap="flat" cmpd="sng" w="38100">
            <a:solidFill>
              <a:schemeClr val="dk2"/>
            </a:solidFill>
            <a:prstDash val="solid"/>
            <a:round/>
            <a:headEnd len="med" w="med" type="none"/>
            <a:tailEnd len="med" w="med" type="triangle"/>
          </a:ln>
        </p:spPr>
      </p:cxnSp>
      <p:sp>
        <p:nvSpPr>
          <p:cNvPr id="108" name="Google Shape;108;p16"/>
          <p:cNvSpPr txBox="1"/>
          <p:nvPr/>
        </p:nvSpPr>
        <p:spPr>
          <a:xfrm>
            <a:off x="6940725" y="2906875"/>
            <a:ext cx="18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Deconvolved</a:t>
            </a:r>
            <a:r>
              <a:rPr lang="en-GB"/>
              <a:t> charge</a:t>
            </a:r>
            <a:endParaRPr/>
          </a:p>
        </p:txBody>
      </p:sp>
      <p:pic>
        <p:nvPicPr>
          <p:cNvPr id="109" name="Google Shape;109;p16"/>
          <p:cNvPicPr preferRelativeResize="0"/>
          <p:nvPr/>
        </p:nvPicPr>
        <p:blipFill>
          <a:blip r:embed="rId3">
            <a:alphaModFix/>
          </a:blip>
          <a:stretch>
            <a:fillRect/>
          </a:stretch>
        </p:blipFill>
        <p:spPr>
          <a:xfrm>
            <a:off x="4491375" y="2846925"/>
            <a:ext cx="2206299" cy="68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a:blip r:embed="rId3">
            <a:alphaModFix/>
          </a:blip>
          <a:stretch>
            <a:fillRect/>
          </a:stretch>
        </p:blipFill>
        <p:spPr>
          <a:xfrm>
            <a:off x="5100975" y="2008725"/>
            <a:ext cx="2206299" cy="685275"/>
          </a:xfrm>
          <a:prstGeom prst="rect">
            <a:avLst/>
          </a:prstGeom>
          <a:noFill/>
          <a:ln>
            <a:noFill/>
          </a:ln>
        </p:spPr>
      </p:pic>
      <p:sp>
        <p:nvSpPr>
          <p:cNvPr id="115" name="Google Shape;115;p17"/>
          <p:cNvSpPr txBox="1"/>
          <p:nvPr>
            <p:ph type="title"/>
          </p:nvPr>
        </p:nvSpPr>
        <p:spPr>
          <a:xfrm>
            <a:off x="311700" y="388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Deconvolve using WireCell</a:t>
            </a:r>
            <a:endParaRPr/>
          </a:p>
        </p:txBody>
      </p:sp>
      <p:pic>
        <p:nvPicPr>
          <p:cNvPr id="116" name="Google Shape;116;p17"/>
          <p:cNvPicPr preferRelativeResize="0"/>
          <p:nvPr/>
        </p:nvPicPr>
        <p:blipFill>
          <a:blip r:embed="rId4">
            <a:alphaModFix/>
          </a:blip>
          <a:stretch>
            <a:fillRect/>
          </a:stretch>
        </p:blipFill>
        <p:spPr>
          <a:xfrm>
            <a:off x="311700" y="2013569"/>
            <a:ext cx="2633275" cy="892875"/>
          </a:xfrm>
          <a:prstGeom prst="rect">
            <a:avLst/>
          </a:prstGeom>
          <a:noFill/>
          <a:ln>
            <a:noFill/>
          </a:ln>
        </p:spPr>
      </p:pic>
      <p:pic>
        <p:nvPicPr>
          <p:cNvPr id="117" name="Google Shape;117;p17"/>
          <p:cNvPicPr preferRelativeResize="0"/>
          <p:nvPr/>
        </p:nvPicPr>
        <p:blipFill>
          <a:blip r:embed="rId3">
            <a:alphaModFix/>
          </a:blip>
          <a:stretch>
            <a:fillRect/>
          </a:stretch>
        </p:blipFill>
        <p:spPr>
          <a:xfrm>
            <a:off x="5100975" y="3685125"/>
            <a:ext cx="2206299" cy="685275"/>
          </a:xfrm>
          <a:prstGeom prst="rect">
            <a:avLst/>
          </a:prstGeom>
          <a:noFill/>
          <a:ln>
            <a:noFill/>
          </a:ln>
        </p:spPr>
      </p:pic>
      <p:cxnSp>
        <p:nvCxnSpPr>
          <p:cNvPr id="118" name="Google Shape;118;p17"/>
          <p:cNvCxnSpPr/>
          <p:nvPr/>
        </p:nvCxnSpPr>
        <p:spPr>
          <a:xfrm>
            <a:off x="1771301" y="2208849"/>
            <a:ext cx="1910100" cy="14100"/>
          </a:xfrm>
          <a:prstGeom prst="straightConnector1">
            <a:avLst/>
          </a:prstGeom>
          <a:noFill/>
          <a:ln cap="flat" cmpd="sng" w="38100">
            <a:solidFill>
              <a:schemeClr val="dk2"/>
            </a:solidFill>
            <a:prstDash val="solid"/>
            <a:round/>
            <a:headEnd len="med" w="med" type="none"/>
            <a:tailEnd len="med" w="med" type="triangle"/>
          </a:ln>
        </p:spPr>
      </p:cxnSp>
      <p:sp>
        <p:nvSpPr>
          <p:cNvPr id="119" name="Google Shape;119;p17"/>
          <p:cNvSpPr txBox="1"/>
          <p:nvPr/>
        </p:nvSpPr>
        <p:spPr>
          <a:xfrm>
            <a:off x="2228500" y="1875550"/>
            <a:ext cx="143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Drift (x)</a:t>
            </a:r>
            <a:endParaRPr/>
          </a:p>
        </p:txBody>
      </p:sp>
      <p:sp>
        <p:nvSpPr>
          <p:cNvPr id="120" name="Google Shape;120;p17"/>
          <p:cNvSpPr txBox="1"/>
          <p:nvPr/>
        </p:nvSpPr>
        <p:spPr>
          <a:xfrm>
            <a:off x="1046700" y="2758625"/>
            <a:ext cx="12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True deposit</a:t>
            </a:r>
            <a:endParaRPr/>
          </a:p>
        </p:txBody>
      </p:sp>
      <p:sp>
        <p:nvSpPr>
          <p:cNvPr id="121" name="Google Shape;121;p17"/>
          <p:cNvSpPr txBox="1"/>
          <p:nvPr/>
        </p:nvSpPr>
        <p:spPr>
          <a:xfrm>
            <a:off x="4935700" y="4467750"/>
            <a:ext cx="18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Time (ticks)</a:t>
            </a:r>
            <a:endParaRPr/>
          </a:p>
        </p:txBody>
      </p:sp>
      <p:cxnSp>
        <p:nvCxnSpPr>
          <p:cNvPr id="122" name="Google Shape;122;p17"/>
          <p:cNvCxnSpPr/>
          <p:nvPr/>
        </p:nvCxnSpPr>
        <p:spPr>
          <a:xfrm>
            <a:off x="5093250" y="72000"/>
            <a:ext cx="45900" cy="1758300"/>
          </a:xfrm>
          <a:prstGeom prst="straightConnector1">
            <a:avLst/>
          </a:prstGeom>
          <a:noFill/>
          <a:ln cap="flat" cmpd="sng" w="38100">
            <a:solidFill>
              <a:schemeClr val="dk2"/>
            </a:solidFill>
            <a:prstDash val="solid"/>
            <a:round/>
            <a:headEnd len="med" w="med" type="none"/>
            <a:tailEnd len="med" w="med" type="none"/>
          </a:ln>
        </p:spPr>
      </p:cxnSp>
      <p:cxnSp>
        <p:nvCxnSpPr>
          <p:cNvPr id="123" name="Google Shape;123;p17"/>
          <p:cNvCxnSpPr/>
          <p:nvPr/>
        </p:nvCxnSpPr>
        <p:spPr>
          <a:xfrm>
            <a:off x="5626650" y="72000"/>
            <a:ext cx="45900" cy="1758300"/>
          </a:xfrm>
          <a:prstGeom prst="straightConnector1">
            <a:avLst/>
          </a:prstGeom>
          <a:noFill/>
          <a:ln cap="flat" cmpd="sng" w="38100">
            <a:solidFill>
              <a:schemeClr val="dk2"/>
            </a:solidFill>
            <a:prstDash val="solid"/>
            <a:round/>
            <a:headEnd len="med" w="med" type="none"/>
            <a:tailEnd len="med" w="med" type="none"/>
          </a:ln>
        </p:spPr>
      </p:cxnSp>
      <p:cxnSp>
        <p:nvCxnSpPr>
          <p:cNvPr id="124" name="Google Shape;124;p17"/>
          <p:cNvCxnSpPr/>
          <p:nvPr/>
        </p:nvCxnSpPr>
        <p:spPr>
          <a:xfrm>
            <a:off x="6160050" y="72000"/>
            <a:ext cx="45900" cy="1758300"/>
          </a:xfrm>
          <a:prstGeom prst="straightConnector1">
            <a:avLst/>
          </a:prstGeom>
          <a:noFill/>
          <a:ln cap="flat" cmpd="sng" w="38100">
            <a:solidFill>
              <a:schemeClr val="dk2"/>
            </a:solidFill>
            <a:prstDash val="solid"/>
            <a:round/>
            <a:headEnd len="med" w="med" type="none"/>
            <a:tailEnd len="med" w="med" type="none"/>
          </a:ln>
        </p:spPr>
      </p:cxnSp>
      <p:sp>
        <p:nvSpPr>
          <p:cNvPr id="125" name="Google Shape;125;p17"/>
          <p:cNvSpPr txBox="1"/>
          <p:nvPr/>
        </p:nvSpPr>
        <p:spPr>
          <a:xfrm>
            <a:off x="50058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a:t>
            </a:r>
            <a:endParaRPr/>
          </a:p>
        </p:txBody>
      </p:sp>
      <p:sp>
        <p:nvSpPr>
          <p:cNvPr id="126" name="Google Shape;126;p17"/>
          <p:cNvSpPr txBox="1"/>
          <p:nvPr/>
        </p:nvSpPr>
        <p:spPr>
          <a:xfrm>
            <a:off x="55392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a:t>
            </a:r>
            <a:endParaRPr/>
          </a:p>
        </p:txBody>
      </p:sp>
      <p:sp>
        <p:nvSpPr>
          <p:cNvPr id="127" name="Google Shape;127;p17"/>
          <p:cNvSpPr txBox="1"/>
          <p:nvPr/>
        </p:nvSpPr>
        <p:spPr>
          <a:xfrm>
            <a:off x="6072625" y="1733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a:t>
            </a:r>
            <a:endParaRPr/>
          </a:p>
        </p:txBody>
      </p:sp>
      <p:sp>
        <p:nvSpPr>
          <p:cNvPr id="128" name="Google Shape;128;p17"/>
          <p:cNvSpPr txBox="1"/>
          <p:nvPr/>
        </p:nvSpPr>
        <p:spPr>
          <a:xfrm>
            <a:off x="7291825" y="24959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U</a:t>
            </a:r>
            <a:endParaRPr/>
          </a:p>
        </p:txBody>
      </p:sp>
      <p:sp>
        <p:nvSpPr>
          <p:cNvPr id="129" name="Google Shape;129;p17"/>
          <p:cNvSpPr txBox="1"/>
          <p:nvPr/>
        </p:nvSpPr>
        <p:spPr>
          <a:xfrm>
            <a:off x="7291825" y="33341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a:t>
            </a:r>
            <a:endParaRPr/>
          </a:p>
        </p:txBody>
      </p:sp>
      <p:sp>
        <p:nvSpPr>
          <p:cNvPr id="130" name="Google Shape;130;p17"/>
          <p:cNvSpPr txBox="1"/>
          <p:nvPr/>
        </p:nvSpPr>
        <p:spPr>
          <a:xfrm>
            <a:off x="7291825" y="4172300"/>
            <a:ext cx="26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a:t>
            </a:r>
            <a:endParaRPr/>
          </a:p>
        </p:txBody>
      </p:sp>
      <p:cxnSp>
        <p:nvCxnSpPr>
          <p:cNvPr id="131" name="Google Shape;131;p17"/>
          <p:cNvCxnSpPr/>
          <p:nvPr/>
        </p:nvCxnSpPr>
        <p:spPr>
          <a:xfrm>
            <a:off x="4546051" y="4512549"/>
            <a:ext cx="1910100" cy="14100"/>
          </a:xfrm>
          <a:prstGeom prst="straightConnector1">
            <a:avLst/>
          </a:prstGeom>
          <a:noFill/>
          <a:ln cap="flat" cmpd="sng" w="38100">
            <a:solidFill>
              <a:schemeClr val="dk2"/>
            </a:solidFill>
            <a:prstDash val="solid"/>
            <a:round/>
            <a:headEnd len="med" w="med" type="none"/>
            <a:tailEnd len="med" w="med" type="triangle"/>
          </a:ln>
        </p:spPr>
      </p:cxnSp>
      <p:pic>
        <p:nvPicPr>
          <p:cNvPr id="132" name="Google Shape;132;p17"/>
          <p:cNvPicPr preferRelativeResize="0"/>
          <p:nvPr/>
        </p:nvPicPr>
        <p:blipFill>
          <a:blip r:embed="rId3">
            <a:alphaModFix/>
          </a:blip>
          <a:stretch>
            <a:fillRect/>
          </a:stretch>
        </p:blipFill>
        <p:spPr>
          <a:xfrm>
            <a:off x="5100975" y="2846925"/>
            <a:ext cx="2206299" cy="685275"/>
          </a:xfrm>
          <a:prstGeom prst="rect">
            <a:avLst/>
          </a:prstGeom>
          <a:noFill/>
          <a:ln>
            <a:noFill/>
          </a:ln>
        </p:spPr>
      </p:pic>
      <p:sp>
        <p:nvSpPr>
          <p:cNvPr id="133" name="Google Shape;133;p17"/>
          <p:cNvSpPr txBox="1"/>
          <p:nvPr/>
        </p:nvSpPr>
        <p:spPr>
          <a:xfrm>
            <a:off x="6940725" y="2906875"/>
            <a:ext cx="18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Deconvolved</a:t>
            </a:r>
            <a:r>
              <a:rPr lang="en-GB"/>
              <a:t> charge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Impact on reconstruction</a:t>
            </a:r>
            <a:endParaRPr/>
          </a:p>
        </p:txBody>
      </p:sp>
      <p:sp>
        <p:nvSpPr>
          <p:cNvPr id="139" name="Google Shape;139;p18"/>
          <p:cNvSpPr txBox="1"/>
          <p:nvPr>
            <p:ph idx="1" type="body"/>
          </p:nvPr>
        </p:nvSpPr>
        <p:spPr>
          <a:xfrm>
            <a:off x="311700" y="1152475"/>
            <a:ext cx="8832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Reconstruction is critically dependent on matching charge deposits by time between views</a:t>
            </a:r>
            <a:endParaRPr/>
          </a:p>
          <a:p>
            <a:pPr indent="-342900" lvl="0" marL="457200" rtl="0" algn="l">
              <a:spcBef>
                <a:spcPts val="0"/>
              </a:spcBef>
              <a:spcAft>
                <a:spcPts val="0"/>
              </a:spcAft>
              <a:buSzPts val="1800"/>
              <a:buChar char="●"/>
            </a:pPr>
            <a:r>
              <a:rPr lang="en-GB"/>
              <a:t>At least WebEVD and SpacePointSolver use handy ConvertTicksToX() function</a:t>
            </a:r>
            <a:endParaRPr/>
          </a:p>
          <a:p>
            <a:pPr indent="-342900" lvl="0" marL="457200" rtl="0" algn="l">
              <a:spcBef>
                <a:spcPts val="0"/>
              </a:spcBef>
              <a:spcAft>
                <a:spcPts val="0"/>
              </a:spcAft>
              <a:buSzPts val="1800"/>
              <a:buChar char="●"/>
            </a:pPr>
            <a:r>
              <a:rPr lang="en-GB"/>
              <a:t>I believe Pandora does too</a:t>
            </a:r>
            <a:endParaRPr/>
          </a:p>
        </p:txBody>
      </p:sp>
      <p:pic>
        <p:nvPicPr>
          <p:cNvPr id="140" name="Google Shape;140;p18"/>
          <p:cNvPicPr preferRelativeResize="0"/>
          <p:nvPr/>
        </p:nvPicPr>
        <p:blipFill>
          <a:blip r:embed="rId3">
            <a:alphaModFix/>
          </a:blip>
          <a:stretch>
            <a:fillRect/>
          </a:stretch>
        </p:blipFill>
        <p:spPr>
          <a:xfrm>
            <a:off x="0" y="3204879"/>
            <a:ext cx="4571998" cy="1786225"/>
          </a:xfrm>
          <a:prstGeom prst="rect">
            <a:avLst/>
          </a:prstGeom>
          <a:noFill/>
          <a:ln>
            <a:noFill/>
          </a:ln>
        </p:spPr>
      </p:pic>
      <p:sp>
        <p:nvSpPr>
          <p:cNvPr id="141" name="Google Shape;141;p18"/>
          <p:cNvSpPr txBox="1"/>
          <p:nvPr/>
        </p:nvSpPr>
        <p:spPr>
          <a:xfrm>
            <a:off x="0" y="2804675"/>
            <a:ext cx="449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DetectorPropertiesData</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Impact on reconstruction</a:t>
            </a:r>
            <a:endParaRPr/>
          </a:p>
        </p:txBody>
      </p:sp>
      <p:sp>
        <p:nvSpPr>
          <p:cNvPr id="147" name="Google Shape;147;p19"/>
          <p:cNvSpPr txBox="1"/>
          <p:nvPr>
            <p:ph idx="1" type="body"/>
          </p:nvPr>
        </p:nvSpPr>
        <p:spPr>
          <a:xfrm>
            <a:off x="311700" y="1152475"/>
            <a:ext cx="8832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Reconstruction is critically dependent on matching charge deposits by time between views</a:t>
            </a:r>
            <a:endParaRPr/>
          </a:p>
          <a:p>
            <a:pPr indent="-342900" lvl="0" marL="457200" rtl="0" algn="l">
              <a:spcBef>
                <a:spcPts val="0"/>
              </a:spcBef>
              <a:spcAft>
                <a:spcPts val="0"/>
              </a:spcAft>
              <a:buSzPts val="1800"/>
              <a:buChar char="●"/>
            </a:pPr>
            <a:r>
              <a:rPr lang="en-GB"/>
              <a:t>At least WebEVD and SpacePointSolver use handy ConvertTicksToX() function</a:t>
            </a:r>
            <a:endParaRPr/>
          </a:p>
          <a:p>
            <a:pPr indent="-342900" lvl="0" marL="457200" rtl="0" algn="l">
              <a:spcBef>
                <a:spcPts val="0"/>
              </a:spcBef>
              <a:spcAft>
                <a:spcPts val="0"/>
              </a:spcAft>
              <a:buSzPts val="1800"/>
              <a:buChar char="●"/>
            </a:pPr>
            <a:r>
              <a:rPr lang="en-GB"/>
              <a:t>I believe Pandora does too</a:t>
            </a:r>
            <a:endParaRPr/>
          </a:p>
          <a:p>
            <a:pPr indent="-342900" lvl="0" marL="457200" rtl="0" algn="l">
              <a:spcBef>
                <a:spcPts val="0"/>
              </a:spcBef>
              <a:spcAft>
                <a:spcPts val="0"/>
              </a:spcAft>
              <a:buSzPts val="1800"/>
              <a:buChar char="●"/>
            </a:pPr>
            <a:r>
              <a:rPr lang="en-GB"/>
              <a:t>RawDigits and Wires both have ticks+planeID, but the meaning is </a:t>
            </a:r>
            <a:r>
              <a:rPr i="1" lang="en-GB"/>
              <a:t>subtly</a:t>
            </a:r>
            <a:r>
              <a:rPr lang="en-GB"/>
              <a:t> different</a:t>
            </a:r>
            <a:endParaRPr/>
          </a:p>
        </p:txBody>
      </p:sp>
      <p:pic>
        <p:nvPicPr>
          <p:cNvPr id="148" name="Google Shape;148;p19"/>
          <p:cNvPicPr preferRelativeResize="0"/>
          <p:nvPr/>
        </p:nvPicPr>
        <p:blipFill>
          <a:blip r:embed="rId3">
            <a:alphaModFix/>
          </a:blip>
          <a:stretch>
            <a:fillRect/>
          </a:stretch>
        </p:blipFill>
        <p:spPr>
          <a:xfrm>
            <a:off x="0" y="3204879"/>
            <a:ext cx="4571998" cy="1786225"/>
          </a:xfrm>
          <a:prstGeom prst="rect">
            <a:avLst/>
          </a:prstGeom>
          <a:noFill/>
          <a:ln>
            <a:noFill/>
          </a:ln>
        </p:spPr>
      </p:pic>
      <p:sp>
        <p:nvSpPr>
          <p:cNvPr id="149" name="Google Shape;149;p19"/>
          <p:cNvSpPr txBox="1"/>
          <p:nvPr/>
        </p:nvSpPr>
        <p:spPr>
          <a:xfrm>
            <a:off x="0" y="2804675"/>
            <a:ext cx="449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DetectorPropertiesData</a:t>
            </a:r>
            <a:endParaRPr b="1"/>
          </a:p>
        </p:txBody>
      </p:sp>
      <p:pic>
        <p:nvPicPr>
          <p:cNvPr id="150" name="Google Shape;150;p19"/>
          <p:cNvPicPr preferRelativeResize="0"/>
          <p:nvPr/>
        </p:nvPicPr>
        <p:blipFill>
          <a:blip r:embed="rId4">
            <a:alphaModFix/>
          </a:blip>
          <a:stretch>
            <a:fillRect/>
          </a:stretch>
        </p:blipFill>
        <p:spPr>
          <a:xfrm>
            <a:off x="5334000" y="2905113"/>
            <a:ext cx="3810000" cy="2162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6" name="Google Shape;156;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57" name="Google Shape;157;p20"/>
          <p:cNvPicPr preferRelativeResize="0"/>
          <p:nvPr/>
        </p:nvPicPr>
        <p:blipFill rotWithShape="1">
          <a:blip r:embed="rId3">
            <a:alphaModFix/>
          </a:blip>
          <a:srcRect b="0" l="0" r="0" t="4852"/>
          <a:stretch/>
        </p:blipFill>
        <p:spPr>
          <a:xfrm>
            <a:off x="0" y="0"/>
            <a:ext cx="9144003" cy="4651850"/>
          </a:xfrm>
          <a:prstGeom prst="rect">
            <a:avLst/>
          </a:prstGeom>
          <a:noFill/>
          <a:ln>
            <a:noFill/>
          </a:ln>
        </p:spPr>
      </p:pic>
      <p:cxnSp>
        <p:nvCxnSpPr>
          <p:cNvPr id="158" name="Google Shape;158;p20"/>
          <p:cNvCxnSpPr/>
          <p:nvPr/>
        </p:nvCxnSpPr>
        <p:spPr>
          <a:xfrm rot="10800000">
            <a:off x="399525" y="2184575"/>
            <a:ext cx="6900" cy="742800"/>
          </a:xfrm>
          <a:prstGeom prst="straightConnector1">
            <a:avLst/>
          </a:prstGeom>
          <a:noFill/>
          <a:ln cap="flat" cmpd="sng" w="38100">
            <a:solidFill>
              <a:schemeClr val="dk2"/>
            </a:solidFill>
            <a:prstDash val="solid"/>
            <a:round/>
            <a:headEnd len="med" w="med" type="none"/>
            <a:tailEnd len="med" w="med" type="triangle"/>
          </a:ln>
        </p:spPr>
      </p:cxnSp>
      <p:cxnSp>
        <p:nvCxnSpPr>
          <p:cNvPr id="159" name="Google Shape;159;p20"/>
          <p:cNvCxnSpPr/>
          <p:nvPr/>
        </p:nvCxnSpPr>
        <p:spPr>
          <a:xfrm flipH="1">
            <a:off x="399525" y="3632375"/>
            <a:ext cx="6900" cy="742800"/>
          </a:xfrm>
          <a:prstGeom prst="straightConnector1">
            <a:avLst/>
          </a:prstGeom>
          <a:noFill/>
          <a:ln cap="flat" cmpd="sng" w="38100">
            <a:solidFill>
              <a:schemeClr val="dk2"/>
            </a:solidFill>
            <a:prstDash val="solid"/>
            <a:round/>
            <a:headEnd len="med" w="med" type="none"/>
            <a:tailEnd len="med" w="med" type="triangle"/>
          </a:ln>
        </p:spPr>
      </p:cxnSp>
      <p:sp>
        <p:nvSpPr>
          <p:cNvPr id="160" name="Google Shape;160;p20"/>
          <p:cNvSpPr txBox="1"/>
          <p:nvPr/>
        </p:nvSpPr>
        <p:spPr>
          <a:xfrm>
            <a:off x="388050" y="2439500"/>
            <a:ext cx="4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+x</a:t>
            </a:r>
            <a:endParaRPr/>
          </a:p>
        </p:txBody>
      </p:sp>
      <p:sp>
        <p:nvSpPr>
          <p:cNvPr id="161" name="Google Shape;161;p20"/>
          <p:cNvSpPr txBox="1"/>
          <p:nvPr/>
        </p:nvSpPr>
        <p:spPr>
          <a:xfrm>
            <a:off x="388050" y="3734900"/>
            <a:ext cx="4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r>
              <a:rPr lang="en-GB"/>
              <a:t>x</a:t>
            </a:r>
            <a:endParaRPr/>
          </a:p>
        </p:txBody>
      </p:sp>
      <p:sp>
        <p:nvSpPr>
          <p:cNvPr id="162" name="Google Shape;162;p20"/>
          <p:cNvSpPr txBox="1"/>
          <p:nvPr>
            <p:ph idx="4294967295" type="title"/>
          </p:nvPr>
        </p:nvSpPr>
        <p:spPr>
          <a:xfrm>
            <a:off x="311700" y="388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Event display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Discussion I</a:t>
            </a:r>
            <a:endParaRPr/>
          </a:p>
        </p:txBody>
      </p:sp>
      <p:sp>
        <p:nvSpPr>
          <p:cNvPr id="168" name="Google Shape;168;p21"/>
          <p:cNvSpPr txBox="1"/>
          <p:nvPr>
            <p:ph idx="1" type="body"/>
          </p:nvPr>
        </p:nvSpPr>
        <p:spPr>
          <a:xfrm>
            <a:off x="0" y="1152475"/>
            <a:ext cx="9144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ProtoDUNE-SP already “solved” this problem by running with a version of DetectorProperties that doesn’t (double-)correct the timing offsets</a:t>
            </a:r>
            <a:endParaRPr/>
          </a:p>
          <a:p>
            <a:pPr indent="-342900" lvl="0" marL="457200" rtl="0" algn="l">
              <a:spcBef>
                <a:spcPts val="0"/>
              </a:spcBef>
              <a:spcAft>
                <a:spcPts val="0"/>
              </a:spcAft>
              <a:buSzPts val="1800"/>
              <a:buChar char="●"/>
            </a:pPr>
            <a:r>
              <a:rPr lang="en-GB"/>
              <a:t>We are likely to do this for upcoming FD production</a:t>
            </a:r>
            <a:endParaRPr/>
          </a:p>
          <a:p>
            <a:pPr indent="-342900" lvl="0" marL="457200" rtl="0" algn="l">
              <a:spcBef>
                <a:spcPts val="0"/>
              </a:spcBef>
              <a:spcAft>
                <a:spcPts val="0"/>
              </a:spcAft>
              <a:buSzPts val="1800"/>
              <a:buChar char="●"/>
            </a:pPr>
            <a:r>
              <a:rPr lang="en-GB"/>
              <a:t>Not a great solution: now no way to decode RawDigits, or use old deconvolution methods</a:t>
            </a:r>
            <a:endParaRPr/>
          </a:p>
          <a:p>
            <a:pPr indent="-342900" lvl="0" marL="457200" rtl="0" algn="l">
              <a:spcBef>
                <a:spcPts val="0"/>
              </a:spcBef>
              <a:spcAft>
                <a:spcPts val="0"/>
              </a:spcAft>
              <a:buSzPts val="1800"/>
              <a:buChar char="●"/>
            </a:pPr>
            <a:r>
              <a:rPr lang="en-GB"/>
              <a:t>Ought to audit all code making such conversions, some may already have worked around problems internally, or applied unnecessarily large timing tolerances</a:t>
            </a:r>
            <a:endParaRPr/>
          </a:p>
          <a:p>
            <a:pPr indent="-342900" lvl="0" marL="457200" rtl="0" algn="l">
              <a:spcBef>
                <a:spcPts val="0"/>
              </a:spcBef>
              <a:spcAft>
                <a:spcPts val="0"/>
              </a:spcAft>
              <a:buSzPts val="1800"/>
              <a:buChar char="●"/>
            </a:pPr>
            <a:r>
              <a:rPr lang="en-GB"/>
              <a:t>Suspect other experiments may have a patchwork of workarounds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