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6"/>
  </p:notesMasterIdLst>
  <p:handoutMasterIdLst>
    <p:handoutMasterId r:id="rId17"/>
  </p:handoutMasterIdLst>
  <p:sldIdLst>
    <p:sldId id="294" r:id="rId2"/>
    <p:sldId id="309" r:id="rId3"/>
    <p:sldId id="298" r:id="rId4"/>
    <p:sldId id="300" r:id="rId5"/>
    <p:sldId id="483" r:id="rId6"/>
    <p:sldId id="475" r:id="rId7"/>
    <p:sldId id="476" r:id="rId8"/>
    <p:sldId id="477" r:id="rId9"/>
    <p:sldId id="479" r:id="rId10"/>
    <p:sldId id="481" r:id="rId11"/>
    <p:sldId id="482" r:id="rId12"/>
    <p:sldId id="480" r:id="rId13"/>
    <p:sldId id="470" r:id="rId14"/>
    <p:sldId id="478" r:id="rId15"/>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3562">
          <p15:clr>
            <a:srgbClr val="A4A3A4"/>
          </p15:clr>
        </p15:guide>
        <p15:guide id="10" pos="4453">
          <p15:clr>
            <a:srgbClr val="A4A3A4"/>
          </p15:clr>
        </p15:guide>
        <p15:guide id="11" pos="5163">
          <p15:clr>
            <a:srgbClr val="A4A3A4"/>
          </p15:clr>
        </p15:guide>
        <p15:guide id="12" pos="4632">
          <p15:clr>
            <a:srgbClr val="A4A3A4"/>
          </p15:clr>
        </p15:guide>
        <p15:guide id="13" pos="5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F2D62"/>
    <a:srgbClr val="003087"/>
    <a:srgbClr val="004C97"/>
    <a:srgbClr val="50504E"/>
    <a:srgbClr val="4E4E4E"/>
    <a:srgbClr val="404040"/>
    <a:srgbClr val="63666A"/>
    <a:srgbClr val="99D6E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9" autoAdjust="0"/>
    <p:restoredTop sz="94663"/>
  </p:normalViewPr>
  <p:slideViewPr>
    <p:cSldViewPr snapToGrid="0" snapToObjects="1" showGuides="1">
      <p:cViewPr varScale="1">
        <p:scale>
          <a:sx n="171" d="100"/>
          <a:sy n="171" d="100"/>
        </p:scale>
        <p:origin x="448" y="168"/>
      </p:cViewPr>
      <p:guideLst>
        <p:guide orient="horz" pos="3107"/>
        <p:guide orient="horz" pos="1274"/>
        <p:guide orient="horz" pos="114"/>
        <p:guide orient="horz" pos="2093"/>
        <p:guide orient="horz" pos="453"/>
        <p:guide orient="horz" pos="3001"/>
        <p:guide pos="5616"/>
        <p:guide pos="136"/>
        <p:guide pos="3562"/>
        <p:guide pos="4453"/>
        <p:guide pos="5163"/>
        <p:guide pos="4632"/>
        <p:guide pos="589"/>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11/30/21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11/30/21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6" name="Google Shape;8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058364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953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95339"/>
            <a:ext cx="5347605" cy="3767006"/>
          </a:xfrm>
          <a:prstGeom prst="rect">
            <a:avLst/>
          </a:prstGeom>
        </p:spPr>
        <p:txBody>
          <a:bodyPr lIns="0" tIns="0" rIns="0" bIns="0"/>
          <a:lstStyle>
            <a:lvl1pPr marL="230188" indent="-230188">
              <a:spcBef>
                <a:spcPts val="984"/>
              </a:spcBef>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A.Norman</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DUNE Comp. Consort Startup</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35097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96397"/>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74987"/>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A.Norman</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DUNE Comp. Consort Startup</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A.Norman</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DUNE Comp. Consort Startup</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355599"/>
            <a:ext cx="8675688" cy="4263293"/>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A.Norman</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DUNE Comp. Consort Startup</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28600"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00233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7611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57362"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2367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28600"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00233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7611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57362"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2367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28600"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00233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7611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57362"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2367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ogo Bottom: Title &amp; Content">
  <p:cSld name="1_Logo Bottom: Title &amp; Content">
    <p:spTree>
      <p:nvGrpSpPr>
        <p:cNvPr id="1" name="Shape 23"/>
        <p:cNvGrpSpPr/>
        <p:nvPr/>
      </p:nvGrpSpPr>
      <p:grpSpPr>
        <a:xfrm>
          <a:off x="0" y="0"/>
          <a:ext cx="0" cy="0"/>
          <a:chOff x="0" y="0"/>
          <a:chExt cx="0" cy="0"/>
        </a:xfrm>
      </p:grpSpPr>
      <p:sp>
        <p:nvSpPr>
          <p:cNvPr id="24" name="Google Shape;24;p21"/>
          <p:cNvSpPr txBox="1">
            <a:spLocks noGrp="1"/>
          </p:cNvSpPr>
          <p:nvPr>
            <p:ph type="body" idx="1"/>
          </p:nvPr>
        </p:nvSpPr>
        <p:spPr>
          <a:xfrm>
            <a:off x="228601" y="728663"/>
            <a:ext cx="8672513" cy="3794522"/>
          </a:xfrm>
          <a:prstGeom prst="rect">
            <a:avLst/>
          </a:prstGeom>
          <a:noFill/>
          <a:ln>
            <a:noFill/>
          </a:ln>
        </p:spPr>
        <p:txBody>
          <a:bodyPr spcFirstLastPara="1" wrap="square" lIns="0" tIns="0" rIns="0" bIns="0" anchor="t" anchorCtr="0">
            <a:noAutofit/>
          </a:bodyPr>
          <a:lstStyle>
            <a:lvl1pPr marL="457200" marR="0" lvl="0" indent="-342900" algn="l" rtl="0">
              <a:lnSpc>
                <a:spcPct val="100000"/>
              </a:lnSpc>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1pPr>
            <a:lvl2pPr marL="914400" marR="0" lvl="1" indent="-333375" algn="l" rtl="0">
              <a:lnSpc>
                <a:spcPct val="100000"/>
              </a:lnSpc>
              <a:spcBef>
                <a:spcPts val="330"/>
              </a:spcBef>
              <a:spcAft>
                <a:spcPts val="0"/>
              </a:spcAft>
              <a:buClr>
                <a:srgbClr val="505050"/>
              </a:buClr>
              <a:buSzPts val="1650"/>
              <a:buFont typeface="Arial"/>
              <a:buChar char="–"/>
              <a:defRPr sz="1650" b="0" i="0" u="none" strike="noStrike" cap="none">
                <a:solidFill>
                  <a:srgbClr val="505050"/>
                </a:solidFill>
                <a:latin typeface="Helvetica Neue"/>
                <a:ea typeface="Helvetica Neue"/>
                <a:cs typeface="Helvetica Neue"/>
                <a:sym typeface="Helvetica Neue"/>
              </a:defRPr>
            </a:lvl2pPr>
            <a:lvl3pPr marL="1371600" marR="0" lvl="2" indent="-323850" algn="l" rtl="0">
              <a:lnSpc>
                <a:spcPct val="100000"/>
              </a:lnSpc>
              <a:spcBef>
                <a:spcPts val="300"/>
              </a:spcBef>
              <a:spcAft>
                <a:spcPts val="0"/>
              </a:spcAft>
              <a:buClr>
                <a:srgbClr val="505050"/>
              </a:buClr>
              <a:buSzPts val="1500"/>
              <a:buFont typeface="Arial"/>
              <a:buChar char="•"/>
              <a:defRPr sz="1500" b="0" i="0" u="none" strike="noStrike" cap="none">
                <a:solidFill>
                  <a:srgbClr val="505050"/>
                </a:solidFill>
                <a:latin typeface="Helvetica Neue"/>
                <a:ea typeface="Helvetica Neue"/>
                <a:cs typeface="Helvetica Neue"/>
                <a:sym typeface="Helvetica Neue"/>
              </a:defRPr>
            </a:lvl3pPr>
            <a:lvl4pPr marL="1828800" marR="0" lvl="3" indent="-314325" algn="l" rtl="0">
              <a:lnSpc>
                <a:spcPct val="100000"/>
              </a:lnSpc>
              <a:spcBef>
                <a:spcPts val="270"/>
              </a:spcBef>
              <a:spcAft>
                <a:spcPts val="0"/>
              </a:spcAft>
              <a:buClr>
                <a:srgbClr val="505050"/>
              </a:buClr>
              <a:buSzPts val="1350"/>
              <a:buFont typeface="Arial"/>
              <a:buChar char="–"/>
              <a:defRPr sz="1350" b="0" i="0" u="none" strike="noStrike" cap="none">
                <a:solidFill>
                  <a:srgbClr val="505050"/>
                </a:solidFill>
                <a:latin typeface="Helvetica Neue"/>
                <a:ea typeface="Helvetica Neue"/>
                <a:cs typeface="Helvetica Neue"/>
                <a:sym typeface="Helvetica Neue"/>
              </a:defRPr>
            </a:lvl4pPr>
            <a:lvl5pPr marL="2286000" marR="0" lvl="4" indent="-314325" algn="l" rtl="0">
              <a:lnSpc>
                <a:spcPct val="100000"/>
              </a:lnSpc>
              <a:spcBef>
                <a:spcPts val="270"/>
              </a:spcBef>
              <a:spcAft>
                <a:spcPts val="0"/>
              </a:spcAft>
              <a:buClr>
                <a:srgbClr val="505050"/>
              </a:buClr>
              <a:buSzPts val="1350"/>
              <a:buFont typeface="Arial"/>
              <a:buChar char="•"/>
              <a:defRPr sz="1350" b="0" i="0" u="none" strike="noStrike" cap="none">
                <a:solidFill>
                  <a:srgbClr val="505050"/>
                </a:solidFill>
                <a:latin typeface="Helvetica Neue"/>
                <a:ea typeface="Helvetica Neue"/>
                <a:cs typeface="Helvetica Neue"/>
                <a:sym typeface="Helvetica Neue"/>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5" name="Google Shape;25;p21"/>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1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275"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275"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275"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275"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275"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275"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275"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275" b="1" i="0" u="none" strike="noStrike" cap="none">
                <a:solidFill>
                  <a:srgbClr val="2E5286"/>
                </a:solidFill>
                <a:latin typeface="Helvetica Neue"/>
                <a:ea typeface="Helvetica Neue"/>
                <a:cs typeface="Helvetica Neue"/>
                <a:sym typeface="Helvetica Neue"/>
              </a:defRPr>
            </a:lvl9pPr>
          </a:lstStyle>
          <a:p>
            <a:endParaRPr/>
          </a:p>
        </p:txBody>
      </p:sp>
      <p:sp>
        <p:nvSpPr>
          <p:cNvPr id="26" name="Google Shape;26;p21"/>
          <p:cNvSpPr txBox="1">
            <a:spLocks noGrp="1"/>
          </p:cNvSpPr>
          <p:nvPr>
            <p:ph type="dt" idx="10"/>
          </p:nvPr>
        </p:nvSpPr>
        <p:spPr>
          <a:xfrm>
            <a:off x="736827" y="4878160"/>
            <a:ext cx="675368" cy="180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A.Norman</a:t>
            </a:r>
            <a:endParaRPr/>
          </a:p>
        </p:txBody>
      </p:sp>
      <p:sp>
        <p:nvSpPr>
          <p:cNvPr id="27" name="Google Shape;27;p21"/>
          <p:cNvSpPr txBox="1">
            <a:spLocks noGrp="1"/>
          </p:cNvSpPr>
          <p:nvPr>
            <p:ph type="ftr" idx="11"/>
          </p:nvPr>
        </p:nvSpPr>
        <p:spPr>
          <a:xfrm>
            <a:off x="1530603" y="4878160"/>
            <a:ext cx="6262118" cy="18215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DUNE Comp. Consort Startup</a:t>
            </a:r>
            <a:endParaRPr/>
          </a:p>
        </p:txBody>
      </p:sp>
      <p:sp>
        <p:nvSpPr>
          <p:cNvPr id="28" name="Google Shape;28;p21"/>
          <p:cNvSpPr txBox="1">
            <a:spLocks noGrp="1"/>
          </p:cNvSpPr>
          <p:nvPr>
            <p:ph type="sldNum" idx="12"/>
          </p:nvPr>
        </p:nvSpPr>
        <p:spPr>
          <a:xfrm>
            <a:off x="222250" y="4878160"/>
            <a:ext cx="414338" cy="17796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522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237396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251156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395190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42647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25660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213815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96397"/>
            <a:ext cx="8672513" cy="3794522"/>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A.Norman</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DUNE Comp. Consort Startup</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96397"/>
            <a:ext cx="4206240" cy="2725341"/>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96397"/>
            <a:ext cx="4215383" cy="2725341"/>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641561"/>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641561"/>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A.Norman</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DUNE Comp. Consort Startup</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A.Norman</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DUNE Comp. Consort Startup</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10" name="Group 9">
            <a:extLst>
              <a:ext uri="{FF2B5EF4-FFF2-40B4-BE49-F238E27FC236}">
                <a16:creationId xmlns:a16="http://schemas.microsoft.com/office/drawing/2014/main" id="{2AEAF8D7-9E97-AA4D-8487-CA2D4C7C0B08}"/>
              </a:ext>
            </a:extLst>
          </p:cNvPr>
          <p:cNvGrpSpPr>
            <a:grpSpLocks noChangeAspect="1"/>
          </p:cNvGrpSpPr>
          <p:nvPr userDrawn="1"/>
        </p:nvGrpSpPr>
        <p:grpSpPr>
          <a:xfrm>
            <a:off x="215900" y="4670857"/>
            <a:ext cx="8699500" cy="202387"/>
            <a:chOff x="600217" y="6229673"/>
            <a:chExt cx="8297721" cy="257386"/>
          </a:xfrm>
        </p:grpSpPr>
        <p:cxnSp>
          <p:nvCxnSpPr>
            <p:cNvPr id="11" name="Straight Connector 10">
              <a:extLst>
                <a:ext uri="{FF2B5EF4-FFF2-40B4-BE49-F238E27FC236}">
                  <a16:creationId xmlns:a16="http://schemas.microsoft.com/office/drawing/2014/main" id="{24D3D112-DF9B-9A4D-8B9D-29CE3CAF3F88}"/>
                </a:ext>
              </a:extLst>
            </p:cNvPr>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6" descr="FermiLogo_RGB_NALBlue.png">
              <a:extLst>
                <a:ext uri="{FF2B5EF4-FFF2-40B4-BE49-F238E27FC236}">
                  <a16:creationId xmlns:a16="http://schemas.microsoft.com/office/drawing/2014/main" id="{6D02763F-40A7-9F4E-9117-02DB77597369}"/>
                </a:ext>
              </a:extLst>
            </p:cNvPr>
            <p:cNvPicPr>
              <a:picLocks/>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7" r:id="rId6"/>
    <p:sldLayoutId id="2147484128" r:id="rId7"/>
    <p:sldLayoutId id="2147484104" r:id="rId8"/>
    <p:sldLayoutId id="2147484105" r:id="rId9"/>
    <p:sldLayoutId id="2147484120" r:id="rId10"/>
    <p:sldLayoutId id="2147484103" r:id="rId11"/>
    <p:sldLayoutId id="2147484122" r:id="rId12"/>
    <p:sldLayoutId id="2147484116" r:id="rId13"/>
    <p:sldLayoutId id="2147484131" r:id="rId14"/>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3.emf"/><Relationship Id="rId5" Type="http://schemas.openxmlformats.org/officeDocument/2006/relationships/image" Target="../media/image22.tiff"/><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tiff"/><Relationship Id="rId4" Type="http://schemas.openxmlformats.org/officeDocument/2006/relationships/image" Target="../media/image13.emf"/><Relationship Id="rId9" Type="http://schemas.openxmlformats.org/officeDocument/2006/relationships/image" Target="../media/image1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1400" dirty="0"/>
              <a:t>Andrew Norman</a:t>
            </a:r>
          </a:p>
          <a:p>
            <a:r>
              <a:rPr lang="en-US" sz="1400" dirty="0"/>
              <a:t>DUNE Computing Consortium Startup</a:t>
            </a:r>
          </a:p>
        </p:txBody>
      </p:sp>
      <p:sp>
        <p:nvSpPr>
          <p:cNvPr id="3" name="Text Placeholder 2"/>
          <p:cNvSpPr>
            <a:spLocks noGrp="1"/>
          </p:cNvSpPr>
          <p:nvPr>
            <p:ph type="body" sz="quarter" idx="11"/>
          </p:nvPr>
        </p:nvSpPr>
        <p:spPr/>
        <p:txBody>
          <a:bodyPr>
            <a:noAutofit/>
          </a:bodyPr>
          <a:lstStyle/>
          <a:p>
            <a:r>
              <a:rPr lang="en-US" sz="1800" dirty="0"/>
              <a:t>Frameworks </a:t>
            </a:r>
          </a:p>
        </p:txBody>
      </p:sp>
      <p:pic>
        <p:nvPicPr>
          <p:cNvPr id="8" name="Picture 7" descr="DUNElogoMarkFINAL_090815-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933" y="4596681"/>
            <a:ext cx="825140" cy="335683"/>
          </a:xfrm>
          <a:prstGeom prst="rect">
            <a:avLst/>
          </a:prstGeom>
        </p:spPr>
      </p:pic>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FA50F3-003E-5648-9ABD-448AB64DCB92}"/>
              </a:ext>
            </a:extLst>
          </p:cNvPr>
          <p:cNvSpPr>
            <a:spLocks noGrp="1"/>
          </p:cNvSpPr>
          <p:nvPr>
            <p:ph idx="1"/>
          </p:nvPr>
        </p:nvSpPr>
        <p:spPr/>
        <p:txBody>
          <a:bodyPr/>
          <a:lstStyle/>
          <a:p>
            <a:pPr marL="0" indent="0">
              <a:buNone/>
            </a:pPr>
            <a:r>
              <a:rPr lang="en-US" dirty="0"/>
              <a:t>Based on domain expert’s assessments:</a:t>
            </a:r>
          </a:p>
          <a:p>
            <a:r>
              <a:rPr lang="en-US" dirty="0"/>
              <a:t>Modifying existing framework or developing new framework are probably similar in actual required effort</a:t>
            </a:r>
          </a:p>
          <a:p>
            <a:pPr lvl="1"/>
            <a:r>
              <a:rPr lang="en-US" sz="1400" dirty="0"/>
              <a:t>Large enough gaps in functionality that bolt-</a:t>
            </a:r>
            <a:r>
              <a:rPr lang="en-US" sz="1400" dirty="0" err="1"/>
              <a:t>on’s</a:t>
            </a:r>
            <a:r>
              <a:rPr lang="en-US" sz="1400" dirty="0"/>
              <a:t> will require some core reworks of the frameworks (art or CMSSW)</a:t>
            </a:r>
          </a:p>
          <a:p>
            <a:pPr lvl="1"/>
            <a:r>
              <a:rPr lang="en-US" sz="1400" dirty="0"/>
              <a:t>New framework would be designs w/ these in a native fashion (and take advantage of what was learned with art/CMSSW)</a:t>
            </a:r>
          </a:p>
          <a:p>
            <a:pPr lvl="2"/>
            <a:r>
              <a:rPr lang="en-US" sz="1400" dirty="0"/>
              <a:t>Art/CMSSW are “old” in terms of technology backends (example: both use TBB threading which is circa 2010 and not compatible with OpenMP5 memory model and is being deprecated for </a:t>
            </a:r>
            <a:r>
              <a:rPr lang="en-US" sz="1400" dirty="0" err="1"/>
              <a:t>oneAPI</a:t>
            </a:r>
            <a:r>
              <a:rPr lang="en-US" sz="1400" baseline="30000" dirty="0" err="1"/>
              <a:t>TM</a:t>
            </a:r>
            <a:r>
              <a:rPr lang="en-US" sz="1400" dirty="0"/>
              <a:t> which is highly Intel centric)</a:t>
            </a:r>
          </a:p>
          <a:p>
            <a:pPr lvl="2"/>
            <a:r>
              <a:rPr lang="en-US" sz="1400" dirty="0"/>
              <a:t>Newer GPU Memory models may be awkward to work with and vendor specific (so incompatible with current libs/tech) </a:t>
            </a:r>
          </a:p>
          <a:p>
            <a:pPr lvl="2"/>
            <a:r>
              <a:rPr lang="en-US" sz="1400" dirty="0"/>
              <a:t>New portability techniques can be applied in a native fashion (i.e. </a:t>
            </a:r>
            <a:r>
              <a:rPr lang="en-US" sz="1400" dirty="0" err="1"/>
              <a:t>Kokkos</a:t>
            </a:r>
            <a:r>
              <a:rPr lang="en-US" sz="1400" dirty="0"/>
              <a:t>, </a:t>
            </a:r>
            <a:r>
              <a:rPr lang="en-US" sz="1400" dirty="0" err="1"/>
              <a:t>SyCL</a:t>
            </a:r>
            <a:r>
              <a:rPr lang="en-US" sz="1400" dirty="0"/>
              <a:t>, </a:t>
            </a:r>
            <a:r>
              <a:rPr lang="en-US" sz="1400" dirty="0" err="1"/>
              <a:t>etc</a:t>
            </a:r>
            <a:r>
              <a:rPr lang="en-US" sz="1400" dirty="0"/>
              <a:t>…) </a:t>
            </a:r>
          </a:p>
        </p:txBody>
      </p:sp>
      <p:sp>
        <p:nvSpPr>
          <p:cNvPr id="3" name="Title 2">
            <a:extLst>
              <a:ext uri="{FF2B5EF4-FFF2-40B4-BE49-F238E27FC236}">
                <a16:creationId xmlns:a16="http://schemas.microsoft.com/office/drawing/2014/main" id="{FE313E64-8F25-224A-A020-8B0A74551752}"/>
              </a:ext>
            </a:extLst>
          </p:cNvPr>
          <p:cNvSpPr>
            <a:spLocks noGrp="1"/>
          </p:cNvSpPr>
          <p:nvPr>
            <p:ph type="title"/>
          </p:nvPr>
        </p:nvSpPr>
        <p:spPr/>
        <p:txBody>
          <a:bodyPr/>
          <a:lstStyle/>
          <a:p>
            <a:r>
              <a:rPr lang="en-US" dirty="0"/>
              <a:t>Options Aside</a:t>
            </a:r>
          </a:p>
        </p:txBody>
      </p:sp>
      <p:sp>
        <p:nvSpPr>
          <p:cNvPr id="4" name="Date Placeholder 3">
            <a:extLst>
              <a:ext uri="{FF2B5EF4-FFF2-40B4-BE49-F238E27FC236}">
                <a16:creationId xmlns:a16="http://schemas.microsoft.com/office/drawing/2014/main" id="{E03E9A13-B947-7E41-B4F7-2407A1CE661A}"/>
              </a:ext>
            </a:extLst>
          </p:cNvPr>
          <p:cNvSpPr>
            <a:spLocks noGrp="1"/>
          </p:cNvSpPr>
          <p:nvPr>
            <p:ph type="dt" sz="half" idx="2"/>
          </p:nvPr>
        </p:nvSpPr>
        <p:spPr/>
        <p:txBody>
          <a:bodyPr/>
          <a:lstStyle/>
          <a:p>
            <a:pPr>
              <a:defRPr/>
            </a:pPr>
            <a:r>
              <a:rPr lang="en-US"/>
              <a:t>A.Norman</a:t>
            </a:r>
            <a:endParaRPr lang="en-US" dirty="0"/>
          </a:p>
        </p:txBody>
      </p:sp>
      <p:sp>
        <p:nvSpPr>
          <p:cNvPr id="5" name="Footer Placeholder 4">
            <a:extLst>
              <a:ext uri="{FF2B5EF4-FFF2-40B4-BE49-F238E27FC236}">
                <a16:creationId xmlns:a16="http://schemas.microsoft.com/office/drawing/2014/main" id="{C9D36E11-D203-0C45-840F-F64DD7113F80}"/>
              </a:ext>
            </a:extLst>
          </p:cNvPr>
          <p:cNvSpPr>
            <a:spLocks noGrp="1"/>
          </p:cNvSpPr>
          <p:nvPr>
            <p:ph type="ftr" sz="quarter" idx="3"/>
          </p:nvPr>
        </p:nvSpPr>
        <p:spPr/>
        <p:txBody>
          <a:bodyPr/>
          <a:lstStyle/>
          <a:p>
            <a:pPr>
              <a:defRPr/>
            </a:pPr>
            <a:r>
              <a:rPr lang="en-US"/>
              <a:t>DUNE Comp. Consort Startup</a:t>
            </a:r>
            <a:endParaRPr lang="en-US" b="1" dirty="0"/>
          </a:p>
        </p:txBody>
      </p:sp>
      <p:sp>
        <p:nvSpPr>
          <p:cNvPr id="6" name="Slide Number Placeholder 5">
            <a:extLst>
              <a:ext uri="{FF2B5EF4-FFF2-40B4-BE49-F238E27FC236}">
                <a16:creationId xmlns:a16="http://schemas.microsoft.com/office/drawing/2014/main" id="{FE7EA29A-259D-7E4D-B3E1-7F0133BBD524}"/>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949663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FA50F3-003E-5648-9ABD-448AB64DCB92}"/>
              </a:ext>
            </a:extLst>
          </p:cNvPr>
          <p:cNvSpPr>
            <a:spLocks noGrp="1"/>
          </p:cNvSpPr>
          <p:nvPr>
            <p:ph idx="1"/>
          </p:nvPr>
        </p:nvSpPr>
        <p:spPr/>
        <p:txBody>
          <a:bodyPr/>
          <a:lstStyle/>
          <a:p>
            <a:pPr marL="0" indent="0">
              <a:buNone/>
            </a:pPr>
            <a:r>
              <a:rPr lang="en-US" dirty="0"/>
              <a:t>Physics code porting will need to happen regardless of path</a:t>
            </a:r>
          </a:p>
          <a:p>
            <a:r>
              <a:rPr lang="en-US" dirty="0"/>
              <a:t>Porting existing code/algorithms to conform to a </a:t>
            </a:r>
            <a:r>
              <a:rPr lang="en-US" i="1" dirty="0"/>
              <a:t>different</a:t>
            </a:r>
            <a:r>
              <a:rPr lang="en-US" dirty="0"/>
              <a:t> [legacy] </a:t>
            </a:r>
            <a:r>
              <a:rPr lang="en-US" dirty="0">
                <a:latin typeface="Aharoni" panose="02010803020104030203" pitchFamily="2" charset="-79"/>
                <a:cs typeface="Aharoni" panose="02010803020104030203" pitchFamily="2" charset="-79"/>
              </a:rPr>
              <a:t>interface</a:t>
            </a:r>
            <a:r>
              <a:rPr lang="en-US" dirty="0"/>
              <a:t> and </a:t>
            </a:r>
            <a:r>
              <a:rPr lang="en-US" dirty="0">
                <a:latin typeface="Aharoni" panose="02010803020104030203" pitchFamily="2" charset="-79"/>
                <a:cs typeface="Aharoni" panose="02010803020104030203" pitchFamily="2" charset="-79"/>
              </a:rPr>
              <a:t>data representations </a:t>
            </a:r>
            <a:r>
              <a:rPr lang="en-US" dirty="0">
                <a:latin typeface="+mn-lt"/>
                <a:cs typeface="Aharoni" panose="02010803020104030203" pitchFamily="2" charset="-79"/>
              </a:rPr>
              <a:t>will be a challenge </a:t>
            </a:r>
            <a:r>
              <a:rPr lang="en-US" sz="1400" dirty="0">
                <a:latin typeface="+mn-lt"/>
                <a:cs typeface="Aharoni" panose="02010803020104030203" pitchFamily="2" charset="-79"/>
              </a:rPr>
              <a:t>(i.e. what do you do when your algorithm needs a bi-direction mapping between data products but the underlying framework doesn’t have that or specifically prevents that)</a:t>
            </a:r>
          </a:p>
          <a:p>
            <a:pPr lvl="1"/>
            <a:r>
              <a:rPr lang="en-US" dirty="0"/>
              <a:t>Porting </a:t>
            </a:r>
            <a:r>
              <a:rPr lang="en-US" dirty="0" err="1"/>
              <a:t>LarSoft</a:t>
            </a:r>
            <a:r>
              <a:rPr lang="en-US" dirty="0"/>
              <a:t> to a greenfield framework should be easier (i.e. our </a:t>
            </a:r>
            <a:r>
              <a:rPr lang="en-US" dirty="0" err="1"/>
              <a:t>LarSoft</a:t>
            </a:r>
            <a:r>
              <a:rPr lang="en-US" dirty="0"/>
              <a:t> interfaces become native requirements on the framework) </a:t>
            </a:r>
          </a:p>
          <a:p>
            <a:pPr lvl="1"/>
            <a:r>
              <a:rPr lang="en-US" dirty="0"/>
              <a:t>New portability techniques can be applied @porting time (i.e. </a:t>
            </a:r>
            <a:r>
              <a:rPr lang="en-US" dirty="0" err="1"/>
              <a:t>kokkos</a:t>
            </a:r>
            <a:r>
              <a:rPr lang="en-US" dirty="0"/>
              <a:t>, OpenMP </a:t>
            </a:r>
            <a:r>
              <a:rPr lang="en-US" dirty="0" err="1"/>
              <a:t>etc</a:t>
            </a:r>
            <a:r>
              <a:rPr lang="en-US" dirty="0"/>
              <a:t>…) without conflict w/ framework</a:t>
            </a:r>
          </a:p>
          <a:p>
            <a:r>
              <a:rPr lang="en-US" dirty="0">
                <a:solidFill>
                  <a:schemeClr val="tx2">
                    <a:lumMod val="75000"/>
                  </a:schemeClr>
                </a:solidFill>
              </a:rPr>
              <a:t>Physicist effort is needed here to retain physics integrity </a:t>
            </a:r>
            <a:br>
              <a:rPr lang="en-US" dirty="0">
                <a:solidFill>
                  <a:schemeClr val="tx2">
                    <a:lumMod val="75000"/>
                  </a:schemeClr>
                </a:solidFill>
              </a:rPr>
            </a:br>
            <a:r>
              <a:rPr lang="en-US" dirty="0">
                <a:solidFill>
                  <a:schemeClr val="tx2">
                    <a:lumMod val="75000"/>
                  </a:schemeClr>
                </a:solidFill>
              </a:rPr>
              <a:t>(vs. Comp Sci. experts for frameworks)</a:t>
            </a:r>
          </a:p>
          <a:p>
            <a:r>
              <a:rPr lang="en-US" b="1" dirty="0"/>
              <a:t>Need modern event display w/ framework integration and dynamic module runtime system</a:t>
            </a:r>
          </a:p>
        </p:txBody>
      </p:sp>
      <p:sp>
        <p:nvSpPr>
          <p:cNvPr id="3" name="Title 2">
            <a:extLst>
              <a:ext uri="{FF2B5EF4-FFF2-40B4-BE49-F238E27FC236}">
                <a16:creationId xmlns:a16="http://schemas.microsoft.com/office/drawing/2014/main" id="{FE313E64-8F25-224A-A020-8B0A74551752}"/>
              </a:ext>
            </a:extLst>
          </p:cNvPr>
          <p:cNvSpPr>
            <a:spLocks noGrp="1"/>
          </p:cNvSpPr>
          <p:nvPr>
            <p:ph type="title"/>
          </p:nvPr>
        </p:nvSpPr>
        <p:spPr/>
        <p:txBody>
          <a:bodyPr/>
          <a:lstStyle/>
          <a:p>
            <a:r>
              <a:rPr lang="en-US" dirty="0"/>
              <a:t>Options Aside</a:t>
            </a:r>
          </a:p>
        </p:txBody>
      </p:sp>
      <p:sp>
        <p:nvSpPr>
          <p:cNvPr id="4" name="Date Placeholder 3">
            <a:extLst>
              <a:ext uri="{FF2B5EF4-FFF2-40B4-BE49-F238E27FC236}">
                <a16:creationId xmlns:a16="http://schemas.microsoft.com/office/drawing/2014/main" id="{E03E9A13-B947-7E41-B4F7-2407A1CE661A}"/>
              </a:ext>
            </a:extLst>
          </p:cNvPr>
          <p:cNvSpPr>
            <a:spLocks noGrp="1"/>
          </p:cNvSpPr>
          <p:nvPr>
            <p:ph type="dt" sz="half" idx="2"/>
          </p:nvPr>
        </p:nvSpPr>
        <p:spPr/>
        <p:txBody>
          <a:bodyPr/>
          <a:lstStyle/>
          <a:p>
            <a:pPr>
              <a:defRPr/>
            </a:pPr>
            <a:r>
              <a:rPr lang="en-US"/>
              <a:t>A.Norman</a:t>
            </a:r>
            <a:endParaRPr lang="en-US" dirty="0"/>
          </a:p>
        </p:txBody>
      </p:sp>
      <p:sp>
        <p:nvSpPr>
          <p:cNvPr id="5" name="Footer Placeholder 4">
            <a:extLst>
              <a:ext uri="{FF2B5EF4-FFF2-40B4-BE49-F238E27FC236}">
                <a16:creationId xmlns:a16="http://schemas.microsoft.com/office/drawing/2014/main" id="{C9D36E11-D203-0C45-840F-F64DD7113F80}"/>
              </a:ext>
            </a:extLst>
          </p:cNvPr>
          <p:cNvSpPr>
            <a:spLocks noGrp="1"/>
          </p:cNvSpPr>
          <p:nvPr>
            <p:ph type="ftr" sz="quarter" idx="3"/>
          </p:nvPr>
        </p:nvSpPr>
        <p:spPr/>
        <p:txBody>
          <a:bodyPr/>
          <a:lstStyle/>
          <a:p>
            <a:pPr>
              <a:defRPr/>
            </a:pPr>
            <a:r>
              <a:rPr lang="en-US"/>
              <a:t>DUNE Comp. Consort Startup</a:t>
            </a:r>
            <a:endParaRPr lang="en-US" b="1" dirty="0"/>
          </a:p>
        </p:txBody>
      </p:sp>
      <p:sp>
        <p:nvSpPr>
          <p:cNvPr id="6" name="Slide Number Placeholder 5">
            <a:extLst>
              <a:ext uri="{FF2B5EF4-FFF2-40B4-BE49-F238E27FC236}">
                <a16:creationId xmlns:a16="http://schemas.microsoft.com/office/drawing/2014/main" id="{FE7EA29A-259D-7E4D-B3E1-7F0133BBD524}"/>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Tree>
    <p:extLst>
      <p:ext uri="{BB962C8B-B14F-4D97-AF65-F5344CB8AC3E}">
        <p14:creationId xmlns:p14="http://schemas.microsoft.com/office/powerpoint/2010/main" val="3023913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7056CA-70BE-A84E-AE55-F53DE2070445}"/>
              </a:ext>
            </a:extLst>
          </p:cNvPr>
          <p:cNvSpPr>
            <a:spLocks noGrp="1"/>
          </p:cNvSpPr>
          <p:nvPr>
            <p:ph idx="1"/>
          </p:nvPr>
        </p:nvSpPr>
        <p:spPr>
          <a:xfrm>
            <a:off x="228603" y="759227"/>
            <a:ext cx="8672513" cy="3794522"/>
          </a:xfrm>
        </p:spPr>
        <p:txBody>
          <a:bodyPr/>
          <a:lstStyle/>
          <a:p>
            <a:pPr marL="0" indent="0">
              <a:buNone/>
            </a:pPr>
            <a:r>
              <a:rPr lang="en-US" sz="1600" b="1" dirty="0"/>
              <a:t>Analysis Data framework:</a:t>
            </a:r>
          </a:p>
          <a:p>
            <a:pPr marL="342900" indent="-342900">
              <a:buFont typeface="+mj-lt"/>
              <a:buAutoNum type="arabicPeriod"/>
            </a:pPr>
            <a:r>
              <a:rPr lang="en-US" sz="1600" dirty="0">
                <a:solidFill>
                  <a:schemeClr val="tx2">
                    <a:lumMod val="75000"/>
                  </a:schemeClr>
                </a:solidFill>
              </a:rPr>
              <a:t>Language support for C++ and Python (or programming language de jour)</a:t>
            </a:r>
          </a:p>
          <a:p>
            <a:pPr marL="342900" indent="-342900">
              <a:buFont typeface="+mj-lt"/>
              <a:buAutoNum type="arabicPeriod"/>
            </a:pPr>
            <a:r>
              <a:rPr lang="en-US" sz="1600" dirty="0">
                <a:solidFill>
                  <a:srgbClr val="C00000"/>
                </a:solidFill>
              </a:rPr>
              <a:t>Current “</a:t>
            </a:r>
            <a:r>
              <a:rPr lang="en-US" sz="1600" dirty="0" err="1">
                <a:solidFill>
                  <a:srgbClr val="C00000"/>
                </a:solidFill>
              </a:rPr>
              <a:t>CAFAna</a:t>
            </a:r>
            <a:r>
              <a:rPr lang="en-US" sz="1600" dirty="0">
                <a:solidFill>
                  <a:srgbClr val="C00000"/>
                </a:solidFill>
              </a:rPr>
              <a:t>” is heavily tied to </a:t>
            </a:r>
            <a:r>
              <a:rPr lang="en-US" sz="1600" dirty="0" err="1">
                <a:solidFill>
                  <a:srgbClr val="C00000"/>
                </a:solidFill>
              </a:rPr>
              <a:t>TTrees</a:t>
            </a:r>
            <a:r>
              <a:rPr lang="en-US" sz="1600" dirty="0">
                <a:solidFill>
                  <a:srgbClr val="C00000"/>
                </a:solidFill>
              </a:rPr>
              <a:t>.  Doesn’t map well into Columnar tools (but the ideas internal too </a:t>
            </a:r>
            <a:r>
              <a:rPr lang="en-US" sz="1600" dirty="0" err="1">
                <a:solidFill>
                  <a:srgbClr val="C00000"/>
                </a:solidFill>
              </a:rPr>
              <a:t>CAFAna</a:t>
            </a:r>
            <a:r>
              <a:rPr lang="en-US" sz="1600" dirty="0">
                <a:solidFill>
                  <a:srgbClr val="C00000"/>
                </a:solidFill>
              </a:rPr>
              <a:t> are solid).  Probably mandates a rework into columnar backends.</a:t>
            </a:r>
          </a:p>
          <a:p>
            <a:pPr marL="342900" indent="-342900">
              <a:buFont typeface="+mj-lt"/>
              <a:buAutoNum type="arabicPeriod"/>
            </a:pPr>
            <a:r>
              <a:rPr lang="en-US" sz="1600" dirty="0">
                <a:solidFill>
                  <a:schemeClr val="accent3">
                    <a:lumMod val="75000"/>
                  </a:schemeClr>
                </a:solidFill>
              </a:rPr>
              <a:t>Really want an analysis framework that has hooks back into bulk data representations</a:t>
            </a:r>
          </a:p>
          <a:p>
            <a:pPr marL="625475" lvl="1" indent="-342900">
              <a:buFont typeface="+mj-lt"/>
              <a:buAutoNum type="alphaLcParenR"/>
            </a:pPr>
            <a:r>
              <a:rPr lang="en-US" sz="1400" dirty="0">
                <a:solidFill>
                  <a:schemeClr val="accent3">
                    <a:lumMod val="75000"/>
                  </a:schemeClr>
                </a:solidFill>
              </a:rPr>
              <a:t>Means we either need to wait till the bulk framework is in place and then develop analysis or establish interfaces between the two (i.e. analysis framework that can “call” the bulk framework retrieve data, to do a task, or recompute a value)</a:t>
            </a:r>
          </a:p>
          <a:p>
            <a:pPr marL="625475" lvl="1" indent="-342900">
              <a:buFont typeface="+mj-lt"/>
              <a:buAutoNum type="alphaLcParenR"/>
            </a:pPr>
            <a:r>
              <a:rPr lang="en-US" sz="1400" dirty="0">
                <a:solidFill>
                  <a:srgbClr val="C00000"/>
                </a:solidFill>
              </a:rPr>
              <a:t>Systematics….. </a:t>
            </a:r>
          </a:p>
          <a:p>
            <a:pPr marL="625475" lvl="1" indent="-342900">
              <a:buFont typeface="+mj-lt"/>
              <a:buAutoNum type="alphaLcParenR"/>
            </a:pPr>
            <a:r>
              <a:rPr lang="en-US" sz="1400" dirty="0">
                <a:solidFill>
                  <a:schemeClr val="accent2">
                    <a:lumMod val="75000"/>
                  </a:schemeClr>
                </a:solidFill>
              </a:rPr>
              <a:t>AI/ML interfaces (these change rapidly) </a:t>
            </a:r>
          </a:p>
          <a:p>
            <a:pPr marL="342900" indent="-342900">
              <a:buFont typeface="+mj-lt"/>
              <a:buAutoNum type="arabicPeriod"/>
            </a:pPr>
            <a:r>
              <a:rPr lang="en-US" sz="1600" dirty="0">
                <a:solidFill>
                  <a:srgbClr val="7030A0"/>
                </a:solidFill>
              </a:rPr>
              <a:t>Thousands of blooming flowers problem</a:t>
            </a:r>
          </a:p>
          <a:p>
            <a:pPr marL="625475" lvl="1" indent="-342900">
              <a:buFont typeface="+mj-lt"/>
              <a:buAutoNum type="alphaLcParenR"/>
            </a:pPr>
            <a:r>
              <a:rPr lang="en-US" sz="1400" dirty="0">
                <a:solidFill>
                  <a:srgbClr val="7030A0"/>
                </a:solidFill>
              </a:rPr>
              <a:t>Issue for reproducibility and data integrity</a:t>
            </a:r>
          </a:p>
        </p:txBody>
      </p:sp>
      <p:sp>
        <p:nvSpPr>
          <p:cNvPr id="3" name="Title 2">
            <a:extLst>
              <a:ext uri="{FF2B5EF4-FFF2-40B4-BE49-F238E27FC236}">
                <a16:creationId xmlns:a16="http://schemas.microsoft.com/office/drawing/2014/main" id="{03F84264-6E32-194D-9D21-F6099052F8F5}"/>
              </a:ext>
            </a:extLst>
          </p:cNvPr>
          <p:cNvSpPr>
            <a:spLocks noGrp="1"/>
          </p:cNvSpPr>
          <p:nvPr>
            <p:ph type="title"/>
          </p:nvPr>
        </p:nvSpPr>
        <p:spPr/>
        <p:txBody>
          <a:bodyPr/>
          <a:lstStyle/>
          <a:p>
            <a:r>
              <a:rPr lang="en-US" dirty="0"/>
              <a:t>Options</a:t>
            </a:r>
          </a:p>
        </p:txBody>
      </p:sp>
      <p:sp>
        <p:nvSpPr>
          <p:cNvPr id="4" name="Date Placeholder 3">
            <a:extLst>
              <a:ext uri="{FF2B5EF4-FFF2-40B4-BE49-F238E27FC236}">
                <a16:creationId xmlns:a16="http://schemas.microsoft.com/office/drawing/2014/main" id="{4ED506C1-A316-D74D-AC26-5C9EE820F914}"/>
              </a:ext>
            </a:extLst>
          </p:cNvPr>
          <p:cNvSpPr>
            <a:spLocks noGrp="1"/>
          </p:cNvSpPr>
          <p:nvPr>
            <p:ph type="dt" sz="half" idx="2"/>
          </p:nvPr>
        </p:nvSpPr>
        <p:spPr/>
        <p:txBody>
          <a:bodyPr/>
          <a:lstStyle/>
          <a:p>
            <a:pPr>
              <a:defRPr/>
            </a:pPr>
            <a:r>
              <a:rPr lang="en-US"/>
              <a:t>A.Norman</a:t>
            </a:r>
            <a:endParaRPr lang="en-US" dirty="0"/>
          </a:p>
        </p:txBody>
      </p:sp>
      <p:sp>
        <p:nvSpPr>
          <p:cNvPr id="5" name="Footer Placeholder 4">
            <a:extLst>
              <a:ext uri="{FF2B5EF4-FFF2-40B4-BE49-F238E27FC236}">
                <a16:creationId xmlns:a16="http://schemas.microsoft.com/office/drawing/2014/main" id="{D0D1EBDE-C848-134A-8F40-DFBC13F83E93}"/>
              </a:ext>
            </a:extLst>
          </p:cNvPr>
          <p:cNvSpPr>
            <a:spLocks noGrp="1"/>
          </p:cNvSpPr>
          <p:nvPr>
            <p:ph type="ftr" sz="quarter" idx="3"/>
          </p:nvPr>
        </p:nvSpPr>
        <p:spPr/>
        <p:txBody>
          <a:bodyPr/>
          <a:lstStyle/>
          <a:p>
            <a:pPr>
              <a:defRPr/>
            </a:pPr>
            <a:r>
              <a:rPr lang="en-US"/>
              <a:t>DUNE Comp. Consort Startup</a:t>
            </a:r>
            <a:endParaRPr lang="en-US" b="1" dirty="0"/>
          </a:p>
        </p:txBody>
      </p:sp>
      <p:sp>
        <p:nvSpPr>
          <p:cNvPr id="6" name="Slide Number Placeholder 5">
            <a:extLst>
              <a:ext uri="{FF2B5EF4-FFF2-40B4-BE49-F238E27FC236}">
                <a16:creationId xmlns:a16="http://schemas.microsoft.com/office/drawing/2014/main" id="{729ADC02-7AB8-774B-BFC0-0A52CFF7AEE1}"/>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986165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3"/>
          <p:cNvSpPr txBox="1">
            <a:spLocks noGrp="1"/>
          </p:cNvSpPr>
          <p:nvPr>
            <p:ph type="body" idx="1"/>
          </p:nvPr>
        </p:nvSpPr>
        <p:spPr>
          <a:xfrm>
            <a:off x="228600" y="728675"/>
            <a:ext cx="8570700" cy="3794400"/>
          </a:xfrm>
          <a:prstGeom prst="rect">
            <a:avLst/>
          </a:prstGeom>
          <a:noFill/>
          <a:ln>
            <a:noFill/>
          </a:ln>
        </p:spPr>
        <p:txBody>
          <a:bodyPr spcFirstLastPara="1" wrap="square" lIns="0" tIns="0" rIns="0" bIns="0" anchor="t" anchorCtr="0">
            <a:noAutofit/>
          </a:bodyPr>
          <a:lstStyle/>
          <a:p>
            <a:pPr indent="-349250">
              <a:buClr>
                <a:srgbClr val="595959"/>
              </a:buClr>
              <a:buSzPts val="1900"/>
              <a:buFont typeface="Arial"/>
              <a:buChar char="●"/>
            </a:pPr>
            <a:r>
              <a:rPr lang="en-US" dirty="0">
                <a:solidFill>
                  <a:srgbClr val="595959"/>
                </a:solidFill>
                <a:highlight>
                  <a:schemeClr val="lt1"/>
                </a:highlight>
                <a:latin typeface="Arial"/>
                <a:ea typeface="Arial"/>
                <a:cs typeface="Arial"/>
                <a:sym typeface="Arial"/>
              </a:rPr>
              <a:t>With the ability to perform parallel compressed writes we are now able to generate “single file” datasets analysis </a:t>
            </a:r>
            <a:r>
              <a:rPr lang="en-US" sz="1400" dirty="0">
                <a:solidFill>
                  <a:srgbClr val="595959"/>
                </a:solidFill>
                <a:highlight>
                  <a:schemeClr val="lt1"/>
                </a:highlight>
                <a:latin typeface="Arial"/>
                <a:ea typeface="Arial"/>
                <a:cs typeface="Arial"/>
                <a:sym typeface="Arial"/>
              </a:rPr>
              <a:t>(@multi-terabyte scales)</a:t>
            </a:r>
          </a:p>
          <a:p>
            <a:pPr lvl="1" indent="-349250">
              <a:buClr>
                <a:srgbClr val="595959"/>
              </a:buClr>
              <a:buSzPts val="1900"/>
              <a:buFont typeface="Arial"/>
              <a:buChar char="●"/>
            </a:pPr>
            <a:r>
              <a:rPr lang="en-US" sz="1400" dirty="0">
                <a:solidFill>
                  <a:srgbClr val="595959"/>
                </a:solidFill>
                <a:highlight>
                  <a:schemeClr val="lt1"/>
                </a:highlight>
                <a:latin typeface="Arial"/>
                <a:ea typeface="Arial"/>
                <a:cs typeface="Arial"/>
                <a:sym typeface="Arial"/>
              </a:rPr>
              <a:t>This replaces older models of analysis over hundreds of thousands of individual files </a:t>
            </a:r>
          </a:p>
          <a:p>
            <a:pPr marL="457200" lvl="0" indent="-349250" algn="l" rtl="0">
              <a:spcBef>
                <a:spcPts val="360"/>
              </a:spcBef>
              <a:spcAft>
                <a:spcPts val="0"/>
              </a:spcAft>
              <a:buClr>
                <a:srgbClr val="595959"/>
              </a:buClr>
              <a:buSzPts val="1900"/>
              <a:buChar char="●"/>
            </a:pPr>
            <a:r>
              <a:rPr lang="en-US" dirty="0">
                <a:solidFill>
                  <a:srgbClr val="595959"/>
                </a:solidFill>
                <a:highlight>
                  <a:schemeClr val="lt1"/>
                </a:highlight>
                <a:latin typeface="Arial"/>
                <a:ea typeface="Arial"/>
                <a:cs typeface="Arial"/>
                <a:sym typeface="Arial"/>
              </a:rPr>
              <a:t>Working with a SciDAC-4 project (HEP on HPC), we have developed an easy-to-use environment for fast and scalable analysis.</a:t>
            </a:r>
            <a:endParaRPr dirty="0">
              <a:solidFill>
                <a:srgbClr val="595959"/>
              </a:solidFill>
              <a:highlight>
                <a:schemeClr val="lt1"/>
              </a:highlight>
              <a:latin typeface="Arial"/>
              <a:ea typeface="Arial"/>
              <a:cs typeface="Arial"/>
              <a:sym typeface="Arial"/>
            </a:endParaRPr>
          </a:p>
          <a:p>
            <a:pPr marL="914400" lvl="1" indent="-339725" algn="l" rtl="0">
              <a:spcBef>
                <a:spcPts val="0"/>
              </a:spcBef>
              <a:spcAft>
                <a:spcPts val="0"/>
              </a:spcAft>
              <a:buClr>
                <a:srgbClr val="595959"/>
              </a:buClr>
              <a:buSzPts val="1750"/>
              <a:buChar char="○"/>
            </a:pPr>
            <a:r>
              <a:rPr lang="en-US" sz="1600" dirty="0">
                <a:solidFill>
                  <a:srgbClr val="595959"/>
                </a:solidFill>
                <a:highlight>
                  <a:schemeClr val="lt1"/>
                </a:highlight>
                <a:latin typeface="Arial"/>
                <a:ea typeface="Arial"/>
                <a:cs typeface="Arial"/>
                <a:sym typeface="Arial"/>
              </a:rPr>
              <a:t>easy-to-use: Python, and Python data science tools (e.g. </a:t>
            </a:r>
            <a:r>
              <a:rPr lang="en-US" sz="1600" dirty="0" err="1">
                <a:solidFill>
                  <a:srgbClr val="595959"/>
                </a:solidFill>
                <a:highlight>
                  <a:schemeClr val="lt1"/>
                </a:highlight>
                <a:latin typeface="Arial"/>
                <a:ea typeface="Arial"/>
                <a:cs typeface="Arial"/>
                <a:sym typeface="Arial"/>
              </a:rPr>
              <a:t>numpy</a:t>
            </a:r>
            <a:r>
              <a:rPr lang="en-US" sz="1600" dirty="0">
                <a:solidFill>
                  <a:srgbClr val="595959"/>
                </a:solidFill>
                <a:highlight>
                  <a:schemeClr val="lt1"/>
                </a:highlight>
                <a:latin typeface="Arial"/>
                <a:ea typeface="Arial"/>
                <a:cs typeface="Arial"/>
                <a:sym typeface="Arial"/>
              </a:rPr>
              <a:t>, pandas); </a:t>
            </a:r>
            <a:endParaRPr sz="1600" dirty="0">
              <a:solidFill>
                <a:srgbClr val="595959"/>
              </a:solidFill>
              <a:highlight>
                <a:schemeClr val="lt1"/>
              </a:highlight>
              <a:latin typeface="Arial"/>
              <a:ea typeface="Arial"/>
              <a:cs typeface="Arial"/>
              <a:sym typeface="Arial"/>
            </a:endParaRPr>
          </a:p>
          <a:p>
            <a:pPr marL="914400" lvl="1" indent="-339725" algn="l" rtl="0">
              <a:spcBef>
                <a:spcPts val="0"/>
              </a:spcBef>
              <a:spcAft>
                <a:spcPts val="0"/>
              </a:spcAft>
              <a:buClr>
                <a:srgbClr val="595959"/>
              </a:buClr>
              <a:buSzPts val="1750"/>
              <a:buChar char="○"/>
            </a:pPr>
            <a:r>
              <a:rPr lang="en-US" sz="1600" dirty="0">
                <a:solidFill>
                  <a:srgbClr val="595959"/>
                </a:solidFill>
                <a:highlight>
                  <a:schemeClr val="lt1"/>
                </a:highlight>
                <a:latin typeface="Arial"/>
                <a:ea typeface="Arial"/>
                <a:cs typeface="Arial"/>
                <a:sym typeface="Arial"/>
              </a:rPr>
              <a:t>fast: natively data-parallel and taking advantage of HPC features; </a:t>
            </a:r>
            <a:endParaRPr sz="1600" dirty="0">
              <a:solidFill>
                <a:srgbClr val="595959"/>
              </a:solidFill>
              <a:highlight>
                <a:schemeClr val="lt1"/>
              </a:highlight>
              <a:latin typeface="Arial"/>
              <a:ea typeface="Arial"/>
              <a:cs typeface="Arial"/>
              <a:sym typeface="Arial"/>
            </a:endParaRPr>
          </a:p>
          <a:p>
            <a:pPr marL="914400" lvl="1" indent="-339725" algn="l" rtl="0">
              <a:spcBef>
                <a:spcPts val="0"/>
              </a:spcBef>
              <a:spcAft>
                <a:spcPts val="0"/>
              </a:spcAft>
              <a:buClr>
                <a:srgbClr val="595959"/>
              </a:buClr>
              <a:buSzPts val="1750"/>
              <a:buChar char="○"/>
            </a:pPr>
            <a:r>
              <a:rPr lang="en-US" sz="1600" dirty="0">
                <a:solidFill>
                  <a:srgbClr val="595959"/>
                </a:solidFill>
                <a:highlight>
                  <a:schemeClr val="lt1"/>
                </a:highlight>
                <a:latin typeface="Arial"/>
                <a:ea typeface="Arial"/>
                <a:cs typeface="Arial"/>
                <a:sym typeface="Arial"/>
              </a:rPr>
              <a:t>scalable: same code works on laptops, </a:t>
            </a:r>
            <a:br>
              <a:rPr lang="en-US" sz="1600" dirty="0">
                <a:solidFill>
                  <a:srgbClr val="595959"/>
                </a:solidFill>
                <a:highlight>
                  <a:schemeClr val="lt1"/>
                </a:highlight>
                <a:latin typeface="Arial"/>
                <a:ea typeface="Arial"/>
                <a:cs typeface="Arial"/>
                <a:sym typeface="Arial"/>
              </a:rPr>
            </a:br>
            <a:r>
              <a:rPr lang="en-US" sz="1600" dirty="0">
                <a:solidFill>
                  <a:srgbClr val="595959"/>
                </a:solidFill>
                <a:highlight>
                  <a:schemeClr val="lt1"/>
                </a:highlight>
                <a:latin typeface="Arial"/>
                <a:ea typeface="Arial"/>
                <a:cs typeface="Arial"/>
                <a:sym typeface="Arial"/>
              </a:rPr>
              <a:t>clusters, HPC systems.</a:t>
            </a:r>
          </a:p>
          <a:p>
            <a:pPr marL="914400" lvl="1" indent="-339725" algn="l" rtl="0">
              <a:spcBef>
                <a:spcPts val="0"/>
              </a:spcBef>
              <a:spcAft>
                <a:spcPts val="0"/>
              </a:spcAft>
              <a:buClr>
                <a:srgbClr val="595959"/>
              </a:buClr>
              <a:buSzPts val="1750"/>
              <a:buChar char="○"/>
            </a:pPr>
            <a:r>
              <a:rPr lang="en-US" sz="1600" b="1" dirty="0">
                <a:solidFill>
                  <a:srgbClr val="595959"/>
                </a:solidFill>
                <a:highlight>
                  <a:schemeClr val="lt1"/>
                </a:highlight>
                <a:latin typeface="Arial"/>
                <a:ea typeface="Arial"/>
                <a:cs typeface="Arial"/>
                <a:sym typeface="Arial"/>
              </a:rPr>
              <a:t>Interest in this model from Atlas, </a:t>
            </a:r>
            <a:r>
              <a:rPr lang="en-US" sz="1600" b="1" dirty="0" err="1">
                <a:solidFill>
                  <a:srgbClr val="595959"/>
                </a:solidFill>
                <a:highlight>
                  <a:schemeClr val="lt1"/>
                </a:highlight>
                <a:latin typeface="Arial"/>
                <a:ea typeface="Arial"/>
                <a:cs typeface="Arial"/>
                <a:sym typeface="Arial"/>
              </a:rPr>
              <a:t>NOvA</a:t>
            </a:r>
            <a:r>
              <a:rPr lang="en-US" sz="1600" b="1" dirty="0">
                <a:solidFill>
                  <a:srgbClr val="595959"/>
                </a:solidFill>
                <a:highlight>
                  <a:schemeClr val="lt1"/>
                </a:highlight>
                <a:latin typeface="Arial"/>
                <a:ea typeface="Arial"/>
                <a:cs typeface="Arial"/>
                <a:sym typeface="Arial"/>
              </a:rPr>
              <a:t>, DUNE…</a:t>
            </a:r>
            <a:endParaRPr sz="1600" b="1" dirty="0">
              <a:solidFill>
                <a:srgbClr val="595959"/>
              </a:solidFill>
              <a:highlight>
                <a:schemeClr val="lt1"/>
              </a:highlight>
              <a:latin typeface="Arial"/>
              <a:ea typeface="Arial"/>
              <a:cs typeface="Arial"/>
              <a:sym typeface="Arial"/>
            </a:endParaRPr>
          </a:p>
          <a:p>
            <a:pPr marL="457200" lvl="0" indent="-349250" algn="l" rtl="0">
              <a:lnSpc>
                <a:spcPct val="115000"/>
              </a:lnSpc>
              <a:spcBef>
                <a:spcPts val="0"/>
              </a:spcBef>
              <a:spcAft>
                <a:spcPts val="0"/>
              </a:spcAft>
              <a:buClr>
                <a:srgbClr val="595959"/>
              </a:buClr>
              <a:buSzPts val="1900"/>
              <a:buChar char="●"/>
            </a:pPr>
            <a:r>
              <a:rPr lang="en-US" sz="1600" dirty="0">
                <a:solidFill>
                  <a:srgbClr val="595959"/>
                </a:solidFill>
                <a:latin typeface="Arial"/>
                <a:ea typeface="Arial"/>
                <a:cs typeface="Arial"/>
                <a:sym typeface="Arial"/>
              </a:rPr>
              <a:t>In-memory data processing code scales perfectly. </a:t>
            </a:r>
            <a:endParaRPr sz="1600" dirty="0">
              <a:solidFill>
                <a:srgbClr val="595959"/>
              </a:solidFill>
              <a:latin typeface="Arial"/>
              <a:ea typeface="Arial"/>
              <a:cs typeface="Arial"/>
              <a:sym typeface="Arial"/>
            </a:endParaRPr>
          </a:p>
          <a:p>
            <a:pPr marL="457200" lvl="0" indent="-349250" algn="l" rtl="0">
              <a:lnSpc>
                <a:spcPct val="115000"/>
              </a:lnSpc>
              <a:spcBef>
                <a:spcPts val="0"/>
              </a:spcBef>
              <a:spcAft>
                <a:spcPts val="0"/>
              </a:spcAft>
              <a:buClr>
                <a:srgbClr val="595959"/>
              </a:buClr>
              <a:buSzPts val="1900"/>
              <a:buChar char="●"/>
            </a:pPr>
            <a:r>
              <a:rPr lang="en-US" sz="1600" dirty="0">
                <a:solidFill>
                  <a:srgbClr val="595959"/>
                </a:solidFill>
                <a:latin typeface="Arial"/>
                <a:ea typeface="Arial"/>
                <a:cs typeface="Arial"/>
                <a:sym typeface="Arial"/>
              </a:rPr>
              <a:t>We are struggling to make reading scalable. </a:t>
            </a:r>
            <a:endParaRPr sz="1600" dirty="0">
              <a:solidFill>
                <a:srgbClr val="595959"/>
              </a:solidFill>
              <a:latin typeface="Arial"/>
              <a:ea typeface="Arial"/>
              <a:cs typeface="Arial"/>
              <a:sym typeface="Arial"/>
            </a:endParaRPr>
          </a:p>
          <a:p>
            <a:pPr marL="457200" lvl="0" indent="-349250" algn="l" rtl="0">
              <a:lnSpc>
                <a:spcPct val="115000"/>
              </a:lnSpc>
              <a:spcBef>
                <a:spcPts val="0"/>
              </a:spcBef>
              <a:spcAft>
                <a:spcPts val="0"/>
              </a:spcAft>
              <a:buClr>
                <a:srgbClr val="595959"/>
              </a:buClr>
              <a:buSzPts val="1900"/>
              <a:buChar char="●"/>
            </a:pPr>
            <a:r>
              <a:rPr lang="en-US" sz="1600" dirty="0">
                <a:solidFill>
                  <a:srgbClr val="595959"/>
                </a:solidFill>
                <a:latin typeface="Arial"/>
                <a:ea typeface="Arial"/>
                <a:cs typeface="Arial"/>
                <a:sym typeface="Arial"/>
              </a:rPr>
              <a:t>Current working in collaboration with Northwestern U. </a:t>
            </a:r>
            <a:br>
              <a:rPr lang="en-US" sz="1600" dirty="0">
                <a:solidFill>
                  <a:srgbClr val="595959"/>
                </a:solidFill>
                <a:latin typeface="Arial"/>
                <a:ea typeface="Arial"/>
                <a:cs typeface="Arial"/>
                <a:sym typeface="Arial"/>
              </a:rPr>
            </a:br>
            <a:r>
              <a:rPr lang="en-US" sz="1600" dirty="0">
                <a:solidFill>
                  <a:srgbClr val="595959"/>
                </a:solidFill>
                <a:latin typeface="Arial"/>
                <a:ea typeface="Arial"/>
                <a:cs typeface="Arial"/>
                <a:sym typeface="Arial"/>
              </a:rPr>
              <a:t>to address parallel IO performance issues.</a:t>
            </a:r>
            <a:endParaRPr sz="1600" dirty="0">
              <a:solidFill>
                <a:srgbClr val="595959"/>
              </a:solidFill>
              <a:latin typeface="Arial"/>
              <a:ea typeface="Arial"/>
              <a:cs typeface="Arial"/>
              <a:sym typeface="Arial"/>
            </a:endParaRPr>
          </a:p>
        </p:txBody>
      </p:sp>
      <p:sp>
        <p:nvSpPr>
          <p:cNvPr id="89" name="Google Shape;89;p3"/>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t>Parallel Analysis Facilities (Pandana-2) </a:t>
            </a:r>
            <a:endParaRPr dirty="0"/>
          </a:p>
        </p:txBody>
      </p:sp>
      <p:sp>
        <p:nvSpPr>
          <p:cNvPr id="90" name="Google Shape;90;p3"/>
          <p:cNvSpPr txBox="1">
            <a:spLocks noGrp="1"/>
          </p:cNvSpPr>
          <p:nvPr>
            <p:ph type="sldNum" idx="12"/>
          </p:nvPr>
        </p:nvSpPr>
        <p:spPr>
          <a:xfrm>
            <a:off x="222250" y="4878160"/>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t>13</a:t>
            </a:fld>
            <a:endParaRPr/>
          </a:p>
        </p:txBody>
      </p:sp>
      <p:pic>
        <p:nvPicPr>
          <p:cNvPr id="91" name="Google Shape;91;p3"/>
          <p:cNvPicPr preferRelativeResize="0"/>
          <p:nvPr/>
        </p:nvPicPr>
        <p:blipFill rotWithShape="1">
          <a:blip r:embed="rId3">
            <a:alphaModFix/>
          </a:blip>
          <a:srcRect t="3628" b="7390"/>
          <a:stretch/>
        </p:blipFill>
        <p:spPr>
          <a:xfrm>
            <a:off x="5805629" y="2913213"/>
            <a:ext cx="3204762" cy="2142911"/>
          </a:xfrm>
          <a:prstGeom prst="rect">
            <a:avLst/>
          </a:prstGeom>
          <a:noFill/>
          <a:ln>
            <a:solidFill>
              <a:schemeClr val="accent6">
                <a:lumMod val="50000"/>
              </a:schemeClr>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ECFB108-0A53-984C-8476-1F742E909CCE}"/>
              </a:ext>
            </a:extLst>
          </p:cNvPr>
          <p:cNvSpPr txBox="1"/>
          <p:nvPr/>
        </p:nvSpPr>
        <p:spPr>
          <a:xfrm>
            <a:off x="5749254" y="2639693"/>
            <a:ext cx="3317511" cy="276999"/>
          </a:xfrm>
          <a:prstGeom prst="rect">
            <a:avLst/>
          </a:prstGeom>
          <a:noFill/>
        </p:spPr>
        <p:txBody>
          <a:bodyPr wrap="none" rtlCol="0">
            <a:spAutoFit/>
          </a:bodyPr>
          <a:lstStyle/>
          <a:p>
            <a:r>
              <a:rPr lang="en-US" sz="1200" dirty="0">
                <a:solidFill>
                  <a:schemeClr val="accent6">
                    <a:lumMod val="50000"/>
                  </a:schemeClr>
                </a:solidFill>
              </a:rPr>
              <a:t>Neutrino Interactions Analysis Scaling (Pandana-2)</a:t>
            </a:r>
          </a:p>
        </p:txBody>
      </p:sp>
      <p:sp>
        <p:nvSpPr>
          <p:cNvPr id="3" name="Date Placeholder 2">
            <a:extLst>
              <a:ext uri="{FF2B5EF4-FFF2-40B4-BE49-F238E27FC236}">
                <a16:creationId xmlns:a16="http://schemas.microsoft.com/office/drawing/2014/main" id="{3B24ED76-895B-094C-9C11-BC61DBF471E5}"/>
              </a:ext>
            </a:extLst>
          </p:cNvPr>
          <p:cNvSpPr>
            <a:spLocks noGrp="1"/>
          </p:cNvSpPr>
          <p:nvPr>
            <p:ph type="dt" idx="10"/>
          </p:nvPr>
        </p:nvSpPr>
        <p:spPr/>
        <p:txBody>
          <a:bodyPr/>
          <a:lstStyle/>
          <a:p>
            <a:r>
              <a:rPr lang="en-US"/>
              <a:t>A.Norman</a:t>
            </a:r>
          </a:p>
        </p:txBody>
      </p:sp>
      <p:sp>
        <p:nvSpPr>
          <p:cNvPr id="4" name="Footer Placeholder 3">
            <a:extLst>
              <a:ext uri="{FF2B5EF4-FFF2-40B4-BE49-F238E27FC236}">
                <a16:creationId xmlns:a16="http://schemas.microsoft.com/office/drawing/2014/main" id="{8F5F20EF-DE53-3E4E-A5DB-C94A1DFE58E7}"/>
              </a:ext>
            </a:extLst>
          </p:cNvPr>
          <p:cNvSpPr>
            <a:spLocks noGrp="1"/>
          </p:cNvSpPr>
          <p:nvPr>
            <p:ph type="ftr" idx="11"/>
          </p:nvPr>
        </p:nvSpPr>
        <p:spPr/>
        <p:txBody>
          <a:bodyPr/>
          <a:lstStyle/>
          <a:p>
            <a:r>
              <a:rPr lang="en-US"/>
              <a:t>DUNE Comp. Consort Startup</a:t>
            </a:r>
          </a:p>
        </p:txBody>
      </p:sp>
      <p:pic>
        <p:nvPicPr>
          <p:cNvPr id="9" name="Picture 8">
            <a:extLst>
              <a:ext uri="{FF2B5EF4-FFF2-40B4-BE49-F238E27FC236}">
                <a16:creationId xmlns:a16="http://schemas.microsoft.com/office/drawing/2014/main" id="{845D2F6E-B0ED-944E-8A46-5EBCC6661D14}"/>
              </a:ext>
            </a:extLst>
          </p:cNvPr>
          <p:cNvPicPr>
            <a:picLocks noChangeAspect="1"/>
          </p:cNvPicPr>
          <p:nvPr/>
        </p:nvPicPr>
        <p:blipFill>
          <a:blip r:embed="rId4"/>
          <a:stretch>
            <a:fillRect/>
          </a:stretch>
        </p:blipFill>
        <p:spPr>
          <a:xfrm>
            <a:off x="7982925" y="95022"/>
            <a:ext cx="1147644" cy="550869"/>
          </a:xfrm>
          <a:prstGeom prst="rect">
            <a:avLst/>
          </a:prstGeom>
        </p:spPr>
      </p:pic>
      <p:pic>
        <p:nvPicPr>
          <p:cNvPr id="5" name="Picture 4">
            <a:extLst>
              <a:ext uri="{FF2B5EF4-FFF2-40B4-BE49-F238E27FC236}">
                <a16:creationId xmlns:a16="http://schemas.microsoft.com/office/drawing/2014/main" id="{D2BCC82F-EA20-2E48-B2C8-A762221C0730}"/>
              </a:ext>
            </a:extLst>
          </p:cNvPr>
          <p:cNvPicPr>
            <a:picLocks noChangeAspect="1"/>
          </p:cNvPicPr>
          <p:nvPr/>
        </p:nvPicPr>
        <p:blipFill>
          <a:blip r:embed="rId5"/>
          <a:stretch>
            <a:fillRect/>
          </a:stretch>
        </p:blipFill>
        <p:spPr>
          <a:xfrm>
            <a:off x="7367515" y="41563"/>
            <a:ext cx="615410" cy="615410"/>
          </a:xfrm>
          <a:prstGeom prst="rect">
            <a:avLst/>
          </a:prstGeom>
        </p:spPr>
      </p:pic>
      <p:pic>
        <p:nvPicPr>
          <p:cNvPr id="12" name="Picture 11">
            <a:extLst>
              <a:ext uri="{FF2B5EF4-FFF2-40B4-BE49-F238E27FC236}">
                <a16:creationId xmlns:a16="http://schemas.microsoft.com/office/drawing/2014/main" id="{6A2AE132-E936-FB46-B9D5-4AC13128D6D7}"/>
              </a:ext>
            </a:extLst>
          </p:cNvPr>
          <p:cNvPicPr>
            <a:picLocks noChangeAspect="1"/>
          </p:cNvPicPr>
          <p:nvPr/>
        </p:nvPicPr>
        <p:blipFill>
          <a:blip r:embed="rId6"/>
          <a:stretch>
            <a:fillRect/>
          </a:stretch>
        </p:blipFill>
        <p:spPr>
          <a:xfrm>
            <a:off x="6688984" y="37372"/>
            <a:ext cx="771535" cy="596186"/>
          </a:xfrm>
          <a:prstGeom prst="rect">
            <a:avLst/>
          </a:prstGeom>
        </p:spPr>
      </p:pic>
      <p:pic>
        <p:nvPicPr>
          <p:cNvPr id="13" name="Picture 12" descr="DUNElogoMarkFINAL_090815-01.jpg">
            <a:extLst>
              <a:ext uri="{FF2B5EF4-FFF2-40B4-BE49-F238E27FC236}">
                <a16:creationId xmlns:a16="http://schemas.microsoft.com/office/drawing/2014/main" id="{A1136C2C-579F-9D4C-A5CA-2DF5CED5A5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844" y="202614"/>
            <a:ext cx="825140" cy="335683"/>
          </a:xfrm>
          <a:prstGeom prst="rect">
            <a:avLst/>
          </a:prstGeom>
        </p:spPr>
      </p:pic>
    </p:spTree>
    <p:extLst>
      <p:ext uri="{BB962C8B-B14F-4D97-AF65-F5344CB8AC3E}">
        <p14:creationId xmlns:p14="http://schemas.microsoft.com/office/powerpoint/2010/main" val="720240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287F7E-0630-764B-A36B-967D4A30791C}"/>
              </a:ext>
            </a:extLst>
          </p:cNvPr>
          <p:cNvSpPr>
            <a:spLocks noGrp="1"/>
          </p:cNvSpPr>
          <p:nvPr>
            <p:ph idx="1"/>
          </p:nvPr>
        </p:nvSpPr>
        <p:spPr/>
        <p:txBody>
          <a:bodyPr/>
          <a:lstStyle/>
          <a:p>
            <a:r>
              <a:rPr lang="en-US" dirty="0"/>
              <a:t>Coming from other experiments (CMS, Atlas, Alice, </a:t>
            </a:r>
            <a:r>
              <a:rPr lang="en-US" dirty="0" err="1"/>
              <a:t>NOvA</a:t>
            </a:r>
            <a:r>
              <a:rPr lang="en-US" dirty="0"/>
              <a:t>, </a:t>
            </a:r>
            <a:r>
              <a:rPr lang="en-US" dirty="0" err="1"/>
              <a:t>etc</a:t>
            </a:r>
            <a:r>
              <a:rPr lang="en-US" dirty="0"/>
              <a:t>…) we have estimates for the effort that is needed to transition an experiment from one core/bulk framework to a new framework</a:t>
            </a:r>
          </a:p>
          <a:p>
            <a:pPr lvl="1"/>
            <a:r>
              <a:rPr lang="en-US" dirty="0"/>
              <a:t>This is the situation we should consider ourselves to be in (i.e. we are using </a:t>
            </a:r>
            <a:r>
              <a:rPr lang="en-US" dirty="0" err="1"/>
              <a:t>art+LarSoft</a:t>
            </a:r>
            <a:r>
              <a:rPr lang="en-US" dirty="0"/>
              <a:t> and </a:t>
            </a:r>
            <a:r>
              <a:rPr lang="en-US" dirty="0" err="1"/>
              <a:t>CAFAna</a:t>
            </a:r>
            <a:r>
              <a:rPr lang="en-US" dirty="0"/>
              <a:t> today)</a:t>
            </a:r>
          </a:p>
          <a:p>
            <a:pPr lvl="1"/>
            <a:r>
              <a:rPr lang="en-US" dirty="0"/>
              <a:t>There are two separate parts to the estimate:</a:t>
            </a:r>
          </a:p>
          <a:p>
            <a:pPr lvl="2"/>
            <a:r>
              <a:rPr lang="en-US" dirty="0"/>
              <a:t>Domain [Framework] Expertise development (core framework)</a:t>
            </a:r>
          </a:p>
          <a:p>
            <a:pPr lvl="2"/>
            <a:r>
              <a:rPr lang="en-US" dirty="0"/>
              <a:t>Scientific Software porting (physics code and algorithms)</a:t>
            </a:r>
          </a:p>
          <a:p>
            <a:r>
              <a:rPr lang="en-US" dirty="0"/>
              <a:t>General estimate for DUNE-like code base is: ~6 FTE for O(18 months)</a:t>
            </a:r>
          </a:p>
          <a:p>
            <a:pPr lvl="1"/>
            <a:r>
              <a:rPr lang="en-US" dirty="0"/>
              <a:t>Effort is front loaded w/ the core framework </a:t>
            </a:r>
            <a:r>
              <a:rPr lang="en-US" dirty="0" err="1"/>
              <a:t>devel</a:t>
            </a:r>
            <a:r>
              <a:rPr lang="en-US" dirty="0"/>
              <a:t> (12 months)</a:t>
            </a:r>
          </a:p>
          <a:p>
            <a:pPr lvl="1"/>
            <a:r>
              <a:rPr lang="en-US" dirty="0"/>
              <a:t>Backend is then existing software porting needs (3-6 months of physicists porting code)</a:t>
            </a:r>
          </a:p>
        </p:txBody>
      </p:sp>
      <p:sp>
        <p:nvSpPr>
          <p:cNvPr id="3" name="Title 2">
            <a:extLst>
              <a:ext uri="{FF2B5EF4-FFF2-40B4-BE49-F238E27FC236}">
                <a16:creationId xmlns:a16="http://schemas.microsoft.com/office/drawing/2014/main" id="{E463EE1B-3736-564A-9267-602BB121264D}"/>
              </a:ext>
            </a:extLst>
          </p:cNvPr>
          <p:cNvSpPr>
            <a:spLocks noGrp="1"/>
          </p:cNvSpPr>
          <p:nvPr>
            <p:ph type="title"/>
          </p:nvPr>
        </p:nvSpPr>
        <p:spPr/>
        <p:txBody>
          <a:bodyPr/>
          <a:lstStyle/>
          <a:p>
            <a:r>
              <a:rPr lang="en-US" dirty="0"/>
              <a:t>Generalized Effort Numbers</a:t>
            </a:r>
          </a:p>
        </p:txBody>
      </p:sp>
      <p:sp>
        <p:nvSpPr>
          <p:cNvPr id="4" name="Date Placeholder 3">
            <a:extLst>
              <a:ext uri="{FF2B5EF4-FFF2-40B4-BE49-F238E27FC236}">
                <a16:creationId xmlns:a16="http://schemas.microsoft.com/office/drawing/2014/main" id="{A4920E45-50CF-8745-9946-D4CEFDE77853}"/>
              </a:ext>
            </a:extLst>
          </p:cNvPr>
          <p:cNvSpPr>
            <a:spLocks noGrp="1"/>
          </p:cNvSpPr>
          <p:nvPr>
            <p:ph type="dt" sz="half" idx="2"/>
          </p:nvPr>
        </p:nvSpPr>
        <p:spPr/>
        <p:txBody>
          <a:bodyPr/>
          <a:lstStyle/>
          <a:p>
            <a:pPr>
              <a:defRPr/>
            </a:pPr>
            <a:r>
              <a:rPr lang="en-US"/>
              <a:t>A.Norman</a:t>
            </a:r>
            <a:endParaRPr lang="en-US" dirty="0"/>
          </a:p>
        </p:txBody>
      </p:sp>
      <p:sp>
        <p:nvSpPr>
          <p:cNvPr id="5" name="Footer Placeholder 4">
            <a:extLst>
              <a:ext uri="{FF2B5EF4-FFF2-40B4-BE49-F238E27FC236}">
                <a16:creationId xmlns:a16="http://schemas.microsoft.com/office/drawing/2014/main" id="{F2E9AAE1-ED2E-C847-9FF2-0A8F0067A782}"/>
              </a:ext>
            </a:extLst>
          </p:cNvPr>
          <p:cNvSpPr>
            <a:spLocks noGrp="1"/>
          </p:cNvSpPr>
          <p:nvPr>
            <p:ph type="ftr" sz="quarter" idx="3"/>
          </p:nvPr>
        </p:nvSpPr>
        <p:spPr/>
        <p:txBody>
          <a:bodyPr/>
          <a:lstStyle/>
          <a:p>
            <a:pPr>
              <a:defRPr/>
            </a:pPr>
            <a:r>
              <a:rPr lang="en-US"/>
              <a:t>DUNE Comp. Consort Startup</a:t>
            </a:r>
            <a:endParaRPr lang="en-US" b="1" dirty="0"/>
          </a:p>
        </p:txBody>
      </p:sp>
      <p:sp>
        <p:nvSpPr>
          <p:cNvPr id="6" name="Slide Number Placeholder 5">
            <a:extLst>
              <a:ext uri="{FF2B5EF4-FFF2-40B4-BE49-F238E27FC236}">
                <a16:creationId xmlns:a16="http://schemas.microsoft.com/office/drawing/2014/main" id="{B92630B4-6BAC-E645-84D9-5B02DB726F84}"/>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2257539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9375D7B-E59C-2A42-954E-F12D0021CB58}"/>
              </a:ext>
            </a:extLst>
          </p:cNvPr>
          <p:cNvSpPr>
            <a:spLocks noGrp="1"/>
          </p:cNvSpPr>
          <p:nvPr>
            <p:ph idx="1"/>
          </p:nvPr>
        </p:nvSpPr>
        <p:spPr/>
        <p:txBody>
          <a:bodyPr/>
          <a:lstStyle/>
          <a:p>
            <a:pPr marL="0" indent="0">
              <a:buNone/>
            </a:pPr>
            <a:r>
              <a:rPr lang="en-US" dirty="0"/>
              <a:t>We started a “framework taskforce” way back in 2019 to assess DUNE’s needs for frameworks for data processing and analysis</a:t>
            </a:r>
          </a:p>
          <a:p>
            <a:r>
              <a:rPr lang="en-US" dirty="0">
                <a:solidFill>
                  <a:srgbClr val="7030A0"/>
                </a:solidFill>
              </a:rPr>
              <a:t>We tried to drive this process from “physics use cases”</a:t>
            </a:r>
          </a:p>
          <a:p>
            <a:r>
              <a:rPr lang="en-US" dirty="0">
                <a:solidFill>
                  <a:schemeClr val="accent3">
                    <a:lumMod val="75000"/>
                  </a:schemeClr>
                </a:solidFill>
              </a:rPr>
              <a:t>Involvement from both science groups and from computing [framework] experts</a:t>
            </a:r>
          </a:p>
          <a:p>
            <a:r>
              <a:rPr lang="en-US" dirty="0">
                <a:solidFill>
                  <a:schemeClr val="tx1">
                    <a:lumMod val="75000"/>
                  </a:schemeClr>
                </a:solidFill>
              </a:rPr>
              <a:t>Result was a detailed report with “requirements” for a framework</a:t>
            </a:r>
          </a:p>
          <a:p>
            <a:r>
              <a:rPr lang="en-US" dirty="0">
                <a:solidFill>
                  <a:schemeClr val="accent2">
                    <a:lumMod val="75000"/>
                  </a:schemeClr>
                </a:solidFill>
              </a:rPr>
              <a:t>Next step was review and interaction with High Energy Software Foundation (HSF) to see how our needs aligned with the community</a:t>
            </a:r>
          </a:p>
          <a:p>
            <a:r>
              <a:rPr lang="en-US" dirty="0">
                <a:solidFill>
                  <a:schemeClr val="tx2">
                    <a:lumMod val="75000"/>
                  </a:schemeClr>
                </a:solidFill>
              </a:rPr>
              <a:t>HSF Review wrapped up in Summer ‘21.</a:t>
            </a:r>
          </a:p>
          <a:p>
            <a:pPr lvl="1"/>
            <a:r>
              <a:rPr lang="en-US" dirty="0">
                <a:solidFill>
                  <a:srgbClr val="C00000"/>
                </a:solidFill>
              </a:rPr>
              <a:t>There were major questions regarding parallelism</a:t>
            </a:r>
          </a:p>
          <a:p>
            <a:pPr lvl="1"/>
            <a:r>
              <a:rPr lang="en-US" dirty="0"/>
              <a:t>These were sorted out during a mini-workshop in Nov ‘21</a:t>
            </a:r>
          </a:p>
          <a:p>
            <a:pPr marL="0" indent="0">
              <a:buNone/>
            </a:pPr>
            <a:endParaRPr lang="en-US" dirty="0"/>
          </a:p>
        </p:txBody>
      </p:sp>
      <p:sp>
        <p:nvSpPr>
          <p:cNvPr id="4" name="Title 3">
            <a:extLst>
              <a:ext uri="{FF2B5EF4-FFF2-40B4-BE49-F238E27FC236}">
                <a16:creationId xmlns:a16="http://schemas.microsoft.com/office/drawing/2014/main" id="{C748A57F-9B36-B745-A0E8-A414069C524A}"/>
              </a:ext>
            </a:extLst>
          </p:cNvPr>
          <p:cNvSpPr>
            <a:spLocks noGrp="1"/>
          </p:cNvSpPr>
          <p:nvPr>
            <p:ph type="title"/>
          </p:nvPr>
        </p:nvSpPr>
        <p:spPr/>
        <p:txBody>
          <a:bodyPr/>
          <a:lstStyle/>
          <a:p>
            <a:r>
              <a:rPr lang="en-US" dirty="0"/>
              <a:t>Highlights from Frameworks</a:t>
            </a:r>
          </a:p>
        </p:txBody>
      </p:sp>
      <p:sp>
        <p:nvSpPr>
          <p:cNvPr id="6" name="Date Placeholder 5">
            <a:extLst>
              <a:ext uri="{FF2B5EF4-FFF2-40B4-BE49-F238E27FC236}">
                <a16:creationId xmlns:a16="http://schemas.microsoft.com/office/drawing/2014/main" id="{0801BD5E-F29E-C144-941A-24A95C60D051}"/>
              </a:ext>
            </a:extLst>
          </p:cNvPr>
          <p:cNvSpPr>
            <a:spLocks noGrp="1"/>
          </p:cNvSpPr>
          <p:nvPr>
            <p:ph type="dt" sz="half" idx="2"/>
          </p:nvPr>
        </p:nvSpPr>
        <p:spPr/>
        <p:txBody>
          <a:bodyPr/>
          <a:lstStyle/>
          <a:p>
            <a:pPr>
              <a:defRPr/>
            </a:pPr>
            <a:r>
              <a:rPr lang="en-US"/>
              <a:t>A.Norman</a:t>
            </a:r>
            <a:endParaRPr lang="en-US" dirty="0"/>
          </a:p>
        </p:txBody>
      </p:sp>
      <p:sp>
        <p:nvSpPr>
          <p:cNvPr id="7" name="Footer Placeholder 6">
            <a:extLst>
              <a:ext uri="{FF2B5EF4-FFF2-40B4-BE49-F238E27FC236}">
                <a16:creationId xmlns:a16="http://schemas.microsoft.com/office/drawing/2014/main" id="{1680EE3D-171B-DD47-AF95-3B6ED372A33A}"/>
              </a:ext>
            </a:extLst>
          </p:cNvPr>
          <p:cNvSpPr>
            <a:spLocks noGrp="1"/>
          </p:cNvSpPr>
          <p:nvPr>
            <p:ph type="ftr" sz="quarter" idx="3"/>
          </p:nvPr>
        </p:nvSpPr>
        <p:spPr/>
        <p:txBody>
          <a:bodyPr/>
          <a:lstStyle/>
          <a:p>
            <a:pPr>
              <a:defRPr/>
            </a:pPr>
            <a:r>
              <a:rPr lang="en-US"/>
              <a:t>DUNE Comp. Consort Startup</a:t>
            </a:r>
            <a:endParaRPr lang="en-US" b="1" dirty="0"/>
          </a:p>
        </p:txBody>
      </p:sp>
      <p:sp>
        <p:nvSpPr>
          <p:cNvPr id="8" name="Slide Number Placeholder 7">
            <a:extLst>
              <a:ext uri="{FF2B5EF4-FFF2-40B4-BE49-F238E27FC236}">
                <a16:creationId xmlns:a16="http://schemas.microsoft.com/office/drawing/2014/main" id="{DE5C966F-D639-CF44-8418-93D3ED5D2F3D}"/>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116125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3B47F-837B-9049-88CA-8FFB052359D5}"/>
              </a:ext>
            </a:extLst>
          </p:cNvPr>
          <p:cNvSpPr>
            <a:spLocks noGrp="1"/>
          </p:cNvSpPr>
          <p:nvPr>
            <p:ph idx="1"/>
          </p:nvPr>
        </p:nvSpPr>
        <p:spPr>
          <a:xfrm>
            <a:off x="228603" y="716886"/>
            <a:ext cx="8672513" cy="3794522"/>
          </a:xfrm>
        </p:spPr>
        <p:txBody>
          <a:bodyPr/>
          <a:lstStyle/>
          <a:p>
            <a:r>
              <a:rPr lang="en-US" dirty="0">
                <a:solidFill>
                  <a:srgbClr val="00B050"/>
                </a:solidFill>
              </a:rPr>
              <a:t>DUNE needs:</a:t>
            </a:r>
          </a:p>
          <a:p>
            <a:r>
              <a:rPr lang="en-US" dirty="0">
                <a:solidFill>
                  <a:srgbClr val="00B050"/>
                </a:solidFill>
              </a:rPr>
              <a:t>2 separate frameworks</a:t>
            </a:r>
          </a:p>
          <a:p>
            <a:pPr lvl="1"/>
            <a:r>
              <a:rPr lang="en-US" dirty="0">
                <a:solidFill>
                  <a:srgbClr val="00B050"/>
                </a:solidFill>
              </a:rPr>
              <a:t>One for ”bulk” data processing</a:t>
            </a:r>
          </a:p>
          <a:p>
            <a:pPr lvl="1"/>
            <a:r>
              <a:rPr lang="en-US" dirty="0">
                <a:solidFill>
                  <a:srgbClr val="00B050"/>
                </a:solidFill>
              </a:rPr>
              <a:t>One for “analysis” level data examination and ensemble analysis</a:t>
            </a:r>
          </a:p>
        </p:txBody>
      </p:sp>
      <p:sp>
        <p:nvSpPr>
          <p:cNvPr id="3" name="Title 2">
            <a:extLst>
              <a:ext uri="{FF2B5EF4-FFF2-40B4-BE49-F238E27FC236}">
                <a16:creationId xmlns:a16="http://schemas.microsoft.com/office/drawing/2014/main" id="{CEEE6F83-7FE3-234C-B929-25CC84313AEE}"/>
              </a:ext>
            </a:extLst>
          </p:cNvPr>
          <p:cNvSpPr>
            <a:spLocks noGrp="1"/>
          </p:cNvSpPr>
          <p:nvPr>
            <p:ph type="title"/>
          </p:nvPr>
        </p:nvSpPr>
        <p:spPr/>
        <p:txBody>
          <a:bodyPr/>
          <a:lstStyle/>
          <a:p>
            <a:r>
              <a:rPr lang="en-US" dirty="0"/>
              <a:t>Needs/Requirements in One Slide</a:t>
            </a:r>
          </a:p>
        </p:txBody>
      </p:sp>
      <p:sp>
        <p:nvSpPr>
          <p:cNvPr id="4" name="Date Placeholder 3">
            <a:extLst>
              <a:ext uri="{FF2B5EF4-FFF2-40B4-BE49-F238E27FC236}">
                <a16:creationId xmlns:a16="http://schemas.microsoft.com/office/drawing/2014/main" id="{B7302D5F-634E-D24C-A0AE-B78F784BE3AF}"/>
              </a:ext>
            </a:extLst>
          </p:cNvPr>
          <p:cNvSpPr>
            <a:spLocks noGrp="1"/>
          </p:cNvSpPr>
          <p:nvPr>
            <p:ph type="dt" sz="half" idx="2"/>
          </p:nvPr>
        </p:nvSpPr>
        <p:spPr/>
        <p:txBody>
          <a:bodyPr/>
          <a:lstStyle/>
          <a:p>
            <a:pPr>
              <a:defRPr/>
            </a:pPr>
            <a:r>
              <a:rPr lang="en-US"/>
              <a:t>A.Norman</a:t>
            </a:r>
            <a:endParaRPr lang="en-US" dirty="0"/>
          </a:p>
        </p:txBody>
      </p:sp>
      <p:sp>
        <p:nvSpPr>
          <p:cNvPr id="5" name="Footer Placeholder 4">
            <a:extLst>
              <a:ext uri="{FF2B5EF4-FFF2-40B4-BE49-F238E27FC236}">
                <a16:creationId xmlns:a16="http://schemas.microsoft.com/office/drawing/2014/main" id="{4A686CC5-45BD-5940-B2F4-F65994C8C9E6}"/>
              </a:ext>
            </a:extLst>
          </p:cNvPr>
          <p:cNvSpPr>
            <a:spLocks noGrp="1"/>
          </p:cNvSpPr>
          <p:nvPr>
            <p:ph type="ftr" sz="quarter" idx="3"/>
          </p:nvPr>
        </p:nvSpPr>
        <p:spPr/>
        <p:txBody>
          <a:bodyPr/>
          <a:lstStyle/>
          <a:p>
            <a:pPr>
              <a:defRPr/>
            </a:pPr>
            <a:r>
              <a:rPr lang="en-US"/>
              <a:t>DUNE Comp. Consort Startup</a:t>
            </a:r>
            <a:endParaRPr lang="en-US" b="1" dirty="0"/>
          </a:p>
        </p:txBody>
      </p:sp>
      <p:sp>
        <p:nvSpPr>
          <p:cNvPr id="6" name="Slide Number Placeholder 5">
            <a:extLst>
              <a:ext uri="{FF2B5EF4-FFF2-40B4-BE49-F238E27FC236}">
                <a16:creationId xmlns:a16="http://schemas.microsoft.com/office/drawing/2014/main" id="{60A56387-81AA-8246-AB4B-1FBDD409D36D}"/>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4084986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A29A11A6-6F1A-EA44-A47F-6F63C427EBED}"/>
              </a:ext>
            </a:extLst>
          </p:cNvPr>
          <p:cNvPicPr>
            <a:picLocks noGrp="1" noChangeAspect="1"/>
          </p:cNvPicPr>
          <p:nvPr>
            <p:ph sz="half" idx="13"/>
          </p:nvPr>
        </p:nvPicPr>
        <p:blipFill>
          <a:blip r:embed="rId2"/>
          <a:stretch>
            <a:fillRect/>
          </a:stretch>
        </p:blipFill>
        <p:spPr>
          <a:xfrm>
            <a:off x="7166661" y="985333"/>
            <a:ext cx="907676" cy="685800"/>
          </a:xfrm>
        </p:spPr>
      </p:pic>
      <p:sp>
        <p:nvSpPr>
          <p:cNvPr id="4" name="Text Placeholder 3">
            <a:extLst>
              <a:ext uri="{FF2B5EF4-FFF2-40B4-BE49-F238E27FC236}">
                <a16:creationId xmlns:a16="http://schemas.microsoft.com/office/drawing/2014/main" id="{41F0480D-DF6E-0644-87DC-C700EDB47AED}"/>
              </a:ext>
            </a:extLst>
          </p:cNvPr>
          <p:cNvSpPr>
            <a:spLocks noGrp="1"/>
          </p:cNvSpPr>
          <p:nvPr>
            <p:ph type="body" sz="half" idx="16"/>
          </p:nvPr>
        </p:nvSpPr>
        <p:spPr>
          <a:xfrm>
            <a:off x="264737" y="742547"/>
            <a:ext cx="4205476" cy="949359"/>
          </a:xfrm>
        </p:spPr>
        <p:txBody>
          <a:bodyPr/>
          <a:lstStyle/>
          <a:p>
            <a:r>
              <a:rPr lang="en-US" dirty="0"/>
              <a:t>High Throughput Event Processing and Simulation</a:t>
            </a:r>
          </a:p>
        </p:txBody>
      </p:sp>
      <p:sp>
        <p:nvSpPr>
          <p:cNvPr id="5" name="Text Placeholder 4">
            <a:extLst>
              <a:ext uri="{FF2B5EF4-FFF2-40B4-BE49-F238E27FC236}">
                <a16:creationId xmlns:a16="http://schemas.microsoft.com/office/drawing/2014/main" id="{3D769F34-6393-F948-A96E-ED216D78D5DB}"/>
              </a:ext>
            </a:extLst>
          </p:cNvPr>
          <p:cNvSpPr>
            <a:spLocks noGrp="1"/>
          </p:cNvSpPr>
          <p:nvPr>
            <p:ph type="body" sz="half" idx="19"/>
          </p:nvPr>
        </p:nvSpPr>
        <p:spPr>
          <a:xfrm>
            <a:off x="4570360" y="742547"/>
            <a:ext cx="4408540" cy="949359"/>
          </a:xfrm>
        </p:spPr>
        <p:txBody>
          <a:bodyPr/>
          <a:lstStyle/>
          <a:p>
            <a:r>
              <a:rPr lang="en-US" dirty="0"/>
              <a:t>High Performance Computations for Neutrino Science</a:t>
            </a:r>
          </a:p>
        </p:txBody>
      </p:sp>
      <p:sp>
        <p:nvSpPr>
          <p:cNvPr id="6" name="Date Placeholder 5">
            <a:extLst>
              <a:ext uri="{FF2B5EF4-FFF2-40B4-BE49-F238E27FC236}">
                <a16:creationId xmlns:a16="http://schemas.microsoft.com/office/drawing/2014/main" id="{E895FC42-94EC-3943-9E99-9288E9592147}"/>
              </a:ext>
            </a:extLst>
          </p:cNvPr>
          <p:cNvSpPr>
            <a:spLocks noGrp="1"/>
          </p:cNvSpPr>
          <p:nvPr>
            <p:ph type="dt" sz="half" idx="2"/>
          </p:nvPr>
        </p:nvSpPr>
        <p:spPr/>
        <p:txBody>
          <a:bodyPr/>
          <a:lstStyle/>
          <a:p>
            <a:pPr>
              <a:defRPr/>
            </a:pPr>
            <a:r>
              <a:rPr lang="en-US"/>
              <a:t>A.Norman</a:t>
            </a:r>
            <a:endParaRPr lang="en-US" dirty="0"/>
          </a:p>
        </p:txBody>
      </p:sp>
      <p:sp>
        <p:nvSpPr>
          <p:cNvPr id="7" name="Footer Placeholder 6">
            <a:extLst>
              <a:ext uri="{FF2B5EF4-FFF2-40B4-BE49-F238E27FC236}">
                <a16:creationId xmlns:a16="http://schemas.microsoft.com/office/drawing/2014/main" id="{EFA74201-1290-2B40-BB04-90102023B472}"/>
              </a:ext>
            </a:extLst>
          </p:cNvPr>
          <p:cNvSpPr>
            <a:spLocks noGrp="1"/>
          </p:cNvSpPr>
          <p:nvPr>
            <p:ph type="ftr" sz="quarter" idx="3"/>
          </p:nvPr>
        </p:nvSpPr>
        <p:spPr/>
        <p:txBody>
          <a:bodyPr/>
          <a:lstStyle/>
          <a:p>
            <a:pPr>
              <a:defRPr/>
            </a:pPr>
            <a:r>
              <a:rPr lang="en-US" dirty="0"/>
              <a:t>DUNE Comp. Consort Startup</a:t>
            </a:r>
            <a:endParaRPr lang="en-US" b="1" dirty="0"/>
          </a:p>
        </p:txBody>
      </p:sp>
      <p:sp>
        <p:nvSpPr>
          <p:cNvPr id="8" name="Slide Number Placeholder 7">
            <a:extLst>
              <a:ext uri="{FF2B5EF4-FFF2-40B4-BE49-F238E27FC236}">
                <a16:creationId xmlns:a16="http://schemas.microsoft.com/office/drawing/2014/main" id="{5829B0AA-DE4A-C042-B323-52130058BD94}"/>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9" name="Title 8">
            <a:extLst>
              <a:ext uri="{FF2B5EF4-FFF2-40B4-BE49-F238E27FC236}">
                <a16:creationId xmlns:a16="http://schemas.microsoft.com/office/drawing/2014/main" id="{151F190F-F14F-0F49-A94F-5A3BBC561B13}"/>
              </a:ext>
            </a:extLst>
          </p:cNvPr>
          <p:cNvSpPr>
            <a:spLocks noGrp="1"/>
          </p:cNvSpPr>
          <p:nvPr>
            <p:ph type="title"/>
          </p:nvPr>
        </p:nvSpPr>
        <p:spPr/>
        <p:txBody>
          <a:bodyPr/>
          <a:lstStyle/>
          <a:p>
            <a:r>
              <a:rPr lang="en-US" dirty="0"/>
              <a:t>HEP Workflows @ DUNE</a:t>
            </a:r>
          </a:p>
        </p:txBody>
      </p:sp>
      <p:pic>
        <p:nvPicPr>
          <p:cNvPr id="17" name="Picture 16">
            <a:extLst>
              <a:ext uri="{FF2B5EF4-FFF2-40B4-BE49-F238E27FC236}">
                <a16:creationId xmlns:a16="http://schemas.microsoft.com/office/drawing/2014/main" id="{BEC1F4D6-E309-B442-81B0-BE92F80365AD}"/>
              </a:ext>
            </a:extLst>
          </p:cNvPr>
          <p:cNvPicPr>
            <a:picLocks noChangeAspect="1"/>
          </p:cNvPicPr>
          <p:nvPr/>
        </p:nvPicPr>
        <p:blipFill>
          <a:blip r:embed="rId3"/>
          <a:stretch>
            <a:fillRect/>
          </a:stretch>
        </p:blipFill>
        <p:spPr>
          <a:xfrm>
            <a:off x="8118760" y="1020372"/>
            <a:ext cx="881743" cy="685800"/>
          </a:xfrm>
          <a:prstGeom prst="rect">
            <a:avLst/>
          </a:prstGeom>
        </p:spPr>
      </p:pic>
      <p:pic>
        <p:nvPicPr>
          <p:cNvPr id="19" name="Picture 18">
            <a:extLst>
              <a:ext uri="{FF2B5EF4-FFF2-40B4-BE49-F238E27FC236}">
                <a16:creationId xmlns:a16="http://schemas.microsoft.com/office/drawing/2014/main" id="{58C4A63D-2A15-C34C-802F-504DA220C574}"/>
              </a:ext>
            </a:extLst>
          </p:cNvPr>
          <p:cNvPicPr>
            <a:picLocks noChangeAspect="1"/>
          </p:cNvPicPr>
          <p:nvPr/>
        </p:nvPicPr>
        <p:blipFill>
          <a:blip r:embed="rId4"/>
          <a:stretch>
            <a:fillRect/>
          </a:stretch>
        </p:blipFill>
        <p:spPr>
          <a:xfrm>
            <a:off x="6547329" y="1833433"/>
            <a:ext cx="1714229" cy="1057592"/>
          </a:xfrm>
          <a:prstGeom prst="rect">
            <a:avLst/>
          </a:prstGeom>
        </p:spPr>
      </p:pic>
      <p:pic>
        <p:nvPicPr>
          <p:cNvPr id="21" name="Picture 20">
            <a:extLst>
              <a:ext uri="{FF2B5EF4-FFF2-40B4-BE49-F238E27FC236}">
                <a16:creationId xmlns:a16="http://schemas.microsoft.com/office/drawing/2014/main" id="{893B37C4-0D2A-DE46-B003-5E2F9FD078B0}"/>
              </a:ext>
            </a:extLst>
          </p:cNvPr>
          <p:cNvPicPr>
            <a:picLocks noChangeAspect="1"/>
          </p:cNvPicPr>
          <p:nvPr/>
        </p:nvPicPr>
        <p:blipFill>
          <a:blip r:embed="rId5"/>
          <a:stretch>
            <a:fillRect/>
          </a:stretch>
        </p:blipFill>
        <p:spPr>
          <a:xfrm>
            <a:off x="7571453" y="2891025"/>
            <a:ext cx="1407447" cy="1058645"/>
          </a:xfrm>
          <a:prstGeom prst="rect">
            <a:avLst/>
          </a:prstGeom>
        </p:spPr>
      </p:pic>
      <p:pic>
        <p:nvPicPr>
          <p:cNvPr id="23" name="Picture 22">
            <a:extLst>
              <a:ext uri="{FF2B5EF4-FFF2-40B4-BE49-F238E27FC236}">
                <a16:creationId xmlns:a16="http://schemas.microsoft.com/office/drawing/2014/main" id="{6811EB69-1228-E746-B4CE-05911C716105}"/>
              </a:ext>
            </a:extLst>
          </p:cNvPr>
          <p:cNvPicPr>
            <a:picLocks noChangeAspect="1"/>
          </p:cNvPicPr>
          <p:nvPr/>
        </p:nvPicPr>
        <p:blipFill>
          <a:blip r:embed="rId6"/>
          <a:stretch>
            <a:fillRect/>
          </a:stretch>
        </p:blipFill>
        <p:spPr>
          <a:xfrm>
            <a:off x="5296970" y="2889684"/>
            <a:ext cx="1737334" cy="1178291"/>
          </a:xfrm>
          <a:prstGeom prst="rect">
            <a:avLst/>
          </a:prstGeom>
        </p:spPr>
      </p:pic>
      <p:pic>
        <p:nvPicPr>
          <p:cNvPr id="15" name="Content Placeholder 14">
            <a:extLst>
              <a:ext uri="{FF2B5EF4-FFF2-40B4-BE49-F238E27FC236}">
                <a16:creationId xmlns:a16="http://schemas.microsoft.com/office/drawing/2014/main" id="{3C71878E-3754-7C4A-AF69-16684465EDF8}"/>
              </a:ext>
            </a:extLst>
          </p:cNvPr>
          <p:cNvPicPr>
            <a:picLocks noGrp="1" noChangeAspect="1"/>
          </p:cNvPicPr>
          <p:nvPr>
            <p:ph sz="half" idx="15"/>
          </p:nvPr>
        </p:nvPicPr>
        <p:blipFill>
          <a:blip r:embed="rId7"/>
          <a:stretch>
            <a:fillRect/>
          </a:stretch>
        </p:blipFill>
        <p:spPr>
          <a:xfrm>
            <a:off x="6226407" y="1000705"/>
            <a:ext cx="881743" cy="685800"/>
          </a:xfrm>
        </p:spPr>
      </p:pic>
      <p:pic>
        <p:nvPicPr>
          <p:cNvPr id="25" name="Picture 24">
            <a:extLst>
              <a:ext uri="{FF2B5EF4-FFF2-40B4-BE49-F238E27FC236}">
                <a16:creationId xmlns:a16="http://schemas.microsoft.com/office/drawing/2014/main" id="{C3F9AD1C-8DB4-9941-9B24-790751A05591}"/>
              </a:ext>
            </a:extLst>
          </p:cNvPr>
          <p:cNvPicPr>
            <a:picLocks noChangeAspect="1"/>
          </p:cNvPicPr>
          <p:nvPr/>
        </p:nvPicPr>
        <p:blipFill>
          <a:blip r:embed="rId8"/>
          <a:stretch>
            <a:fillRect/>
          </a:stretch>
        </p:blipFill>
        <p:spPr>
          <a:xfrm>
            <a:off x="4517408" y="970624"/>
            <a:ext cx="1601034" cy="2071926"/>
          </a:xfrm>
          <a:prstGeom prst="rect">
            <a:avLst/>
          </a:prstGeom>
        </p:spPr>
      </p:pic>
      <p:sp>
        <p:nvSpPr>
          <p:cNvPr id="26" name="TextBox 25">
            <a:extLst>
              <a:ext uri="{FF2B5EF4-FFF2-40B4-BE49-F238E27FC236}">
                <a16:creationId xmlns:a16="http://schemas.microsoft.com/office/drawing/2014/main" id="{8926853B-F750-154E-9833-242B565AE307}"/>
              </a:ext>
            </a:extLst>
          </p:cNvPr>
          <p:cNvSpPr txBox="1"/>
          <p:nvPr/>
        </p:nvSpPr>
        <p:spPr>
          <a:xfrm>
            <a:off x="6226407" y="1604781"/>
            <a:ext cx="2753475" cy="253916"/>
          </a:xfrm>
          <a:prstGeom prst="rect">
            <a:avLst/>
          </a:prstGeom>
          <a:noFill/>
        </p:spPr>
        <p:txBody>
          <a:bodyPr wrap="square" rtlCol="0">
            <a:spAutoFit/>
          </a:bodyPr>
          <a:lstStyle/>
          <a:p>
            <a:r>
              <a:rPr lang="en-US" sz="1050" dirty="0"/>
              <a:t>Feldman-Cousins 1𝜎2𝜎,3𝜎 correction surfaces</a:t>
            </a:r>
          </a:p>
        </p:txBody>
      </p:sp>
      <p:sp>
        <p:nvSpPr>
          <p:cNvPr id="27" name="TextBox 26">
            <a:extLst>
              <a:ext uri="{FF2B5EF4-FFF2-40B4-BE49-F238E27FC236}">
                <a16:creationId xmlns:a16="http://schemas.microsoft.com/office/drawing/2014/main" id="{EF8F749B-09A2-874B-A167-9B6F06A876CA}"/>
              </a:ext>
            </a:extLst>
          </p:cNvPr>
          <p:cNvSpPr txBox="1"/>
          <p:nvPr/>
        </p:nvSpPr>
        <p:spPr>
          <a:xfrm>
            <a:off x="6325599" y="2831566"/>
            <a:ext cx="2753475" cy="415498"/>
          </a:xfrm>
          <a:prstGeom prst="rect">
            <a:avLst/>
          </a:prstGeom>
          <a:noFill/>
        </p:spPr>
        <p:txBody>
          <a:bodyPr wrap="square" rtlCol="0">
            <a:spAutoFit/>
          </a:bodyPr>
          <a:lstStyle/>
          <a:p>
            <a:r>
              <a:rPr lang="en-US" sz="1050" dirty="0"/>
              <a:t>Pseudo experiment sampling for neutrino parameter estimation</a:t>
            </a:r>
          </a:p>
        </p:txBody>
      </p:sp>
      <p:sp>
        <p:nvSpPr>
          <p:cNvPr id="28" name="TextBox 27">
            <a:extLst>
              <a:ext uri="{FF2B5EF4-FFF2-40B4-BE49-F238E27FC236}">
                <a16:creationId xmlns:a16="http://schemas.microsoft.com/office/drawing/2014/main" id="{E7EED7FB-CBDE-1947-B59D-A86A3CF71C62}"/>
              </a:ext>
            </a:extLst>
          </p:cNvPr>
          <p:cNvSpPr txBox="1"/>
          <p:nvPr/>
        </p:nvSpPr>
        <p:spPr>
          <a:xfrm>
            <a:off x="7510869" y="3854863"/>
            <a:ext cx="1737334" cy="415498"/>
          </a:xfrm>
          <a:prstGeom prst="rect">
            <a:avLst/>
          </a:prstGeom>
          <a:noFill/>
        </p:spPr>
        <p:txBody>
          <a:bodyPr wrap="square" rtlCol="0">
            <a:spAutoFit/>
          </a:bodyPr>
          <a:lstStyle/>
          <a:p>
            <a:r>
              <a:rPr lang="en-US" sz="1050" dirty="0"/>
              <a:t>Empirical 𝝌</a:t>
            </a:r>
            <a:r>
              <a:rPr lang="en-US" sz="1050" baseline="30000" dirty="0"/>
              <a:t>2</a:t>
            </a:r>
            <a:r>
              <a:rPr lang="en-US" sz="1050" dirty="0"/>
              <a:t> distribution critical value determination</a:t>
            </a:r>
          </a:p>
        </p:txBody>
      </p:sp>
      <p:sp>
        <p:nvSpPr>
          <p:cNvPr id="29" name="TextBox 28">
            <a:extLst>
              <a:ext uri="{FF2B5EF4-FFF2-40B4-BE49-F238E27FC236}">
                <a16:creationId xmlns:a16="http://schemas.microsoft.com/office/drawing/2014/main" id="{08A42200-E3C0-9245-9D20-2F1E912DA31F}"/>
              </a:ext>
            </a:extLst>
          </p:cNvPr>
          <p:cNvSpPr txBox="1"/>
          <p:nvPr/>
        </p:nvSpPr>
        <p:spPr>
          <a:xfrm>
            <a:off x="5245017" y="4032233"/>
            <a:ext cx="1962780" cy="253916"/>
          </a:xfrm>
          <a:prstGeom prst="rect">
            <a:avLst/>
          </a:prstGeom>
          <a:noFill/>
        </p:spPr>
        <p:txBody>
          <a:bodyPr wrap="square" rtlCol="0">
            <a:spAutoFit/>
          </a:bodyPr>
          <a:lstStyle/>
          <a:p>
            <a:r>
              <a:rPr lang="en-US" sz="1050" dirty="0"/>
              <a:t>Neutrino cross section unfolding</a:t>
            </a:r>
          </a:p>
        </p:txBody>
      </p:sp>
      <p:sp>
        <p:nvSpPr>
          <p:cNvPr id="30" name="TextBox 29">
            <a:extLst>
              <a:ext uri="{FF2B5EF4-FFF2-40B4-BE49-F238E27FC236}">
                <a16:creationId xmlns:a16="http://schemas.microsoft.com/office/drawing/2014/main" id="{5B7866C7-3951-4C48-8ED6-8B318BA12C56}"/>
              </a:ext>
            </a:extLst>
          </p:cNvPr>
          <p:cNvSpPr txBox="1"/>
          <p:nvPr/>
        </p:nvSpPr>
        <p:spPr>
          <a:xfrm>
            <a:off x="4423213" y="2984127"/>
            <a:ext cx="1962780" cy="415498"/>
          </a:xfrm>
          <a:prstGeom prst="rect">
            <a:avLst/>
          </a:prstGeom>
          <a:noFill/>
        </p:spPr>
        <p:txBody>
          <a:bodyPr wrap="square" rtlCol="0">
            <a:spAutoFit/>
          </a:bodyPr>
          <a:lstStyle/>
          <a:p>
            <a:r>
              <a:rPr lang="en-US" sz="1050" dirty="0"/>
              <a:t>Neutrino Mixing Parameter Estimation</a:t>
            </a:r>
          </a:p>
        </p:txBody>
      </p:sp>
      <p:pic>
        <p:nvPicPr>
          <p:cNvPr id="11" name="Picture 10">
            <a:extLst>
              <a:ext uri="{FF2B5EF4-FFF2-40B4-BE49-F238E27FC236}">
                <a16:creationId xmlns:a16="http://schemas.microsoft.com/office/drawing/2014/main" id="{FCB1ACD4-5164-434E-9007-3310664031F7}"/>
              </a:ext>
            </a:extLst>
          </p:cNvPr>
          <p:cNvPicPr>
            <a:picLocks noChangeAspect="1"/>
          </p:cNvPicPr>
          <p:nvPr/>
        </p:nvPicPr>
        <p:blipFill>
          <a:blip r:embed="rId9"/>
          <a:stretch>
            <a:fillRect/>
          </a:stretch>
        </p:blipFill>
        <p:spPr>
          <a:xfrm>
            <a:off x="1204110" y="2273977"/>
            <a:ext cx="3167504" cy="1893396"/>
          </a:xfrm>
          <a:prstGeom prst="rect">
            <a:avLst/>
          </a:prstGeom>
        </p:spPr>
        <p:style>
          <a:lnRef idx="2">
            <a:schemeClr val="dk1"/>
          </a:lnRef>
          <a:fillRef idx="1">
            <a:schemeClr val="lt1"/>
          </a:fillRef>
          <a:effectRef idx="0">
            <a:schemeClr val="dk1"/>
          </a:effectRef>
          <a:fontRef idx="minor">
            <a:schemeClr val="dk1"/>
          </a:fontRef>
        </p:style>
      </p:pic>
      <p:sp>
        <p:nvSpPr>
          <p:cNvPr id="35" name="TextBox 34">
            <a:extLst>
              <a:ext uri="{FF2B5EF4-FFF2-40B4-BE49-F238E27FC236}">
                <a16:creationId xmlns:a16="http://schemas.microsoft.com/office/drawing/2014/main" id="{12A48D1F-8969-6349-B57D-48368CC55D85}"/>
              </a:ext>
            </a:extLst>
          </p:cNvPr>
          <p:cNvSpPr txBox="1"/>
          <p:nvPr/>
        </p:nvSpPr>
        <p:spPr>
          <a:xfrm>
            <a:off x="64245" y="3025025"/>
            <a:ext cx="1737334" cy="415498"/>
          </a:xfrm>
          <a:prstGeom prst="rect">
            <a:avLst/>
          </a:prstGeom>
          <a:noFill/>
        </p:spPr>
        <p:txBody>
          <a:bodyPr wrap="square" rtlCol="0">
            <a:spAutoFit/>
          </a:bodyPr>
          <a:lstStyle/>
          <a:p>
            <a:r>
              <a:rPr lang="en-US" sz="1050" dirty="0" err="1"/>
              <a:t>ProtoDUNE</a:t>
            </a:r>
            <a:r>
              <a:rPr lang="en-US" sz="1050" dirty="0"/>
              <a:t>  </a:t>
            </a:r>
            <a:br>
              <a:rPr lang="en-US" sz="1050" dirty="0"/>
            </a:br>
            <a:r>
              <a:rPr lang="en-US" sz="1050" dirty="0"/>
              <a:t>Detector Event</a:t>
            </a:r>
          </a:p>
        </p:txBody>
      </p:sp>
      <p:pic>
        <p:nvPicPr>
          <p:cNvPr id="10" name="Picture 9">
            <a:extLst>
              <a:ext uri="{FF2B5EF4-FFF2-40B4-BE49-F238E27FC236}">
                <a16:creationId xmlns:a16="http://schemas.microsoft.com/office/drawing/2014/main" id="{7B9D3B0A-FA6F-2149-A89F-3FAE63D26197}"/>
              </a:ext>
            </a:extLst>
          </p:cNvPr>
          <p:cNvPicPr>
            <a:picLocks noChangeAspect="1"/>
          </p:cNvPicPr>
          <p:nvPr/>
        </p:nvPicPr>
        <p:blipFill>
          <a:blip r:embed="rId10"/>
          <a:stretch>
            <a:fillRect/>
          </a:stretch>
        </p:blipFill>
        <p:spPr>
          <a:xfrm>
            <a:off x="176710" y="1046053"/>
            <a:ext cx="3766017" cy="1961326"/>
          </a:xfrm>
          <a:prstGeom prst="rect">
            <a:avLst/>
          </a:prstGeom>
        </p:spPr>
        <p:style>
          <a:lnRef idx="2">
            <a:schemeClr val="dk1"/>
          </a:lnRef>
          <a:fillRef idx="1">
            <a:schemeClr val="lt1"/>
          </a:fillRef>
          <a:effectRef idx="0">
            <a:schemeClr val="dk1"/>
          </a:effectRef>
          <a:fontRef idx="minor">
            <a:schemeClr val="dk1"/>
          </a:fontRef>
        </p:style>
      </p:pic>
      <p:sp>
        <p:nvSpPr>
          <p:cNvPr id="2" name="TextBox 1">
            <a:extLst>
              <a:ext uri="{FF2B5EF4-FFF2-40B4-BE49-F238E27FC236}">
                <a16:creationId xmlns:a16="http://schemas.microsoft.com/office/drawing/2014/main" id="{D4B3DA9F-4055-1D46-AC24-8120A88312B0}"/>
              </a:ext>
            </a:extLst>
          </p:cNvPr>
          <p:cNvSpPr txBox="1"/>
          <p:nvPr/>
        </p:nvSpPr>
        <p:spPr>
          <a:xfrm>
            <a:off x="156853" y="4286149"/>
            <a:ext cx="4252511" cy="461665"/>
          </a:xfrm>
          <a:prstGeom prst="rect">
            <a:avLst/>
          </a:prstGeom>
          <a:noFill/>
        </p:spPr>
        <p:txBody>
          <a:bodyPr wrap="none" rtlCol="0">
            <a:spAutoFit/>
          </a:bodyPr>
          <a:lstStyle/>
          <a:p>
            <a:r>
              <a:rPr lang="en-US" b="1" dirty="0"/>
              <a:t>BULK DATA/EVENT PROCESSING</a:t>
            </a:r>
          </a:p>
        </p:txBody>
      </p:sp>
      <p:sp>
        <p:nvSpPr>
          <p:cNvPr id="31" name="TextBox 30">
            <a:extLst>
              <a:ext uri="{FF2B5EF4-FFF2-40B4-BE49-F238E27FC236}">
                <a16:creationId xmlns:a16="http://schemas.microsoft.com/office/drawing/2014/main" id="{AD279A2E-B2A9-9342-BEB7-B3578A134DFD}"/>
              </a:ext>
            </a:extLst>
          </p:cNvPr>
          <p:cNvSpPr txBox="1"/>
          <p:nvPr/>
        </p:nvSpPr>
        <p:spPr>
          <a:xfrm>
            <a:off x="4560900" y="4291289"/>
            <a:ext cx="4344651" cy="461665"/>
          </a:xfrm>
          <a:prstGeom prst="rect">
            <a:avLst/>
          </a:prstGeom>
          <a:noFill/>
        </p:spPr>
        <p:txBody>
          <a:bodyPr wrap="none" rtlCol="0">
            <a:spAutoFit/>
          </a:bodyPr>
          <a:lstStyle/>
          <a:p>
            <a:r>
              <a:rPr lang="en-US" b="1" dirty="0"/>
              <a:t>Analysis/Selection/Computation</a:t>
            </a:r>
          </a:p>
        </p:txBody>
      </p:sp>
      <p:cxnSp>
        <p:nvCxnSpPr>
          <p:cNvPr id="12" name="Straight Connector 11">
            <a:extLst>
              <a:ext uri="{FF2B5EF4-FFF2-40B4-BE49-F238E27FC236}">
                <a16:creationId xmlns:a16="http://schemas.microsoft.com/office/drawing/2014/main" id="{27238DD4-14F5-D64F-8D8A-88CD193A8A6D}"/>
              </a:ext>
            </a:extLst>
          </p:cNvPr>
          <p:cNvCxnSpPr>
            <a:cxnSpLocks/>
          </p:cNvCxnSpPr>
          <p:nvPr/>
        </p:nvCxnSpPr>
        <p:spPr>
          <a:xfrm>
            <a:off x="4463113" y="1000705"/>
            <a:ext cx="0" cy="3708235"/>
          </a:xfrm>
          <a:prstGeom prst="line">
            <a:avLst/>
          </a:prstGeom>
        </p:spPr>
        <p:style>
          <a:lnRef idx="2">
            <a:schemeClr val="dk1"/>
          </a:lnRef>
          <a:fillRef idx="0">
            <a:schemeClr val="dk1"/>
          </a:fillRef>
          <a:effectRef idx="1">
            <a:schemeClr val="dk1"/>
          </a:effectRef>
          <a:fontRef idx="minor">
            <a:schemeClr val="tx1"/>
          </a:fontRef>
        </p:style>
      </p:cxnSp>
      <p:sp>
        <p:nvSpPr>
          <p:cNvPr id="20" name="Left-Right Arrow 19">
            <a:extLst>
              <a:ext uri="{FF2B5EF4-FFF2-40B4-BE49-F238E27FC236}">
                <a16:creationId xmlns:a16="http://schemas.microsoft.com/office/drawing/2014/main" id="{3279B3B6-D886-1C40-A314-E456129D2BDA}"/>
              </a:ext>
            </a:extLst>
          </p:cNvPr>
          <p:cNvSpPr/>
          <p:nvPr/>
        </p:nvSpPr>
        <p:spPr>
          <a:xfrm>
            <a:off x="3580591" y="3837140"/>
            <a:ext cx="1737334" cy="450943"/>
          </a:xfrm>
          <a:prstGeom prst="lef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100" dirty="0"/>
              <a:t>backward Mapping</a:t>
            </a:r>
          </a:p>
        </p:txBody>
      </p:sp>
    </p:spTree>
    <p:extLst>
      <p:ext uri="{BB962C8B-B14F-4D97-AF65-F5344CB8AC3E}">
        <p14:creationId xmlns:p14="http://schemas.microsoft.com/office/powerpoint/2010/main" val="4169754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3B47F-837B-9049-88CA-8FFB052359D5}"/>
              </a:ext>
            </a:extLst>
          </p:cNvPr>
          <p:cNvSpPr>
            <a:spLocks noGrp="1"/>
          </p:cNvSpPr>
          <p:nvPr>
            <p:ph idx="1"/>
          </p:nvPr>
        </p:nvSpPr>
        <p:spPr>
          <a:xfrm>
            <a:off x="228603" y="716886"/>
            <a:ext cx="8672513" cy="3794522"/>
          </a:xfrm>
        </p:spPr>
        <p:txBody>
          <a:bodyPr/>
          <a:lstStyle/>
          <a:p>
            <a:r>
              <a:rPr lang="en-US" dirty="0">
                <a:solidFill>
                  <a:srgbClr val="00B050"/>
                </a:solidFill>
              </a:rPr>
              <a:t>DUNE needs:</a:t>
            </a:r>
          </a:p>
          <a:p>
            <a:r>
              <a:rPr lang="en-US" dirty="0">
                <a:solidFill>
                  <a:srgbClr val="00B050"/>
                </a:solidFill>
              </a:rPr>
              <a:t>2 separate frameworks</a:t>
            </a:r>
          </a:p>
          <a:p>
            <a:pPr lvl="1"/>
            <a:r>
              <a:rPr lang="en-US" dirty="0">
                <a:solidFill>
                  <a:srgbClr val="00B050"/>
                </a:solidFill>
              </a:rPr>
              <a:t>One for ”bulk” data processing</a:t>
            </a:r>
          </a:p>
          <a:p>
            <a:pPr lvl="1"/>
            <a:r>
              <a:rPr lang="en-US" dirty="0">
                <a:solidFill>
                  <a:srgbClr val="00B050"/>
                </a:solidFill>
              </a:rPr>
              <a:t>One for “analysis” level data examination and ensemble analysis</a:t>
            </a:r>
          </a:p>
          <a:p>
            <a:r>
              <a:rPr lang="en-US" dirty="0"/>
              <a:t>Bulk data processing framework needs to have:</a:t>
            </a:r>
          </a:p>
          <a:p>
            <a:pPr lvl="1"/>
            <a:r>
              <a:rPr lang="en-US" dirty="0"/>
              <a:t>All features of todays frameworks (+</a:t>
            </a:r>
            <a:r>
              <a:rPr lang="en-US" dirty="0" err="1"/>
              <a:t>LarSoft</a:t>
            </a:r>
            <a:r>
              <a:rPr lang="en-US" dirty="0"/>
              <a:t> integration layers)</a:t>
            </a:r>
          </a:p>
          <a:p>
            <a:pPr lvl="1"/>
            <a:r>
              <a:rPr lang="en-US" dirty="0"/>
              <a:t>New features related to memory management, accelerator offloading/balancing, event sub-setting, reproducibility, context shifts (trigger record vs. interaction candidate looping)</a:t>
            </a:r>
          </a:p>
          <a:p>
            <a:pPr lvl="1"/>
            <a:r>
              <a:rPr lang="en-US" dirty="0"/>
              <a:t>Exposure and other accounting facilities*</a:t>
            </a:r>
          </a:p>
          <a:p>
            <a:pPr lvl="1"/>
            <a:r>
              <a:rPr lang="en-US" dirty="0"/>
              <a:t>I/O support for new backends (</a:t>
            </a:r>
            <a:r>
              <a:rPr lang="en-US" dirty="0" err="1"/>
              <a:t>RNTuple</a:t>
            </a:r>
            <a:r>
              <a:rPr lang="en-US" dirty="0"/>
              <a:t>, HDF5, </a:t>
            </a:r>
            <a:r>
              <a:rPr lang="en-US" dirty="0" err="1"/>
              <a:t>etc</a:t>
            </a:r>
            <a:r>
              <a:rPr lang="en-US" dirty="0"/>
              <a:t>…)</a:t>
            </a:r>
          </a:p>
        </p:txBody>
      </p:sp>
      <p:sp>
        <p:nvSpPr>
          <p:cNvPr id="3" name="Title 2">
            <a:extLst>
              <a:ext uri="{FF2B5EF4-FFF2-40B4-BE49-F238E27FC236}">
                <a16:creationId xmlns:a16="http://schemas.microsoft.com/office/drawing/2014/main" id="{CEEE6F83-7FE3-234C-B929-25CC84313AEE}"/>
              </a:ext>
            </a:extLst>
          </p:cNvPr>
          <p:cNvSpPr>
            <a:spLocks noGrp="1"/>
          </p:cNvSpPr>
          <p:nvPr>
            <p:ph type="title"/>
          </p:nvPr>
        </p:nvSpPr>
        <p:spPr/>
        <p:txBody>
          <a:bodyPr/>
          <a:lstStyle/>
          <a:p>
            <a:r>
              <a:rPr lang="en-US" dirty="0"/>
              <a:t>Needs/Requirements in One Slide</a:t>
            </a:r>
          </a:p>
        </p:txBody>
      </p:sp>
      <p:sp>
        <p:nvSpPr>
          <p:cNvPr id="4" name="Date Placeholder 3">
            <a:extLst>
              <a:ext uri="{FF2B5EF4-FFF2-40B4-BE49-F238E27FC236}">
                <a16:creationId xmlns:a16="http://schemas.microsoft.com/office/drawing/2014/main" id="{B7302D5F-634E-D24C-A0AE-B78F784BE3AF}"/>
              </a:ext>
            </a:extLst>
          </p:cNvPr>
          <p:cNvSpPr>
            <a:spLocks noGrp="1"/>
          </p:cNvSpPr>
          <p:nvPr>
            <p:ph type="dt" sz="half" idx="2"/>
          </p:nvPr>
        </p:nvSpPr>
        <p:spPr/>
        <p:txBody>
          <a:bodyPr/>
          <a:lstStyle/>
          <a:p>
            <a:pPr>
              <a:defRPr/>
            </a:pPr>
            <a:r>
              <a:rPr lang="en-US"/>
              <a:t>A.Norman</a:t>
            </a:r>
            <a:endParaRPr lang="en-US" dirty="0"/>
          </a:p>
        </p:txBody>
      </p:sp>
      <p:sp>
        <p:nvSpPr>
          <p:cNvPr id="5" name="Footer Placeholder 4">
            <a:extLst>
              <a:ext uri="{FF2B5EF4-FFF2-40B4-BE49-F238E27FC236}">
                <a16:creationId xmlns:a16="http://schemas.microsoft.com/office/drawing/2014/main" id="{4A686CC5-45BD-5940-B2F4-F65994C8C9E6}"/>
              </a:ext>
            </a:extLst>
          </p:cNvPr>
          <p:cNvSpPr>
            <a:spLocks noGrp="1"/>
          </p:cNvSpPr>
          <p:nvPr>
            <p:ph type="ftr" sz="quarter" idx="3"/>
          </p:nvPr>
        </p:nvSpPr>
        <p:spPr/>
        <p:txBody>
          <a:bodyPr/>
          <a:lstStyle/>
          <a:p>
            <a:pPr>
              <a:defRPr/>
            </a:pPr>
            <a:r>
              <a:rPr lang="en-US"/>
              <a:t>DUNE Comp. Consort Startup</a:t>
            </a:r>
            <a:endParaRPr lang="en-US" b="1" dirty="0"/>
          </a:p>
        </p:txBody>
      </p:sp>
      <p:sp>
        <p:nvSpPr>
          <p:cNvPr id="6" name="Slide Number Placeholder 5">
            <a:extLst>
              <a:ext uri="{FF2B5EF4-FFF2-40B4-BE49-F238E27FC236}">
                <a16:creationId xmlns:a16="http://schemas.microsoft.com/office/drawing/2014/main" id="{60A56387-81AA-8246-AB4B-1FBDD409D36D}"/>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2731492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D0B8D-F86A-6245-84A2-B242B0F2000C}"/>
              </a:ext>
            </a:extLst>
          </p:cNvPr>
          <p:cNvSpPr>
            <a:spLocks noGrp="1"/>
          </p:cNvSpPr>
          <p:nvPr>
            <p:ph idx="1"/>
          </p:nvPr>
        </p:nvSpPr>
        <p:spPr/>
        <p:txBody>
          <a:bodyPr/>
          <a:lstStyle/>
          <a:p>
            <a:r>
              <a:rPr lang="en-US" dirty="0"/>
              <a:t>Analysis/Ensemble framework needs to have:</a:t>
            </a:r>
          </a:p>
          <a:p>
            <a:pPr lvl="1"/>
            <a:r>
              <a:rPr lang="en-US" dirty="0"/>
              <a:t>All features of todays analysis/selection frameworks </a:t>
            </a:r>
          </a:p>
          <a:p>
            <a:pPr lvl="1"/>
            <a:r>
              <a:rPr lang="en-US" dirty="0"/>
              <a:t>Backwards indexing into full event records (e.g. to see the full events after selection)</a:t>
            </a:r>
          </a:p>
          <a:p>
            <a:pPr lvl="1"/>
            <a:r>
              <a:rPr lang="en-US" dirty="0"/>
              <a:t>Provisions for AI/ML external calls</a:t>
            </a:r>
          </a:p>
          <a:p>
            <a:pPr lvl="1"/>
            <a:r>
              <a:rPr lang="en-US" dirty="0"/>
              <a:t>Multi-node and data parallelism</a:t>
            </a:r>
          </a:p>
          <a:p>
            <a:pPr lvl="1"/>
            <a:r>
              <a:rPr lang="en-US" dirty="0"/>
              <a:t>Systematics facilities </a:t>
            </a:r>
          </a:p>
          <a:p>
            <a:pPr lvl="1"/>
            <a:r>
              <a:rPr lang="en-US" dirty="0"/>
              <a:t>Exposure and other accounting facilities*</a:t>
            </a:r>
          </a:p>
          <a:p>
            <a:pPr lvl="1"/>
            <a:r>
              <a:rPr lang="en-US" dirty="0"/>
              <a:t>I/O support for new backends (</a:t>
            </a:r>
            <a:r>
              <a:rPr lang="en-US" dirty="0" err="1"/>
              <a:t>RNTuple</a:t>
            </a:r>
            <a:r>
              <a:rPr lang="en-US" dirty="0"/>
              <a:t>, HDF5, </a:t>
            </a:r>
            <a:r>
              <a:rPr lang="en-US" dirty="0" err="1"/>
              <a:t>etc</a:t>
            </a:r>
            <a:r>
              <a:rPr lang="en-US" dirty="0"/>
              <a:t>…)</a:t>
            </a:r>
          </a:p>
          <a:p>
            <a:endParaRPr lang="en-US" dirty="0"/>
          </a:p>
        </p:txBody>
      </p:sp>
      <p:sp>
        <p:nvSpPr>
          <p:cNvPr id="3" name="Title 2">
            <a:extLst>
              <a:ext uri="{FF2B5EF4-FFF2-40B4-BE49-F238E27FC236}">
                <a16:creationId xmlns:a16="http://schemas.microsoft.com/office/drawing/2014/main" id="{08C875E9-BEB3-9D45-9CD2-859C21F9D52A}"/>
              </a:ext>
            </a:extLst>
          </p:cNvPr>
          <p:cNvSpPr>
            <a:spLocks noGrp="1"/>
          </p:cNvSpPr>
          <p:nvPr>
            <p:ph type="title"/>
          </p:nvPr>
        </p:nvSpPr>
        <p:spPr/>
        <p:txBody>
          <a:bodyPr/>
          <a:lstStyle/>
          <a:p>
            <a:r>
              <a:rPr lang="en-US" dirty="0"/>
              <a:t>Needs/Requirements in </a:t>
            </a:r>
            <a:r>
              <a:rPr lang="en-US" strike="sngStrike" dirty="0"/>
              <a:t>One</a:t>
            </a:r>
            <a:r>
              <a:rPr lang="en-US" dirty="0"/>
              <a:t> Two Slides</a:t>
            </a:r>
          </a:p>
        </p:txBody>
      </p:sp>
      <p:sp>
        <p:nvSpPr>
          <p:cNvPr id="4" name="Date Placeholder 3">
            <a:extLst>
              <a:ext uri="{FF2B5EF4-FFF2-40B4-BE49-F238E27FC236}">
                <a16:creationId xmlns:a16="http://schemas.microsoft.com/office/drawing/2014/main" id="{85F187A9-3C63-414B-8478-3269754FBAB4}"/>
              </a:ext>
            </a:extLst>
          </p:cNvPr>
          <p:cNvSpPr>
            <a:spLocks noGrp="1"/>
          </p:cNvSpPr>
          <p:nvPr>
            <p:ph type="dt" sz="half" idx="2"/>
          </p:nvPr>
        </p:nvSpPr>
        <p:spPr/>
        <p:txBody>
          <a:bodyPr/>
          <a:lstStyle/>
          <a:p>
            <a:pPr>
              <a:defRPr/>
            </a:pPr>
            <a:r>
              <a:rPr lang="en-US"/>
              <a:t>A.Norman</a:t>
            </a:r>
            <a:endParaRPr lang="en-US" dirty="0"/>
          </a:p>
        </p:txBody>
      </p:sp>
      <p:sp>
        <p:nvSpPr>
          <p:cNvPr id="5" name="Footer Placeholder 4">
            <a:extLst>
              <a:ext uri="{FF2B5EF4-FFF2-40B4-BE49-F238E27FC236}">
                <a16:creationId xmlns:a16="http://schemas.microsoft.com/office/drawing/2014/main" id="{99E2D102-D209-FC49-90B1-0FC0AC1901CF}"/>
              </a:ext>
            </a:extLst>
          </p:cNvPr>
          <p:cNvSpPr>
            <a:spLocks noGrp="1"/>
          </p:cNvSpPr>
          <p:nvPr>
            <p:ph type="ftr" sz="quarter" idx="3"/>
          </p:nvPr>
        </p:nvSpPr>
        <p:spPr/>
        <p:txBody>
          <a:bodyPr/>
          <a:lstStyle/>
          <a:p>
            <a:pPr>
              <a:defRPr/>
            </a:pPr>
            <a:r>
              <a:rPr lang="en-US"/>
              <a:t>DUNE Comp. Consort Startup</a:t>
            </a:r>
            <a:endParaRPr lang="en-US" b="1" dirty="0"/>
          </a:p>
        </p:txBody>
      </p:sp>
      <p:sp>
        <p:nvSpPr>
          <p:cNvPr id="6" name="Slide Number Placeholder 5">
            <a:extLst>
              <a:ext uri="{FF2B5EF4-FFF2-40B4-BE49-F238E27FC236}">
                <a16:creationId xmlns:a16="http://schemas.microsoft.com/office/drawing/2014/main" id="{9B530E1C-18A2-B54D-A580-EBA2FDB2EBCD}"/>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232726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7C0729-2611-BD40-8C52-20CE9BAAF7EE}"/>
              </a:ext>
            </a:extLst>
          </p:cNvPr>
          <p:cNvSpPr>
            <a:spLocks noGrp="1"/>
          </p:cNvSpPr>
          <p:nvPr>
            <p:ph idx="1"/>
          </p:nvPr>
        </p:nvSpPr>
        <p:spPr/>
        <p:txBody>
          <a:bodyPr/>
          <a:lstStyle/>
          <a:p>
            <a:r>
              <a:rPr lang="en-US" dirty="0"/>
              <a:t>Data Processing:</a:t>
            </a:r>
          </a:p>
          <a:p>
            <a:pPr lvl="1"/>
            <a:r>
              <a:rPr lang="en-US" dirty="0"/>
              <a:t>No framework provides everything we need currently.</a:t>
            </a:r>
          </a:p>
          <a:p>
            <a:pPr lvl="1"/>
            <a:r>
              <a:rPr lang="en-US" dirty="0"/>
              <a:t>Major holes are memory management, event context switching, concurrency locking w/ accelerators*, whole node scheduling*</a:t>
            </a:r>
          </a:p>
          <a:p>
            <a:pPr lvl="1"/>
            <a:r>
              <a:rPr lang="en-US" dirty="0"/>
              <a:t>I/O compatibility</a:t>
            </a:r>
          </a:p>
          <a:p>
            <a:pPr lvl="1"/>
            <a:r>
              <a:rPr lang="en-US" dirty="0"/>
              <a:t>Accounting facilities*</a:t>
            </a:r>
          </a:p>
          <a:p>
            <a:r>
              <a:rPr lang="en-US" dirty="0"/>
              <a:t>Analysis</a:t>
            </a:r>
          </a:p>
          <a:p>
            <a:pPr lvl="1"/>
            <a:r>
              <a:rPr lang="en-US" dirty="0"/>
              <a:t>No framework provides everything we need currently.</a:t>
            </a:r>
          </a:p>
          <a:p>
            <a:pPr lvl="1"/>
            <a:r>
              <a:rPr lang="en-US" dirty="0"/>
              <a:t>Major issue is columnar analysis techniques.  </a:t>
            </a:r>
            <a:r>
              <a:rPr lang="en-US" b="1" dirty="0">
                <a:solidFill>
                  <a:srgbClr val="00B050"/>
                </a:solidFill>
                <a:sym typeface="Wingdings" pitchFamily="2" charset="2"/>
              </a:rPr>
              <a:t> </a:t>
            </a:r>
            <a:r>
              <a:rPr lang="en-US" b="1" dirty="0">
                <a:solidFill>
                  <a:srgbClr val="00B050"/>
                </a:solidFill>
              </a:rPr>
              <a:t>We want to do this</a:t>
            </a:r>
          </a:p>
          <a:p>
            <a:pPr lvl="1"/>
            <a:r>
              <a:rPr lang="en-US" dirty="0">
                <a:solidFill>
                  <a:srgbClr val="0F2D62"/>
                </a:solidFill>
              </a:rPr>
              <a:t>Multi-node scalability</a:t>
            </a:r>
          </a:p>
        </p:txBody>
      </p:sp>
      <p:sp>
        <p:nvSpPr>
          <p:cNvPr id="3" name="Title 2">
            <a:extLst>
              <a:ext uri="{FF2B5EF4-FFF2-40B4-BE49-F238E27FC236}">
                <a16:creationId xmlns:a16="http://schemas.microsoft.com/office/drawing/2014/main" id="{F3E99B36-6F09-7A4B-96DD-CB82C176C05A}"/>
              </a:ext>
            </a:extLst>
          </p:cNvPr>
          <p:cNvSpPr>
            <a:spLocks noGrp="1"/>
          </p:cNvSpPr>
          <p:nvPr>
            <p:ph type="title"/>
          </p:nvPr>
        </p:nvSpPr>
        <p:spPr/>
        <p:txBody>
          <a:bodyPr/>
          <a:lstStyle/>
          <a:p>
            <a:r>
              <a:rPr lang="en-US" dirty="0"/>
              <a:t>Where Today’s Frameworks Measure Up</a:t>
            </a:r>
          </a:p>
        </p:txBody>
      </p:sp>
      <p:sp>
        <p:nvSpPr>
          <p:cNvPr id="4" name="Date Placeholder 3">
            <a:extLst>
              <a:ext uri="{FF2B5EF4-FFF2-40B4-BE49-F238E27FC236}">
                <a16:creationId xmlns:a16="http://schemas.microsoft.com/office/drawing/2014/main" id="{50B76498-92CA-6742-84C8-DAD7BB7EFE55}"/>
              </a:ext>
            </a:extLst>
          </p:cNvPr>
          <p:cNvSpPr>
            <a:spLocks noGrp="1"/>
          </p:cNvSpPr>
          <p:nvPr>
            <p:ph type="dt" sz="half" idx="2"/>
          </p:nvPr>
        </p:nvSpPr>
        <p:spPr/>
        <p:txBody>
          <a:bodyPr/>
          <a:lstStyle/>
          <a:p>
            <a:pPr>
              <a:defRPr/>
            </a:pPr>
            <a:r>
              <a:rPr lang="en-US"/>
              <a:t>A.Norman</a:t>
            </a:r>
            <a:endParaRPr lang="en-US" dirty="0"/>
          </a:p>
        </p:txBody>
      </p:sp>
      <p:sp>
        <p:nvSpPr>
          <p:cNvPr id="5" name="Footer Placeholder 4">
            <a:extLst>
              <a:ext uri="{FF2B5EF4-FFF2-40B4-BE49-F238E27FC236}">
                <a16:creationId xmlns:a16="http://schemas.microsoft.com/office/drawing/2014/main" id="{CBC52509-C788-A146-9B4E-EF178DB519E5}"/>
              </a:ext>
            </a:extLst>
          </p:cNvPr>
          <p:cNvSpPr>
            <a:spLocks noGrp="1"/>
          </p:cNvSpPr>
          <p:nvPr>
            <p:ph type="ftr" sz="quarter" idx="3"/>
          </p:nvPr>
        </p:nvSpPr>
        <p:spPr/>
        <p:txBody>
          <a:bodyPr/>
          <a:lstStyle/>
          <a:p>
            <a:pPr>
              <a:defRPr/>
            </a:pPr>
            <a:r>
              <a:rPr lang="en-US"/>
              <a:t>DUNE Comp. Consort Startup</a:t>
            </a:r>
            <a:endParaRPr lang="en-US" b="1" dirty="0"/>
          </a:p>
        </p:txBody>
      </p:sp>
      <p:sp>
        <p:nvSpPr>
          <p:cNvPr id="6" name="Slide Number Placeholder 5">
            <a:extLst>
              <a:ext uri="{FF2B5EF4-FFF2-40B4-BE49-F238E27FC236}">
                <a16:creationId xmlns:a16="http://schemas.microsoft.com/office/drawing/2014/main" id="{973A210B-5E0B-7E4B-B8B9-5266D9170AE6}"/>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1413920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DC2C3E-3D96-944E-B82C-6BA55710030E}"/>
              </a:ext>
            </a:extLst>
          </p:cNvPr>
          <p:cNvSpPr>
            <a:spLocks noGrp="1"/>
          </p:cNvSpPr>
          <p:nvPr>
            <p:ph idx="1"/>
          </p:nvPr>
        </p:nvSpPr>
        <p:spPr/>
        <p:txBody>
          <a:bodyPr/>
          <a:lstStyle/>
          <a:p>
            <a:pPr marL="0" indent="0">
              <a:buNone/>
            </a:pPr>
            <a:r>
              <a:rPr lang="en-US" dirty="0"/>
              <a:t>Moving forward we have some options:</a:t>
            </a:r>
          </a:p>
          <a:p>
            <a:pPr marL="0" indent="0">
              <a:buNone/>
            </a:pPr>
            <a:r>
              <a:rPr lang="en-US" b="1" dirty="0"/>
              <a:t>Bulk Data framework:</a:t>
            </a:r>
          </a:p>
          <a:p>
            <a:pPr marL="342900" indent="-342900">
              <a:buFont typeface="+mj-lt"/>
              <a:buAutoNum type="arabicPeriod"/>
            </a:pPr>
            <a:r>
              <a:rPr lang="en-US" dirty="0">
                <a:solidFill>
                  <a:srgbClr val="C00000"/>
                </a:solidFill>
              </a:rPr>
              <a:t>Modify existing framework w/ retrofits for DUNE needs</a:t>
            </a:r>
          </a:p>
          <a:p>
            <a:pPr marL="342900" indent="-342900">
              <a:buFont typeface="+mj-lt"/>
              <a:buAutoNum type="arabicPeriod"/>
            </a:pPr>
            <a:r>
              <a:rPr lang="en-US" dirty="0">
                <a:solidFill>
                  <a:schemeClr val="accent3">
                    <a:lumMod val="75000"/>
                  </a:schemeClr>
                </a:solidFill>
              </a:rPr>
              <a:t>Greenfield framework w/ DUNE needs </a:t>
            </a:r>
            <a:endParaRPr lang="en-US" dirty="0"/>
          </a:p>
          <a:p>
            <a:pPr marL="0" indent="0">
              <a:buNone/>
            </a:pPr>
            <a:r>
              <a:rPr lang="en-US" b="1" dirty="0"/>
              <a:t>Analysis Framework:</a:t>
            </a:r>
          </a:p>
          <a:p>
            <a:pPr marL="342900" indent="-342900">
              <a:buFont typeface="+mj-lt"/>
              <a:buAutoNum type="arabicPeriod"/>
            </a:pPr>
            <a:r>
              <a:rPr lang="en-US" dirty="0"/>
              <a:t>Greenfield framework based on current data representations</a:t>
            </a:r>
          </a:p>
          <a:p>
            <a:pPr marL="625475" lvl="1" indent="-342900">
              <a:buFont typeface="+mj-lt"/>
              <a:buAutoNum type="arabicPeriod"/>
            </a:pPr>
            <a:r>
              <a:rPr lang="en-US" dirty="0"/>
              <a:t>Develop in tandem w/ bulk framework</a:t>
            </a:r>
          </a:p>
          <a:p>
            <a:pPr marL="625475" lvl="1" indent="-342900">
              <a:buFont typeface="+mj-lt"/>
              <a:buAutoNum type="arabicPeriod"/>
            </a:pPr>
            <a:r>
              <a:rPr lang="en-US" dirty="0"/>
              <a:t>Retrofit w/ interfaces later when bulk framework is done</a:t>
            </a:r>
          </a:p>
          <a:p>
            <a:pPr marL="342900" indent="-342900">
              <a:buFont typeface="+mj-lt"/>
              <a:buAutoNum type="arabicPeriod"/>
            </a:pPr>
            <a:r>
              <a:rPr lang="en-US" dirty="0"/>
              <a:t>Develop translation tools for data representations</a:t>
            </a:r>
          </a:p>
          <a:p>
            <a:pPr marL="342900" indent="-342900">
              <a:buFont typeface="+mj-lt"/>
              <a:buAutoNum type="arabicPeriod"/>
            </a:pPr>
            <a:r>
              <a:rPr lang="en-US" dirty="0"/>
              <a:t>Develop visualization tools (event displays </a:t>
            </a:r>
            <a:r>
              <a:rPr lang="en-US" dirty="0" err="1"/>
              <a:t>etc</a:t>
            </a:r>
            <a:r>
              <a:rPr lang="en-US" dirty="0"/>
              <a:t>…)</a:t>
            </a:r>
          </a:p>
        </p:txBody>
      </p:sp>
      <p:sp>
        <p:nvSpPr>
          <p:cNvPr id="3" name="Title 2">
            <a:extLst>
              <a:ext uri="{FF2B5EF4-FFF2-40B4-BE49-F238E27FC236}">
                <a16:creationId xmlns:a16="http://schemas.microsoft.com/office/drawing/2014/main" id="{3E817D1B-1218-C341-94B6-DDA1CFCBE4A7}"/>
              </a:ext>
            </a:extLst>
          </p:cNvPr>
          <p:cNvSpPr>
            <a:spLocks noGrp="1"/>
          </p:cNvSpPr>
          <p:nvPr>
            <p:ph type="title"/>
          </p:nvPr>
        </p:nvSpPr>
        <p:spPr/>
        <p:txBody>
          <a:bodyPr/>
          <a:lstStyle/>
          <a:p>
            <a:r>
              <a:rPr lang="en-US" dirty="0"/>
              <a:t>Work Breakdown Options</a:t>
            </a:r>
          </a:p>
        </p:txBody>
      </p:sp>
      <p:sp>
        <p:nvSpPr>
          <p:cNvPr id="4" name="Date Placeholder 3">
            <a:extLst>
              <a:ext uri="{FF2B5EF4-FFF2-40B4-BE49-F238E27FC236}">
                <a16:creationId xmlns:a16="http://schemas.microsoft.com/office/drawing/2014/main" id="{8B13406E-0736-D743-9F2E-CD92740951EC}"/>
              </a:ext>
            </a:extLst>
          </p:cNvPr>
          <p:cNvSpPr>
            <a:spLocks noGrp="1"/>
          </p:cNvSpPr>
          <p:nvPr>
            <p:ph type="dt" sz="half" idx="2"/>
          </p:nvPr>
        </p:nvSpPr>
        <p:spPr/>
        <p:txBody>
          <a:bodyPr/>
          <a:lstStyle/>
          <a:p>
            <a:pPr>
              <a:defRPr/>
            </a:pPr>
            <a:r>
              <a:rPr lang="en-US"/>
              <a:t>A.Norman</a:t>
            </a:r>
            <a:endParaRPr lang="en-US" dirty="0"/>
          </a:p>
        </p:txBody>
      </p:sp>
      <p:sp>
        <p:nvSpPr>
          <p:cNvPr id="5" name="Footer Placeholder 4">
            <a:extLst>
              <a:ext uri="{FF2B5EF4-FFF2-40B4-BE49-F238E27FC236}">
                <a16:creationId xmlns:a16="http://schemas.microsoft.com/office/drawing/2014/main" id="{CE4984E1-2F13-DE4C-B82D-473CCAD30006}"/>
              </a:ext>
            </a:extLst>
          </p:cNvPr>
          <p:cNvSpPr>
            <a:spLocks noGrp="1"/>
          </p:cNvSpPr>
          <p:nvPr>
            <p:ph type="ftr" sz="quarter" idx="3"/>
          </p:nvPr>
        </p:nvSpPr>
        <p:spPr/>
        <p:txBody>
          <a:bodyPr/>
          <a:lstStyle/>
          <a:p>
            <a:pPr>
              <a:defRPr/>
            </a:pPr>
            <a:r>
              <a:rPr lang="en-US"/>
              <a:t>DUNE Comp. Consort Startup</a:t>
            </a:r>
            <a:endParaRPr lang="en-US" b="1" dirty="0"/>
          </a:p>
        </p:txBody>
      </p:sp>
      <p:sp>
        <p:nvSpPr>
          <p:cNvPr id="6" name="Slide Number Placeholder 5">
            <a:extLst>
              <a:ext uri="{FF2B5EF4-FFF2-40B4-BE49-F238E27FC236}">
                <a16:creationId xmlns:a16="http://schemas.microsoft.com/office/drawing/2014/main" id="{072753AB-E70D-7941-9A6E-D9855CA6CC16}"/>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346835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7056CA-70BE-A84E-AE55-F53DE2070445}"/>
              </a:ext>
            </a:extLst>
          </p:cNvPr>
          <p:cNvSpPr>
            <a:spLocks noGrp="1"/>
          </p:cNvSpPr>
          <p:nvPr>
            <p:ph idx="1"/>
          </p:nvPr>
        </p:nvSpPr>
        <p:spPr>
          <a:xfrm>
            <a:off x="228603" y="759227"/>
            <a:ext cx="8672513" cy="3794522"/>
          </a:xfrm>
        </p:spPr>
        <p:txBody>
          <a:bodyPr/>
          <a:lstStyle/>
          <a:p>
            <a:pPr marL="0" indent="0">
              <a:buNone/>
            </a:pPr>
            <a:r>
              <a:rPr lang="en-US" sz="1600" dirty="0"/>
              <a:t>The options carry advantages and risks</a:t>
            </a:r>
            <a:endParaRPr lang="en-US" sz="1600" b="1" dirty="0"/>
          </a:p>
          <a:p>
            <a:pPr marL="0" indent="0">
              <a:buNone/>
            </a:pPr>
            <a:r>
              <a:rPr lang="en-US" sz="1600" b="1" dirty="0"/>
              <a:t>Bulk Data framework:</a:t>
            </a:r>
          </a:p>
          <a:p>
            <a:pPr marL="342900" indent="-342900">
              <a:buFont typeface="+mj-lt"/>
              <a:buAutoNum type="arabicPeriod"/>
            </a:pPr>
            <a:r>
              <a:rPr lang="en-US" sz="1600" dirty="0">
                <a:solidFill>
                  <a:srgbClr val="C00000"/>
                </a:solidFill>
              </a:rPr>
              <a:t>Modify existing framework w/ retrofits for DUNE needs</a:t>
            </a:r>
          </a:p>
          <a:p>
            <a:pPr marL="625475" lvl="1" indent="-342900">
              <a:buFont typeface="+mj-lt"/>
              <a:buAutoNum type="alphaLcParenR"/>
            </a:pPr>
            <a:r>
              <a:rPr lang="en-US" sz="1400" dirty="0">
                <a:solidFill>
                  <a:srgbClr val="C00000"/>
                </a:solidFill>
              </a:rPr>
              <a:t>Base can be </a:t>
            </a:r>
            <a:r>
              <a:rPr lang="en-US" sz="1400" dirty="0" err="1">
                <a:solidFill>
                  <a:srgbClr val="C00000"/>
                </a:solidFill>
              </a:rPr>
              <a:t>art+LarSoft</a:t>
            </a:r>
            <a:r>
              <a:rPr lang="en-US" sz="1400" dirty="0">
                <a:solidFill>
                  <a:srgbClr val="C00000"/>
                </a:solidFill>
              </a:rPr>
              <a:t> or can be CMSSW</a:t>
            </a:r>
          </a:p>
          <a:p>
            <a:pPr marL="973137" lvl="2" indent="-400050">
              <a:buFont typeface="+mj-lt"/>
              <a:buAutoNum type="romanLcPeriod"/>
            </a:pPr>
            <a:r>
              <a:rPr lang="en-US" sz="1400" dirty="0" err="1">
                <a:solidFill>
                  <a:srgbClr val="C00000"/>
                </a:solidFill>
              </a:rPr>
              <a:t>Art+LarSoft</a:t>
            </a:r>
            <a:r>
              <a:rPr lang="en-US" sz="1400" dirty="0">
                <a:solidFill>
                  <a:srgbClr val="C00000"/>
                </a:solidFill>
              </a:rPr>
              <a:t> route has major technical challenges w/ scheduling and memory management.</a:t>
            </a:r>
          </a:p>
          <a:p>
            <a:pPr marL="973137" lvl="2" indent="-400050">
              <a:buFont typeface="+mj-lt"/>
              <a:buAutoNum type="romanLcPeriod"/>
            </a:pPr>
            <a:r>
              <a:rPr lang="en-US" sz="1400" dirty="0">
                <a:solidFill>
                  <a:srgbClr val="C00000"/>
                </a:solidFill>
              </a:rPr>
              <a:t>CMSSW route has major technical challenges w/ memory management (due to scheduling model) and exposure accounting.  Requires rework/retrofit for </a:t>
            </a:r>
            <a:r>
              <a:rPr lang="en-US" sz="1400" dirty="0" err="1">
                <a:solidFill>
                  <a:srgbClr val="C00000"/>
                </a:solidFill>
              </a:rPr>
              <a:t>LarSoft</a:t>
            </a:r>
            <a:r>
              <a:rPr lang="en-US" sz="1400" dirty="0">
                <a:solidFill>
                  <a:srgbClr val="C00000"/>
                </a:solidFill>
              </a:rPr>
              <a:t>.</a:t>
            </a:r>
          </a:p>
          <a:p>
            <a:pPr marL="973137" lvl="2" indent="-400050">
              <a:buFont typeface="+mj-lt"/>
              <a:buAutoNum type="romanLcPeriod"/>
            </a:pPr>
            <a:r>
              <a:rPr lang="en-US" sz="1400" dirty="0">
                <a:solidFill>
                  <a:srgbClr val="C00000"/>
                </a:solidFill>
              </a:rPr>
              <a:t>Both need GPU concurrency bolt-</a:t>
            </a:r>
            <a:r>
              <a:rPr lang="en-US" sz="1400" dirty="0" err="1">
                <a:solidFill>
                  <a:srgbClr val="C00000"/>
                </a:solidFill>
              </a:rPr>
              <a:t>on’s</a:t>
            </a:r>
            <a:r>
              <a:rPr lang="en-US" sz="1400" dirty="0">
                <a:solidFill>
                  <a:srgbClr val="C00000"/>
                </a:solidFill>
              </a:rPr>
              <a:t> </a:t>
            </a:r>
          </a:p>
          <a:p>
            <a:pPr marL="342900" indent="-342900">
              <a:buFont typeface="+mj-lt"/>
              <a:buAutoNum type="arabicPeriod"/>
            </a:pPr>
            <a:r>
              <a:rPr lang="en-US" sz="1600" dirty="0">
                <a:solidFill>
                  <a:schemeClr val="accent3">
                    <a:lumMod val="75000"/>
                  </a:schemeClr>
                </a:solidFill>
              </a:rPr>
              <a:t>Greenfield framework</a:t>
            </a:r>
          </a:p>
          <a:p>
            <a:pPr marL="625475" lvl="1" indent="-342900">
              <a:buFont typeface="+mj-lt"/>
              <a:buAutoNum type="alphaLcParenR"/>
            </a:pPr>
            <a:r>
              <a:rPr lang="en-US" sz="1400" dirty="0">
                <a:solidFill>
                  <a:schemeClr val="accent3">
                    <a:lumMod val="75000"/>
                  </a:schemeClr>
                </a:solidFill>
              </a:rPr>
              <a:t>No wholesale code reuse (this may be a con or a pro?) – Need fuller effort profile</a:t>
            </a:r>
          </a:p>
          <a:p>
            <a:pPr marL="625475" lvl="1" indent="-342900">
              <a:buFont typeface="+mj-lt"/>
              <a:buAutoNum type="alphaLcParenR"/>
            </a:pPr>
            <a:r>
              <a:rPr lang="en-US" sz="1400" dirty="0"/>
              <a:t>Can retain </a:t>
            </a:r>
            <a:r>
              <a:rPr lang="en-US" sz="1400" dirty="0" err="1"/>
              <a:t>LarSoft</a:t>
            </a:r>
            <a:r>
              <a:rPr lang="en-US" sz="1400" dirty="0"/>
              <a:t> (and other Legacy) compatible interfaces </a:t>
            </a:r>
          </a:p>
          <a:p>
            <a:pPr marL="625475" lvl="1" indent="-342900">
              <a:buFont typeface="+mj-lt"/>
              <a:buAutoNum type="alphaLcParenR"/>
            </a:pPr>
            <a:r>
              <a:rPr lang="en-US" sz="1400" dirty="0"/>
              <a:t>Cleaner long term for support and continued development </a:t>
            </a:r>
          </a:p>
          <a:p>
            <a:endParaRPr lang="en-US" sz="1600" dirty="0"/>
          </a:p>
        </p:txBody>
      </p:sp>
      <p:sp>
        <p:nvSpPr>
          <p:cNvPr id="3" name="Title 2">
            <a:extLst>
              <a:ext uri="{FF2B5EF4-FFF2-40B4-BE49-F238E27FC236}">
                <a16:creationId xmlns:a16="http://schemas.microsoft.com/office/drawing/2014/main" id="{03F84264-6E32-194D-9D21-F6099052F8F5}"/>
              </a:ext>
            </a:extLst>
          </p:cNvPr>
          <p:cNvSpPr>
            <a:spLocks noGrp="1"/>
          </p:cNvSpPr>
          <p:nvPr>
            <p:ph type="title"/>
          </p:nvPr>
        </p:nvSpPr>
        <p:spPr/>
        <p:txBody>
          <a:bodyPr/>
          <a:lstStyle/>
          <a:p>
            <a:r>
              <a:rPr lang="en-US" dirty="0"/>
              <a:t>Options</a:t>
            </a:r>
          </a:p>
        </p:txBody>
      </p:sp>
      <p:sp>
        <p:nvSpPr>
          <p:cNvPr id="4" name="Date Placeholder 3">
            <a:extLst>
              <a:ext uri="{FF2B5EF4-FFF2-40B4-BE49-F238E27FC236}">
                <a16:creationId xmlns:a16="http://schemas.microsoft.com/office/drawing/2014/main" id="{4ED506C1-A316-D74D-AC26-5C9EE820F914}"/>
              </a:ext>
            </a:extLst>
          </p:cNvPr>
          <p:cNvSpPr>
            <a:spLocks noGrp="1"/>
          </p:cNvSpPr>
          <p:nvPr>
            <p:ph type="dt" sz="half" idx="2"/>
          </p:nvPr>
        </p:nvSpPr>
        <p:spPr/>
        <p:txBody>
          <a:bodyPr/>
          <a:lstStyle/>
          <a:p>
            <a:pPr>
              <a:defRPr/>
            </a:pPr>
            <a:r>
              <a:rPr lang="en-US"/>
              <a:t>A.Norman</a:t>
            </a:r>
            <a:endParaRPr lang="en-US" dirty="0"/>
          </a:p>
        </p:txBody>
      </p:sp>
      <p:sp>
        <p:nvSpPr>
          <p:cNvPr id="5" name="Footer Placeholder 4">
            <a:extLst>
              <a:ext uri="{FF2B5EF4-FFF2-40B4-BE49-F238E27FC236}">
                <a16:creationId xmlns:a16="http://schemas.microsoft.com/office/drawing/2014/main" id="{D0D1EBDE-C848-134A-8F40-DFBC13F83E93}"/>
              </a:ext>
            </a:extLst>
          </p:cNvPr>
          <p:cNvSpPr>
            <a:spLocks noGrp="1"/>
          </p:cNvSpPr>
          <p:nvPr>
            <p:ph type="ftr" sz="quarter" idx="3"/>
          </p:nvPr>
        </p:nvSpPr>
        <p:spPr/>
        <p:txBody>
          <a:bodyPr/>
          <a:lstStyle/>
          <a:p>
            <a:pPr>
              <a:defRPr/>
            </a:pPr>
            <a:r>
              <a:rPr lang="en-US"/>
              <a:t>DUNE Comp. Consort Startup</a:t>
            </a:r>
            <a:endParaRPr lang="en-US" b="1" dirty="0"/>
          </a:p>
        </p:txBody>
      </p:sp>
      <p:sp>
        <p:nvSpPr>
          <p:cNvPr id="6" name="Slide Number Placeholder 5">
            <a:extLst>
              <a:ext uri="{FF2B5EF4-FFF2-40B4-BE49-F238E27FC236}">
                <a16:creationId xmlns:a16="http://schemas.microsoft.com/office/drawing/2014/main" id="{729ADC02-7AB8-774B-BFC0-0A52CFF7AEE1}"/>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2931381947"/>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2" id="{808DE050-66B1-364F-9DC5-58184CC96A72}" vid="{D6F088E7-0E47-554C-A399-84C9402200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24439</TotalTime>
  <Words>1487</Words>
  <Application>Microsoft Macintosh PowerPoint</Application>
  <PresentationFormat>On-screen Show (16:9)</PresentationFormat>
  <Paragraphs>167</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Aharoni</vt:lpstr>
      <vt:lpstr>Arial</vt:lpstr>
      <vt:lpstr>Calibri</vt:lpstr>
      <vt:lpstr>Helvetica</vt:lpstr>
      <vt:lpstr>Helvetica Neue</vt:lpstr>
      <vt:lpstr>Fermilab_PPT_090915</vt:lpstr>
      <vt:lpstr>PowerPoint Presentation</vt:lpstr>
      <vt:lpstr>Highlights from Frameworks</vt:lpstr>
      <vt:lpstr>Needs/Requirements in One Slide</vt:lpstr>
      <vt:lpstr>HEP Workflows @ DUNE</vt:lpstr>
      <vt:lpstr>Needs/Requirements in One Slide</vt:lpstr>
      <vt:lpstr>Needs/Requirements in One Two Slides</vt:lpstr>
      <vt:lpstr>Where Today’s Frameworks Measure Up</vt:lpstr>
      <vt:lpstr>Work Breakdown Options</vt:lpstr>
      <vt:lpstr>Options</vt:lpstr>
      <vt:lpstr>Options Aside</vt:lpstr>
      <vt:lpstr>Options Aside</vt:lpstr>
      <vt:lpstr>Options</vt:lpstr>
      <vt:lpstr>Parallel Analysis Facilities (Pandana-2) </vt:lpstr>
      <vt:lpstr>Generalized Effort Numbers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John Norman</dc:creator>
  <cp:lastModifiedBy>Andrew John Norman</cp:lastModifiedBy>
  <cp:revision>75</cp:revision>
  <cp:lastPrinted>2021-10-21T05:31:09Z</cp:lastPrinted>
  <dcterms:created xsi:type="dcterms:W3CDTF">2021-10-18T22:02:26Z</dcterms:created>
  <dcterms:modified xsi:type="dcterms:W3CDTF">2021-12-14T17:58:01Z</dcterms:modified>
</cp:coreProperties>
</file>