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sldIdLst>
    <p:sldId id="256" r:id="rId2"/>
    <p:sldId id="269" r:id="rId3"/>
    <p:sldId id="262" r:id="rId4"/>
    <p:sldId id="271" r:id="rId5"/>
    <p:sldId id="263" r:id="rId6"/>
    <p:sldId id="257" r:id="rId7"/>
    <p:sldId id="260" r:id="rId8"/>
    <p:sldId id="258" r:id="rId9"/>
    <p:sldId id="261"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p:restoredTop sz="94721"/>
  </p:normalViewPr>
  <p:slideViewPr>
    <p:cSldViewPr snapToGrid="0" snapToObjects="1">
      <p:cViewPr>
        <p:scale>
          <a:sx n="107" d="100"/>
          <a:sy n="107" d="100"/>
        </p:scale>
        <p:origin x="208" y="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41D4EE-423C-7442-859A-5240AC37C838}" type="datetimeFigureOut">
              <a:rPr lang="en-US" smtClean="0"/>
              <a:t>12/14/21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5EE613-811E-0C49-BFAF-545D248A7BBB}" type="slidenum">
              <a:rPr lang="en-US" smtClean="0"/>
              <a:t>‹#›</a:t>
            </a:fld>
            <a:endParaRPr lang="en-US"/>
          </a:p>
        </p:txBody>
      </p:sp>
    </p:spTree>
    <p:extLst>
      <p:ext uri="{BB962C8B-B14F-4D97-AF65-F5344CB8AC3E}">
        <p14:creationId xmlns:p14="http://schemas.microsoft.com/office/powerpoint/2010/main" val="3953626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92148-1A10-4D49-A329-3BDE027A45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2FBCE6-A35C-A34C-BE7D-ED2FC38E8E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DF77E3-4E70-4746-B49C-794E51D9FD42}"/>
              </a:ext>
            </a:extLst>
          </p:cNvPr>
          <p:cNvSpPr>
            <a:spLocks noGrp="1"/>
          </p:cNvSpPr>
          <p:nvPr>
            <p:ph type="dt" sz="half" idx="10"/>
          </p:nvPr>
        </p:nvSpPr>
        <p:spPr/>
        <p:txBody>
          <a:bodyPr/>
          <a:lstStyle/>
          <a:p>
            <a:fld id="{0E2D3153-3F12-8E4D-8B55-364D1B6A450F}" type="datetime1">
              <a:rPr lang="en-US" smtClean="0"/>
              <a:t>12/14/21</a:t>
            </a:fld>
            <a:endParaRPr lang="en-US"/>
          </a:p>
        </p:txBody>
      </p:sp>
      <p:sp>
        <p:nvSpPr>
          <p:cNvPr id="5" name="Footer Placeholder 4">
            <a:extLst>
              <a:ext uri="{FF2B5EF4-FFF2-40B4-BE49-F238E27FC236}">
                <a16:creationId xmlns:a16="http://schemas.microsoft.com/office/drawing/2014/main" id="{2C400BF0-287E-9C41-8D92-D5ED02DBB9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0E462E-A83A-5644-8F50-2C67E10B1D28}"/>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2919902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A240B-DE51-1C4F-B21B-3B712CEB87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B53272-A2B3-B449-A9DF-3679834CE6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199534-6B9D-9548-AF44-0600F98C4729}"/>
              </a:ext>
            </a:extLst>
          </p:cNvPr>
          <p:cNvSpPr>
            <a:spLocks noGrp="1"/>
          </p:cNvSpPr>
          <p:nvPr>
            <p:ph type="dt" sz="half" idx="10"/>
          </p:nvPr>
        </p:nvSpPr>
        <p:spPr/>
        <p:txBody>
          <a:bodyPr/>
          <a:lstStyle/>
          <a:p>
            <a:fld id="{A3584352-3052-B544-B10E-5DA1179BA2BB}" type="datetime1">
              <a:rPr lang="en-US" smtClean="0"/>
              <a:t>12/14/21</a:t>
            </a:fld>
            <a:endParaRPr lang="en-US"/>
          </a:p>
        </p:txBody>
      </p:sp>
      <p:sp>
        <p:nvSpPr>
          <p:cNvPr id="5" name="Footer Placeholder 4">
            <a:extLst>
              <a:ext uri="{FF2B5EF4-FFF2-40B4-BE49-F238E27FC236}">
                <a16:creationId xmlns:a16="http://schemas.microsoft.com/office/drawing/2014/main" id="{DE096A9B-33E4-244A-BC22-D94B69822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DB2062-1402-044D-A6D6-5A7462CC1523}"/>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1158066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0AD5A5-35D1-754D-896E-785B9FBD86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B615C1-0A61-7048-BF33-5F9333B7A4F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C8CC8-5A0B-2949-9DE7-B33CFA779E35}"/>
              </a:ext>
            </a:extLst>
          </p:cNvPr>
          <p:cNvSpPr>
            <a:spLocks noGrp="1"/>
          </p:cNvSpPr>
          <p:nvPr>
            <p:ph type="dt" sz="half" idx="10"/>
          </p:nvPr>
        </p:nvSpPr>
        <p:spPr/>
        <p:txBody>
          <a:bodyPr/>
          <a:lstStyle/>
          <a:p>
            <a:fld id="{2133723A-60F7-CD4C-B8DB-09579D761A51}" type="datetime1">
              <a:rPr lang="en-US" smtClean="0"/>
              <a:t>12/14/21</a:t>
            </a:fld>
            <a:endParaRPr lang="en-US"/>
          </a:p>
        </p:txBody>
      </p:sp>
      <p:sp>
        <p:nvSpPr>
          <p:cNvPr id="5" name="Footer Placeholder 4">
            <a:extLst>
              <a:ext uri="{FF2B5EF4-FFF2-40B4-BE49-F238E27FC236}">
                <a16:creationId xmlns:a16="http://schemas.microsoft.com/office/drawing/2014/main" id="{A93D0D3B-2A15-B541-ABC1-EA4D2170FE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174B7C-FFF6-A04E-92EE-22CAE81DE724}"/>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3990454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5FE14-C28D-594D-B13D-1DE97A6FB5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DCB006-1960-3845-957C-DF700D33090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E7515-5EEE-5F4A-8756-940534E56980}"/>
              </a:ext>
            </a:extLst>
          </p:cNvPr>
          <p:cNvSpPr>
            <a:spLocks noGrp="1"/>
          </p:cNvSpPr>
          <p:nvPr>
            <p:ph type="dt" sz="half" idx="10"/>
          </p:nvPr>
        </p:nvSpPr>
        <p:spPr/>
        <p:txBody>
          <a:bodyPr/>
          <a:lstStyle/>
          <a:p>
            <a:fld id="{693296CF-6986-874E-8B2A-3AB2E8D1A1C6}" type="datetime1">
              <a:rPr lang="en-US" smtClean="0"/>
              <a:t>12/14/21</a:t>
            </a:fld>
            <a:endParaRPr lang="en-US"/>
          </a:p>
        </p:txBody>
      </p:sp>
      <p:sp>
        <p:nvSpPr>
          <p:cNvPr id="5" name="Footer Placeholder 4">
            <a:extLst>
              <a:ext uri="{FF2B5EF4-FFF2-40B4-BE49-F238E27FC236}">
                <a16:creationId xmlns:a16="http://schemas.microsoft.com/office/drawing/2014/main" id="{2457AEE2-4D35-EA4D-B3FA-451AE2B9F2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27B189-23EB-D944-B6B7-D7F169BCFB63}"/>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3692888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880F8-8A4B-B249-AC02-BFD9EE9C3D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14B66B-6FD9-DB46-874F-E02A2BEFC6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F9D8DB9-EA2C-2A4B-AB3C-E340A46F5DEA}"/>
              </a:ext>
            </a:extLst>
          </p:cNvPr>
          <p:cNvSpPr>
            <a:spLocks noGrp="1"/>
          </p:cNvSpPr>
          <p:nvPr>
            <p:ph type="dt" sz="half" idx="10"/>
          </p:nvPr>
        </p:nvSpPr>
        <p:spPr/>
        <p:txBody>
          <a:bodyPr/>
          <a:lstStyle/>
          <a:p>
            <a:fld id="{570AD751-1BAB-C744-9EF7-C0477E22225E}" type="datetime1">
              <a:rPr lang="en-US" smtClean="0"/>
              <a:t>12/14/21</a:t>
            </a:fld>
            <a:endParaRPr lang="en-US"/>
          </a:p>
        </p:txBody>
      </p:sp>
      <p:sp>
        <p:nvSpPr>
          <p:cNvPr id="5" name="Footer Placeholder 4">
            <a:extLst>
              <a:ext uri="{FF2B5EF4-FFF2-40B4-BE49-F238E27FC236}">
                <a16:creationId xmlns:a16="http://schemas.microsoft.com/office/drawing/2014/main" id="{2E99DEBA-6043-6F48-9C33-9C62DB4DB1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377C68-19B1-0540-AC4C-0A3EC323571A}"/>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2362310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7868F-635C-F443-B1EC-7C4A98342F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A6E20D-3BA3-124E-B8DA-7E510BE34B2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7E604A-323B-CA40-8FAF-245A672B3DE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725780-11A5-0B46-BA04-7E84BA117761}"/>
              </a:ext>
            </a:extLst>
          </p:cNvPr>
          <p:cNvSpPr>
            <a:spLocks noGrp="1"/>
          </p:cNvSpPr>
          <p:nvPr>
            <p:ph type="dt" sz="half" idx="10"/>
          </p:nvPr>
        </p:nvSpPr>
        <p:spPr/>
        <p:txBody>
          <a:bodyPr/>
          <a:lstStyle/>
          <a:p>
            <a:fld id="{9922D8C4-D6B0-C346-9139-885B49750AFE}" type="datetime1">
              <a:rPr lang="en-US" smtClean="0"/>
              <a:t>12/14/21</a:t>
            </a:fld>
            <a:endParaRPr lang="en-US"/>
          </a:p>
        </p:txBody>
      </p:sp>
      <p:sp>
        <p:nvSpPr>
          <p:cNvPr id="6" name="Footer Placeholder 5">
            <a:extLst>
              <a:ext uri="{FF2B5EF4-FFF2-40B4-BE49-F238E27FC236}">
                <a16:creationId xmlns:a16="http://schemas.microsoft.com/office/drawing/2014/main" id="{BBD26BBC-DBFB-8B46-B03A-BF2AA5E2BD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A64A0A-598E-AA42-8EE1-8564B07DC247}"/>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150304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2A258-3A11-A04A-987E-AF65553A6F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FA19DC-6EC4-A644-BEA5-BE78A38B2F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40A9D3B-AB9A-CF4C-9A29-B7590B098C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EEB9B5-EBE2-1647-A061-3157444532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C24E34-DE96-E446-B1CF-3C705743DA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E2D558-4231-F346-8359-F91DD5A7B424}"/>
              </a:ext>
            </a:extLst>
          </p:cNvPr>
          <p:cNvSpPr>
            <a:spLocks noGrp="1"/>
          </p:cNvSpPr>
          <p:nvPr>
            <p:ph type="dt" sz="half" idx="10"/>
          </p:nvPr>
        </p:nvSpPr>
        <p:spPr/>
        <p:txBody>
          <a:bodyPr/>
          <a:lstStyle/>
          <a:p>
            <a:fld id="{AF518F9D-6EDC-024E-ABEC-4C679DA443C5}" type="datetime1">
              <a:rPr lang="en-US" smtClean="0"/>
              <a:t>12/14/21</a:t>
            </a:fld>
            <a:endParaRPr lang="en-US"/>
          </a:p>
        </p:txBody>
      </p:sp>
      <p:sp>
        <p:nvSpPr>
          <p:cNvPr id="8" name="Footer Placeholder 7">
            <a:extLst>
              <a:ext uri="{FF2B5EF4-FFF2-40B4-BE49-F238E27FC236}">
                <a16:creationId xmlns:a16="http://schemas.microsoft.com/office/drawing/2014/main" id="{23202308-1BD9-B049-9D36-92BDBA16F8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7D108D-AEF0-DE44-9A05-56866368F77E}"/>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3000987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F96F-1679-3949-AE31-ECCC945305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A8076E-044A-4143-8751-76CBA8B3F5D1}"/>
              </a:ext>
            </a:extLst>
          </p:cNvPr>
          <p:cNvSpPr>
            <a:spLocks noGrp="1"/>
          </p:cNvSpPr>
          <p:nvPr>
            <p:ph type="dt" sz="half" idx="10"/>
          </p:nvPr>
        </p:nvSpPr>
        <p:spPr/>
        <p:txBody>
          <a:bodyPr/>
          <a:lstStyle/>
          <a:p>
            <a:fld id="{887ECC99-9154-894E-AE59-897E0A4CAAF5}" type="datetime1">
              <a:rPr lang="en-US" smtClean="0"/>
              <a:t>12/14/21</a:t>
            </a:fld>
            <a:endParaRPr lang="en-US"/>
          </a:p>
        </p:txBody>
      </p:sp>
      <p:sp>
        <p:nvSpPr>
          <p:cNvPr id="4" name="Footer Placeholder 3">
            <a:extLst>
              <a:ext uri="{FF2B5EF4-FFF2-40B4-BE49-F238E27FC236}">
                <a16:creationId xmlns:a16="http://schemas.microsoft.com/office/drawing/2014/main" id="{148451AE-297D-5349-80E9-E2ABA29E5A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6957EF-C121-664B-B418-244609328EE1}"/>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3937620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9BAD8F-A7B8-1E41-9431-7A50D05AD6AC}"/>
              </a:ext>
            </a:extLst>
          </p:cNvPr>
          <p:cNvSpPr>
            <a:spLocks noGrp="1"/>
          </p:cNvSpPr>
          <p:nvPr>
            <p:ph type="dt" sz="half" idx="10"/>
          </p:nvPr>
        </p:nvSpPr>
        <p:spPr/>
        <p:txBody>
          <a:bodyPr/>
          <a:lstStyle/>
          <a:p>
            <a:fld id="{355685F5-3419-834E-97E8-EC0639B05166}" type="datetime1">
              <a:rPr lang="en-US" smtClean="0"/>
              <a:t>12/14/21</a:t>
            </a:fld>
            <a:endParaRPr lang="en-US"/>
          </a:p>
        </p:txBody>
      </p:sp>
      <p:sp>
        <p:nvSpPr>
          <p:cNvPr id="3" name="Footer Placeholder 2">
            <a:extLst>
              <a:ext uri="{FF2B5EF4-FFF2-40B4-BE49-F238E27FC236}">
                <a16:creationId xmlns:a16="http://schemas.microsoft.com/office/drawing/2014/main" id="{CEABF320-8295-A042-BA8A-2FE7ACE989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D2D1346-DEF4-0C4C-BF35-322995346D51}"/>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2337450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57B6F-CAA8-6140-B726-14A8446CEB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9449EE-45D3-6F4E-99AE-0C9C15C3A8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9E6DC7-4603-5043-8F42-CCC9BC47F2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612C9F-368C-A84A-86C7-DD8C9E6B5B08}"/>
              </a:ext>
            </a:extLst>
          </p:cNvPr>
          <p:cNvSpPr>
            <a:spLocks noGrp="1"/>
          </p:cNvSpPr>
          <p:nvPr>
            <p:ph type="dt" sz="half" idx="10"/>
          </p:nvPr>
        </p:nvSpPr>
        <p:spPr/>
        <p:txBody>
          <a:bodyPr/>
          <a:lstStyle/>
          <a:p>
            <a:fld id="{5430BFED-4535-6143-AEC3-666F3225F7C6}" type="datetime1">
              <a:rPr lang="en-US" smtClean="0"/>
              <a:t>12/14/21</a:t>
            </a:fld>
            <a:endParaRPr lang="en-US"/>
          </a:p>
        </p:txBody>
      </p:sp>
      <p:sp>
        <p:nvSpPr>
          <p:cNvPr id="6" name="Footer Placeholder 5">
            <a:extLst>
              <a:ext uri="{FF2B5EF4-FFF2-40B4-BE49-F238E27FC236}">
                <a16:creationId xmlns:a16="http://schemas.microsoft.com/office/drawing/2014/main" id="{D189DB9C-01AD-1B48-B769-918D1D13F2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B44B15-4CFC-C645-8A1A-45B18F1CE22F}"/>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1766073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4CC4-F10D-9746-93B0-645D9C4320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063684-19AB-9349-AC1C-B935113309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4124B1-0CB3-C84F-8585-3576A878D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D49EFE-F1DC-D644-A1A7-01F2934046F6}"/>
              </a:ext>
            </a:extLst>
          </p:cNvPr>
          <p:cNvSpPr>
            <a:spLocks noGrp="1"/>
          </p:cNvSpPr>
          <p:nvPr>
            <p:ph type="dt" sz="half" idx="10"/>
          </p:nvPr>
        </p:nvSpPr>
        <p:spPr/>
        <p:txBody>
          <a:bodyPr/>
          <a:lstStyle/>
          <a:p>
            <a:fld id="{9D969C21-E26F-574D-884C-23F427C7BFF8}" type="datetime1">
              <a:rPr lang="en-US" smtClean="0"/>
              <a:t>12/14/21</a:t>
            </a:fld>
            <a:endParaRPr lang="en-US"/>
          </a:p>
        </p:txBody>
      </p:sp>
      <p:sp>
        <p:nvSpPr>
          <p:cNvPr id="6" name="Footer Placeholder 5">
            <a:extLst>
              <a:ext uri="{FF2B5EF4-FFF2-40B4-BE49-F238E27FC236}">
                <a16:creationId xmlns:a16="http://schemas.microsoft.com/office/drawing/2014/main" id="{27E7EE18-F7FB-F047-B820-BC76400182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FB5A49-2DF0-094F-8DC8-9FC790AFF9F2}"/>
              </a:ext>
            </a:extLst>
          </p:cNvPr>
          <p:cNvSpPr>
            <a:spLocks noGrp="1"/>
          </p:cNvSpPr>
          <p:nvPr>
            <p:ph type="sldNum" sz="quarter" idx="12"/>
          </p:nvPr>
        </p:nvSpPr>
        <p:spPr/>
        <p:txBody>
          <a:bodyPr/>
          <a:lstStyle/>
          <a:p>
            <a:fld id="{AB368544-CD16-DE4D-B220-7DA95210FC1E}" type="slidenum">
              <a:rPr lang="en-US" smtClean="0"/>
              <a:t>‹#›</a:t>
            </a:fld>
            <a:endParaRPr lang="en-US"/>
          </a:p>
        </p:txBody>
      </p:sp>
    </p:spTree>
    <p:extLst>
      <p:ext uri="{BB962C8B-B14F-4D97-AF65-F5344CB8AC3E}">
        <p14:creationId xmlns:p14="http://schemas.microsoft.com/office/powerpoint/2010/main" val="2897266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546C62-FEBB-BC41-87B2-9FE2C646BA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CEA143C-2001-904D-9632-DF25A4116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2D0E63-0110-1F46-8AC6-7BE22407F4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42358-82FA-644C-B197-5D12733F4A0E}" type="datetime1">
              <a:rPr lang="en-US" smtClean="0"/>
              <a:t>12/14/21</a:t>
            </a:fld>
            <a:endParaRPr lang="en-US"/>
          </a:p>
        </p:txBody>
      </p:sp>
      <p:sp>
        <p:nvSpPr>
          <p:cNvPr id="5" name="Footer Placeholder 4">
            <a:extLst>
              <a:ext uri="{FF2B5EF4-FFF2-40B4-BE49-F238E27FC236}">
                <a16:creationId xmlns:a16="http://schemas.microsoft.com/office/drawing/2014/main" id="{2196C4DF-DE8D-3944-BC6C-89071BEEDA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DA677E-9B49-2C47-A448-AD994E684F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368544-CD16-DE4D-B220-7DA95210FC1E}" type="slidenum">
              <a:rPr lang="en-US" smtClean="0"/>
              <a:t>‹#›</a:t>
            </a:fld>
            <a:endParaRPr lang="en-US"/>
          </a:p>
        </p:txBody>
      </p:sp>
    </p:spTree>
    <p:extLst>
      <p:ext uri="{BB962C8B-B14F-4D97-AF65-F5344CB8AC3E}">
        <p14:creationId xmlns:p14="http://schemas.microsoft.com/office/powerpoint/2010/main" val="782459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dcvs.fnal.gov/redmine/projects/dunetpc/repository/revisions/develop/entry/dune/HDF5Utils/HDF5Utils.cc" TargetMode="External"/><Relationship Id="rId2" Type="http://schemas.openxmlformats.org/officeDocument/2006/relationships/hyperlink" Target="https://cdcvs.fnal.gov/redmine/projects/dunetpc/repository/revisions/develop/entry/dune/HDF5Utils/HDF5RawInput_source.c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4D94D20-0EF1-4E8B-A0E1-117A9E413A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74801E4F-D3D1-3145-A5A3-7A8BC0DDDECF}"/>
              </a:ext>
            </a:extLst>
          </p:cNvPr>
          <p:cNvSpPr>
            <a:spLocks noGrp="1"/>
          </p:cNvSpPr>
          <p:nvPr>
            <p:ph type="ctrTitle"/>
          </p:nvPr>
        </p:nvSpPr>
        <p:spPr>
          <a:xfrm>
            <a:off x="457200" y="1598246"/>
            <a:ext cx="4412419" cy="3626217"/>
          </a:xfrm>
        </p:spPr>
        <p:txBody>
          <a:bodyPr anchor="t">
            <a:normAutofit/>
          </a:bodyPr>
          <a:lstStyle/>
          <a:p>
            <a:pPr algn="r"/>
            <a:r>
              <a:rPr lang="en-US" sz="8000">
                <a:solidFill>
                  <a:srgbClr val="FFFFFF"/>
                </a:solidFill>
                <a:latin typeface="Arial Rounded MT Bold" panose="020F0704030504030204" pitchFamily="34" charset="77"/>
              </a:rPr>
              <a:t>HDF5 Efforts in DUNE </a:t>
            </a:r>
          </a:p>
        </p:txBody>
      </p:sp>
      <p:sp>
        <p:nvSpPr>
          <p:cNvPr id="3" name="Subtitle 2">
            <a:extLst>
              <a:ext uri="{FF2B5EF4-FFF2-40B4-BE49-F238E27FC236}">
                <a16:creationId xmlns:a16="http://schemas.microsoft.com/office/drawing/2014/main" id="{5A23A049-577D-3144-8E1D-F37895009098}"/>
              </a:ext>
            </a:extLst>
          </p:cNvPr>
          <p:cNvSpPr>
            <a:spLocks noGrp="1"/>
          </p:cNvSpPr>
          <p:nvPr>
            <p:ph type="subTitle" idx="1"/>
          </p:nvPr>
        </p:nvSpPr>
        <p:spPr>
          <a:xfrm>
            <a:off x="457200" y="5350213"/>
            <a:ext cx="4803569" cy="1031537"/>
          </a:xfrm>
        </p:spPr>
        <p:txBody>
          <a:bodyPr>
            <a:normAutofit fontScale="92500" lnSpcReduction="10000"/>
          </a:bodyPr>
          <a:lstStyle/>
          <a:p>
            <a:pPr algn="r"/>
            <a:r>
              <a:rPr lang="en-US" dirty="0">
                <a:solidFill>
                  <a:srgbClr val="FFFFFF"/>
                </a:solidFill>
                <a:latin typeface="Bradley Hand" pitchFamily="2" charset="77"/>
                <a:cs typeface="Apple Chancery" panose="03020702040506060504" pitchFamily="66" charset="-79"/>
              </a:rPr>
              <a:t>Barnali Chowdhury, Tom Junk, Jake Calcutt, David Adams</a:t>
            </a:r>
          </a:p>
          <a:p>
            <a:pPr algn="r"/>
            <a:r>
              <a:rPr lang="en-US" sz="2200" dirty="0">
                <a:solidFill>
                  <a:srgbClr val="FFFFFF"/>
                </a:solidFill>
                <a:cs typeface="Apple Chancery" panose="03020702040506060504" pitchFamily="66" charset="-79"/>
              </a:rPr>
              <a:t>12/14/2021</a:t>
            </a:r>
          </a:p>
        </p:txBody>
      </p:sp>
      <p:cxnSp>
        <p:nvCxnSpPr>
          <p:cNvPr id="22" name="Straight Connector 2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CD50D325-0C78-6E47-BBEF-02627E4A9A2E}"/>
              </a:ext>
            </a:extLst>
          </p:cNvPr>
          <p:cNvPicPr>
            <a:picLocks noChangeAspect="1"/>
          </p:cNvPicPr>
          <p:nvPr/>
        </p:nvPicPr>
        <p:blipFill>
          <a:blip r:embed="rId2"/>
          <a:stretch>
            <a:fillRect/>
          </a:stretch>
        </p:blipFill>
        <p:spPr>
          <a:xfrm>
            <a:off x="6568412" y="5609714"/>
            <a:ext cx="3347090" cy="985232"/>
          </a:xfrm>
          <a:prstGeom prst="rect">
            <a:avLst/>
          </a:prstGeom>
        </p:spPr>
      </p:pic>
      <p:grpSp>
        <p:nvGrpSpPr>
          <p:cNvPr id="24" name="Group 23">
            <a:extLst>
              <a:ext uri="{FF2B5EF4-FFF2-40B4-BE49-F238E27FC236}">
                <a16:creationId xmlns:a16="http://schemas.microsoft.com/office/drawing/2014/main" id="{78B3681E-1C1D-4D0E-A1DE-AE2E3D03C2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12034" y="1267063"/>
            <a:ext cx="368480" cy="519967"/>
            <a:chOff x="11512034" y="1267063"/>
            <a:chExt cx="368480" cy="519967"/>
          </a:xfrm>
          <a:solidFill>
            <a:srgbClr val="FFFFFF"/>
          </a:solidFill>
        </p:grpSpPr>
        <p:sp>
          <p:nvSpPr>
            <p:cNvPr id="25"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grpFill/>
            <a:ln w="603" cap="flat">
              <a:noFill/>
              <a:prstDash val="solid"/>
              <a:miter/>
            </a:ln>
          </p:spPr>
          <p:txBody>
            <a:bodyPr rtlCol="0" anchor="ctr"/>
            <a:lstStyle/>
            <a:p>
              <a:endParaRPr lang="en-US">
                <a:solidFill>
                  <a:srgbClr val="FFFFFF"/>
                </a:solidFill>
              </a:endParaRPr>
            </a:p>
          </p:txBody>
        </p:sp>
        <p:sp>
          <p:nvSpPr>
            <p:cNvPr id="26"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pic>
        <p:nvPicPr>
          <p:cNvPr id="9" name="Picture 8">
            <a:extLst>
              <a:ext uri="{FF2B5EF4-FFF2-40B4-BE49-F238E27FC236}">
                <a16:creationId xmlns:a16="http://schemas.microsoft.com/office/drawing/2014/main" id="{6B9E48C4-0BCB-1947-A8E9-E8127EAA1D3A}"/>
              </a:ext>
            </a:extLst>
          </p:cNvPr>
          <p:cNvPicPr>
            <a:picLocks noChangeAspect="1"/>
          </p:cNvPicPr>
          <p:nvPr/>
        </p:nvPicPr>
        <p:blipFill>
          <a:blip r:embed="rId3"/>
          <a:stretch>
            <a:fillRect/>
          </a:stretch>
        </p:blipFill>
        <p:spPr>
          <a:xfrm>
            <a:off x="6954366" y="4614182"/>
            <a:ext cx="2575183" cy="888438"/>
          </a:xfrm>
          <a:prstGeom prst="rect">
            <a:avLst/>
          </a:prstGeom>
        </p:spPr>
      </p:pic>
      <p:pic>
        <p:nvPicPr>
          <p:cNvPr id="5" name="Picture 4">
            <a:extLst>
              <a:ext uri="{FF2B5EF4-FFF2-40B4-BE49-F238E27FC236}">
                <a16:creationId xmlns:a16="http://schemas.microsoft.com/office/drawing/2014/main" id="{FA4CBAAB-C114-1B4F-9096-2DEE3114C420}"/>
              </a:ext>
            </a:extLst>
          </p:cNvPr>
          <p:cNvPicPr>
            <a:picLocks noChangeAspect="1"/>
          </p:cNvPicPr>
          <p:nvPr/>
        </p:nvPicPr>
        <p:blipFill>
          <a:blip r:embed="rId4"/>
          <a:stretch>
            <a:fillRect/>
          </a:stretch>
        </p:blipFill>
        <p:spPr>
          <a:xfrm>
            <a:off x="6381920" y="3803732"/>
            <a:ext cx="3632087" cy="703356"/>
          </a:xfrm>
          <a:prstGeom prst="rect">
            <a:avLst/>
          </a:prstGeom>
        </p:spPr>
      </p:pic>
      <p:pic>
        <p:nvPicPr>
          <p:cNvPr id="7" name="Picture 6">
            <a:extLst>
              <a:ext uri="{FF2B5EF4-FFF2-40B4-BE49-F238E27FC236}">
                <a16:creationId xmlns:a16="http://schemas.microsoft.com/office/drawing/2014/main" id="{0CDA3172-3BB8-B74F-BB1F-1B56678A7C6A}"/>
              </a:ext>
            </a:extLst>
          </p:cNvPr>
          <p:cNvPicPr>
            <a:picLocks noChangeAspect="1"/>
          </p:cNvPicPr>
          <p:nvPr/>
        </p:nvPicPr>
        <p:blipFill>
          <a:blip r:embed="rId5"/>
          <a:stretch>
            <a:fillRect/>
          </a:stretch>
        </p:blipFill>
        <p:spPr>
          <a:xfrm>
            <a:off x="6493958" y="2692138"/>
            <a:ext cx="3408012" cy="1011510"/>
          </a:xfrm>
          <a:prstGeom prst="rect">
            <a:avLst/>
          </a:prstGeom>
        </p:spPr>
      </p:pic>
      <p:pic>
        <p:nvPicPr>
          <p:cNvPr id="15" name="Picture 14">
            <a:extLst>
              <a:ext uri="{FF2B5EF4-FFF2-40B4-BE49-F238E27FC236}">
                <a16:creationId xmlns:a16="http://schemas.microsoft.com/office/drawing/2014/main" id="{C85B7CEA-7D0E-7248-AEA4-C9E549F9FE85}"/>
              </a:ext>
            </a:extLst>
          </p:cNvPr>
          <p:cNvPicPr>
            <a:picLocks noChangeAspect="1"/>
          </p:cNvPicPr>
          <p:nvPr/>
        </p:nvPicPr>
        <p:blipFill>
          <a:blip r:embed="rId6"/>
          <a:stretch>
            <a:fillRect/>
          </a:stretch>
        </p:blipFill>
        <p:spPr>
          <a:xfrm>
            <a:off x="6468268" y="1659316"/>
            <a:ext cx="3372780" cy="932738"/>
          </a:xfrm>
          <a:prstGeom prst="rect">
            <a:avLst/>
          </a:prstGeom>
        </p:spPr>
      </p:pic>
    </p:spTree>
    <p:extLst>
      <p:ext uri="{BB962C8B-B14F-4D97-AF65-F5344CB8AC3E}">
        <p14:creationId xmlns:p14="http://schemas.microsoft.com/office/powerpoint/2010/main" val="46753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1D379-3C9E-DF4D-8D1C-A9A57DF24CF5}"/>
              </a:ext>
            </a:extLst>
          </p:cNvPr>
          <p:cNvSpPr>
            <a:spLocks noGrp="1"/>
          </p:cNvSpPr>
          <p:nvPr>
            <p:ph type="title"/>
          </p:nvPr>
        </p:nvSpPr>
        <p:spPr>
          <a:xfrm>
            <a:off x="2763253" y="292936"/>
            <a:ext cx="5069305" cy="765843"/>
          </a:xfrm>
        </p:spPr>
        <p:txBody>
          <a:bodyPr>
            <a:noAutofit/>
          </a:bodyPr>
          <a:lstStyle/>
          <a:p>
            <a:r>
              <a:rPr lang="en-US" sz="3200" b="1" dirty="0">
                <a:solidFill>
                  <a:srgbClr val="7030A0"/>
                </a:solidFill>
              </a:rPr>
              <a:t>How to run Coldbox jobs ?</a:t>
            </a:r>
          </a:p>
        </p:txBody>
      </p:sp>
      <p:sp>
        <p:nvSpPr>
          <p:cNvPr id="3" name="Content Placeholder 2">
            <a:extLst>
              <a:ext uri="{FF2B5EF4-FFF2-40B4-BE49-F238E27FC236}">
                <a16:creationId xmlns:a16="http://schemas.microsoft.com/office/drawing/2014/main" id="{BEC90E83-6FDD-B04C-9B7D-4605E12B17F4}"/>
              </a:ext>
            </a:extLst>
          </p:cNvPr>
          <p:cNvSpPr>
            <a:spLocks noGrp="1"/>
          </p:cNvSpPr>
          <p:nvPr>
            <p:ph idx="1"/>
          </p:nvPr>
        </p:nvSpPr>
        <p:spPr>
          <a:xfrm>
            <a:off x="2304229" y="1717653"/>
            <a:ext cx="7479632" cy="4117974"/>
          </a:xfrm>
        </p:spPr>
        <p:txBody>
          <a:bodyPr>
            <a:normAutofit/>
          </a:bodyPr>
          <a:lstStyle/>
          <a:p>
            <a:pPr>
              <a:buClr>
                <a:srgbClr val="7030A0"/>
              </a:buClr>
              <a:buFont typeface="Wingdings" pitchFamily="2" charset="2"/>
              <a:buChar char="Ø"/>
            </a:pPr>
            <a:r>
              <a:rPr lang="en-US" sz="2400" dirty="0"/>
              <a:t> </a:t>
            </a:r>
            <a:r>
              <a:rPr lang="en-US" sz="2400" dirty="0" err="1"/>
              <a:t>vdcoldboxrawinput_job.fcl</a:t>
            </a:r>
            <a:endParaRPr lang="en-US" sz="2400" dirty="0"/>
          </a:p>
          <a:p>
            <a:pPr lvl="1">
              <a:buClr>
                <a:schemeClr val="accent2"/>
              </a:buClr>
              <a:buSzPct val="110000"/>
              <a:buFont typeface="Wingdings" pitchFamily="2" charset="2"/>
              <a:buChar char="§"/>
            </a:pPr>
            <a:r>
              <a:rPr lang="en-US" sz="2000" dirty="0"/>
              <a:t>Runs the input source on hdf5 file </a:t>
            </a:r>
          </a:p>
          <a:p>
            <a:pPr lvl="1">
              <a:buClr>
                <a:schemeClr val="accent2"/>
              </a:buClr>
              <a:buSzPct val="110000"/>
              <a:buFont typeface="Wingdings" pitchFamily="2" charset="2"/>
              <a:buChar char="§"/>
            </a:pPr>
            <a:r>
              <a:rPr lang="en-US" sz="2000" dirty="0"/>
              <a:t>reconstitutes TRH objects from these HDF5 data </a:t>
            </a:r>
          </a:p>
          <a:p>
            <a:pPr>
              <a:buClr>
                <a:srgbClr val="7030A0"/>
              </a:buClr>
              <a:buFont typeface="Wingdings" pitchFamily="2" charset="2"/>
              <a:buChar char="Ø"/>
            </a:pPr>
            <a:r>
              <a:rPr lang="en-US" sz="2400" dirty="0"/>
              <a:t> </a:t>
            </a:r>
            <a:r>
              <a:rPr lang="en-US" sz="2400" dirty="0" err="1"/>
              <a:t>vdcoldbox_dataprep.fcl</a:t>
            </a:r>
            <a:endParaRPr lang="en-US" sz="2400" dirty="0"/>
          </a:p>
          <a:p>
            <a:pPr lvl="1">
              <a:buClr>
                <a:schemeClr val="accent2"/>
              </a:buClr>
              <a:buSzPct val="110000"/>
              <a:buFont typeface="Wingdings" pitchFamily="2" charset="2"/>
              <a:buChar char="§"/>
            </a:pPr>
            <a:r>
              <a:rPr lang="en-US" sz="2000" dirty="0"/>
              <a:t>runs the raw decoder </a:t>
            </a:r>
          </a:p>
          <a:p>
            <a:pPr lvl="1">
              <a:buClr>
                <a:schemeClr val="accent2"/>
              </a:buClr>
              <a:buSzPct val="110000"/>
              <a:buFont typeface="Wingdings" pitchFamily="2" charset="2"/>
              <a:buChar char="§"/>
            </a:pPr>
            <a:r>
              <a:rPr lang="en-US" sz="2000" dirty="0"/>
              <a:t>reads the Fragments into a larsoft job.</a:t>
            </a:r>
          </a:p>
          <a:p>
            <a:pPr lvl="1">
              <a:buClr>
                <a:schemeClr val="accent2"/>
              </a:buClr>
              <a:buSzPct val="110000"/>
              <a:buFont typeface="Wingdings" pitchFamily="2" charset="2"/>
              <a:buChar char="§"/>
            </a:pPr>
            <a:r>
              <a:rPr lang="en-US" sz="2000" dirty="0"/>
              <a:t> makes an </a:t>
            </a:r>
            <a:r>
              <a:rPr lang="en-US" sz="2000" dirty="0" err="1"/>
              <a:t>artroot</a:t>
            </a:r>
            <a:r>
              <a:rPr lang="en-US" sz="2000" dirty="0"/>
              <a:t> file with raw::RawDigits. </a:t>
            </a:r>
          </a:p>
          <a:p>
            <a:pPr>
              <a:buClr>
                <a:srgbClr val="7030A0"/>
              </a:buClr>
              <a:buFont typeface="Wingdings" pitchFamily="2" charset="2"/>
              <a:buChar char="Ø"/>
            </a:pPr>
            <a:r>
              <a:rPr lang="en-US" sz="2400" dirty="0"/>
              <a:t> </a:t>
            </a:r>
            <a:r>
              <a:rPr lang="en-US" sz="2400" dirty="0" err="1"/>
              <a:t>vdcoldbox_raw_dataprep.fcl</a:t>
            </a:r>
            <a:endParaRPr lang="en-US" sz="2400" dirty="0"/>
          </a:p>
          <a:p>
            <a:pPr lvl="1">
              <a:buClr>
                <a:schemeClr val="accent2"/>
              </a:buClr>
              <a:buSzPct val="110000"/>
              <a:buFont typeface="Wingdings" pitchFamily="2" charset="2"/>
              <a:buChar char="§"/>
            </a:pPr>
            <a:r>
              <a:rPr lang="en-US" sz="2000" dirty="0"/>
              <a:t>Runs through the input source + the decoder</a:t>
            </a:r>
          </a:p>
          <a:p>
            <a:pPr lvl="1">
              <a:buClr>
                <a:schemeClr val="accent2"/>
              </a:buClr>
              <a:buSzPct val="110000"/>
              <a:buFont typeface="Wingdings" pitchFamily="2" charset="2"/>
              <a:buChar char="§"/>
            </a:pPr>
            <a:r>
              <a:rPr lang="en-US" sz="2000" dirty="0"/>
              <a:t>Does both jobs described in previous 2 </a:t>
            </a:r>
            <a:r>
              <a:rPr lang="en-US" sz="2000" dirty="0" err="1"/>
              <a:t>fcl</a:t>
            </a:r>
            <a:r>
              <a:rPr lang="en-US" sz="2000" dirty="0"/>
              <a:t> files.</a:t>
            </a:r>
          </a:p>
        </p:txBody>
      </p:sp>
      <p:sp>
        <p:nvSpPr>
          <p:cNvPr id="4" name="Slide Number Placeholder 3">
            <a:extLst>
              <a:ext uri="{FF2B5EF4-FFF2-40B4-BE49-F238E27FC236}">
                <a16:creationId xmlns:a16="http://schemas.microsoft.com/office/drawing/2014/main" id="{3EB5C166-128D-6A4E-A164-C733E21E2176}"/>
              </a:ext>
            </a:extLst>
          </p:cNvPr>
          <p:cNvSpPr>
            <a:spLocks noGrp="1"/>
          </p:cNvSpPr>
          <p:nvPr>
            <p:ph type="sldNum" sz="quarter" idx="12"/>
          </p:nvPr>
        </p:nvSpPr>
        <p:spPr/>
        <p:txBody>
          <a:bodyPr/>
          <a:lstStyle/>
          <a:p>
            <a:fld id="{AB368544-CD16-DE4D-B220-7DA95210FC1E}" type="slidenum">
              <a:rPr lang="en-US" smtClean="0"/>
              <a:t>10</a:t>
            </a:fld>
            <a:endParaRPr lang="en-US"/>
          </a:p>
        </p:txBody>
      </p:sp>
    </p:spTree>
    <p:extLst>
      <p:ext uri="{BB962C8B-B14F-4D97-AF65-F5344CB8AC3E}">
        <p14:creationId xmlns:p14="http://schemas.microsoft.com/office/powerpoint/2010/main" val="2286345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92998AE-7AD6-4B4F-8BBB-341A09A03162}"/>
              </a:ext>
            </a:extLst>
          </p:cNvPr>
          <p:cNvSpPr>
            <a:spLocks noGrp="1"/>
          </p:cNvSpPr>
          <p:nvPr>
            <p:ph type="title"/>
          </p:nvPr>
        </p:nvSpPr>
        <p:spPr>
          <a:xfrm>
            <a:off x="2708040" y="143749"/>
            <a:ext cx="4954514" cy="754116"/>
          </a:xfrm>
        </p:spPr>
        <p:txBody>
          <a:bodyPr>
            <a:normAutofit/>
          </a:bodyPr>
          <a:lstStyle/>
          <a:p>
            <a:r>
              <a:rPr lang="en-US" sz="3200" b="1" dirty="0">
                <a:solidFill>
                  <a:srgbClr val="7030A0"/>
                </a:solidFill>
              </a:rPr>
              <a:t>HDColdbox (Coldbox/</a:t>
            </a:r>
            <a:r>
              <a:rPr lang="en-US" sz="3200" b="1" dirty="0" err="1">
                <a:solidFill>
                  <a:srgbClr val="7030A0"/>
                </a:solidFill>
              </a:rPr>
              <a:t>hd</a:t>
            </a:r>
            <a:r>
              <a:rPr lang="en-US" sz="3200" b="1" dirty="0">
                <a:solidFill>
                  <a:srgbClr val="7030A0"/>
                </a:solidFill>
              </a:rPr>
              <a:t>)</a:t>
            </a:r>
          </a:p>
        </p:txBody>
      </p:sp>
      <p:sp>
        <p:nvSpPr>
          <p:cNvPr id="3" name="Content Placeholder 2">
            <a:extLst>
              <a:ext uri="{FF2B5EF4-FFF2-40B4-BE49-F238E27FC236}">
                <a16:creationId xmlns:a16="http://schemas.microsoft.com/office/drawing/2014/main" id="{FFFA1871-A95A-AA45-9DBE-9B2EC0D79B57}"/>
              </a:ext>
            </a:extLst>
          </p:cNvPr>
          <p:cNvSpPr>
            <a:spLocks noGrp="1"/>
          </p:cNvSpPr>
          <p:nvPr>
            <p:ph idx="1"/>
          </p:nvPr>
        </p:nvSpPr>
        <p:spPr>
          <a:xfrm>
            <a:off x="291680" y="976982"/>
            <a:ext cx="9069316" cy="5665376"/>
          </a:xfrm>
        </p:spPr>
        <p:txBody>
          <a:bodyPr>
            <a:normAutofit/>
          </a:bodyPr>
          <a:lstStyle/>
          <a:p>
            <a:pPr>
              <a:buClr>
                <a:srgbClr val="7030A0"/>
              </a:buClr>
              <a:buFont typeface="Wingdings" pitchFamily="2" charset="2"/>
              <a:buChar char="Ø"/>
            </a:pPr>
            <a:r>
              <a:rPr lang="en-US" sz="2600" dirty="0"/>
              <a:t> </a:t>
            </a:r>
            <a:r>
              <a:rPr lang="en-US" sz="2000" dirty="0"/>
              <a:t>Repurpose the VDColdbox software  to read HDColdbox data with a few modifications</a:t>
            </a:r>
          </a:p>
          <a:p>
            <a:pPr>
              <a:buClr>
                <a:srgbClr val="7030A0"/>
              </a:buClr>
              <a:buFont typeface="Wingdings" pitchFamily="2" charset="2"/>
              <a:buChar char="Ø"/>
            </a:pPr>
            <a:r>
              <a:rPr lang="en-US" sz="2000" dirty="0"/>
              <a:t>  May require specific modifications to the code to handle the specific features in future….thus kept separate from vd.</a:t>
            </a:r>
          </a:p>
          <a:p>
            <a:pPr>
              <a:buClr>
                <a:srgbClr val="7030A0"/>
              </a:buClr>
              <a:buFont typeface="Wingdings" pitchFamily="2" charset="2"/>
              <a:buChar char="Ø"/>
            </a:pPr>
            <a:r>
              <a:rPr lang="en-US" sz="2000" dirty="0"/>
              <a:t> </a:t>
            </a:r>
            <a:r>
              <a:rPr lang="en-US" sz="2000" b="1" dirty="0"/>
              <a:t>Dir. Structure </a:t>
            </a:r>
            <a:r>
              <a:rPr lang="en-US" sz="2000" dirty="0"/>
              <a:t>: looks same except "VD" and "vd" are renamed to "HD" and "</a:t>
            </a:r>
            <a:r>
              <a:rPr lang="en-US" sz="2000" dirty="0" err="1"/>
              <a:t>hd</a:t>
            </a:r>
            <a:r>
              <a:rPr lang="en-US" sz="2000" dirty="0"/>
              <a:t>". </a:t>
            </a:r>
          </a:p>
          <a:p>
            <a:pPr>
              <a:buClr>
                <a:srgbClr val="7030A0"/>
              </a:buClr>
              <a:buFont typeface="Wingdings" pitchFamily="2" charset="2"/>
              <a:buChar char="Ø"/>
            </a:pPr>
            <a:r>
              <a:rPr lang="en-US" sz="2000" dirty="0"/>
              <a:t> </a:t>
            </a:r>
            <a:r>
              <a:rPr lang="en-US" sz="2000" b="1" dirty="0"/>
              <a:t>ChannelMap </a:t>
            </a:r>
            <a:r>
              <a:rPr lang="en-US" sz="2000" dirty="0"/>
              <a:t>: uses PdspChannelMapService.      services.PdspChannelMapService:        @local::pdspchannelmap </a:t>
            </a:r>
          </a:p>
          <a:p>
            <a:pPr>
              <a:buClr>
                <a:srgbClr val="7030A0"/>
              </a:buClr>
              <a:buFont typeface="Wingdings" pitchFamily="2" charset="2"/>
              <a:buChar char="Ø"/>
            </a:pPr>
            <a:r>
              <a:rPr lang="en-US" sz="2000" dirty="0"/>
              <a:t> </a:t>
            </a:r>
            <a:r>
              <a:rPr lang="en-US" sz="2000" b="1" dirty="0"/>
              <a:t>Geometry</a:t>
            </a:r>
            <a:r>
              <a:rPr lang="en-US" sz="2000" dirty="0"/>
              <a:t> : use the ProtoDUNE-SP geometry                                                   Geometry: @local::protodunev7_geo  for the decode + </a:t>
            </a:r>
            <a:r>
              <a:rPr lang="en-US" sz="2000" dirty="0" err="1"/>
              <a:t>dataprep</a:t>
            </a:r>
            <a:r>
              <a:rPr lang="en-US" sz="2000" dirty="0"/>
              <a:t> stage.</a:t>
            </a:r>
          </a:p>
          <a:p>
            <a:pPr>
              <a:buClr>
                <a:srgbClr val="7030A0"/>
              </a:buClr>
              <a:buFont typeface="Wingdings" pitchFamily="2" charset="2"/>
              <a:buChar char="Ø"/>
            </a:pPr>
            <a:r>
              <a:rPr lang="en-US" sz="2000" b="1" dirty="0"/>
              <a:t> </a:t>
            </a:r>
            <a:r>
              <a:rPr lang="en-US" sz="2000" b="1" dirty="0" err="1"/>
              <a:t>fcl</a:t>
            </a:r>
            <a:r>
              <a:rPr lang="en-US" sz="2000" dirty="0"/>
              <a:t> : Implement the modifications.</a:t>
            </a:r>
          </a:p>
          <a:p>
            <a:pPr>
              <a:buClr>
                <a:srgbClr val="7030A0"/>
              </a:buClr>
              <a:buFont typeface="Wingdings" pitchFamily="2" charset="2"/>
              <a:buChar char="Ø"/>
            </a:pPr>
            <a:r>
              <a:rPr lang="en-US" sz="2000" dirty="0"/>
              <a:t> </a:t>
            </a:r>
            <a:r>
              <a:rPr lang="en-US" sz="2000" b="1" dirty="0"/>
              <a:t>HDColdboxDataInterface_tool.cc </a:t>
            </a:r>
            <a:r>
              <a:rPr lang="en-US" sz="2000" dirty="0"/>
              <a:t>The decoder calls GetOfflineNumberFromDetectorElements method in the channel map</a:t>
            </a:r>
          </a:p>
          <a:p>
            <a:pPr lvl="1">
              <a:buClr>
                <a:schemeClr val="accent2"/>
              </a:buClr>
              <a:buSzPct val="115000"/>
              <a:buFont typeface="Wingdings" pitchFamily="2" charset="2"/>
              <a:buChar char="§"/>
            </a:pPr>
            <a:r>
              <a:rPr lang="en-US" sz="2200" dirty="0"/>
              <a:t>handle 256 channels on two fibers</a:t>
            </a:r>
          </a:p>
          <a:p>
            <a:pPr lvl="1">
              <a:buClr>
                <a:schemeClr val="accent2"/>
              </a:buClr>
              <a:buSzPct val="115000"/>
              <a:buFont typeface="Wingdings" pitchFamily="2" charset="2"/>
              <a:buChar char="§"/>
            </a:pPr>
            <a:r>
              <a:rPr lang="en-US" sz="2200" dirty="0"/>
              <a:t>1 crate/APA, set default crate number as 3</a:t>
            </a:r>
            <a:br>
              <a:rPr lang="en-US" sz="2200" dirty="0"/>
            </a:br>
            <a:r>
              <a:rPr lang="en-US" sz="2200" dirty="0"/>
              <a:t> </a:t>
            </a:r>
          </a:p>
          <a:p>
            <a:endParaRPr lang="en-US" sz="2600" dirty="0"/>
          </a:p>
          <a:p>
            <a:endParaRPr lang="en-US" sz="1900" dirty="0"/>
          </a:p>
        </p:txBody>
      </p:sp>
      <p:grpSp>
        <p:nvGrpSpPr>
          <p:cNvPr id="35" name="Group 34">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36" name="Isosceles Triangle 3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a:extLst>
              <a:ext uri="{FF2B5EF4-FFF2-40B4-BE49-F238E27FC236}">
                <a16:creationId xmlns:a16="http://schemas.microsoft.com/office/drawing/2014/main" id="{3E7E7FE5-366C-594A-B176-63989E2ECB7A}"/>
              </a:ext>
            </a:extLst>
          </p:cNvPr>
          <p:cNvPicPr>
            <a:picLocks noChangeAspect="1"/>
          </p:cNvPicPr>
          <p:nvPr/>
        </p:nvPicPr>
        <p:blipFill>
          <a:blip r:embed="rId2"/>
          <a:stretch>
            <a:fillRect/>
          </a:stretch>
        </p:blipFill>
        <p:spPr>
          <a:xfrm>
            <a:off x="9417868" y="1935308"/>
            <a:ext cx="2774132" cy="2241642"/>
          </a:xfrm>
          <a:prstGeom prst="rect">
            <a:avLst/>
          </a:prstGeom>
        </p:spPr>
      </p:pic>
      <p:grpSp>
        <p:nvGrpSpPr>
          <p:cNvPr id="39" name="Group 38">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40" name="Rectangle 39">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0">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Slide Number Placeholder 4">
            <a:extLst>
              <a:ext uri="{FF2B5EF4-FFF2-40B4-BE49-F238E27FC236}">
                <a16:creationId xmlns:a16="http://schemas.microsoft.com/office/drawing/2014/main" id="{CE24A336-9002-4F48-91C9-87E039C8D781}"/>
              </a:ext>
            </a:extLst>
          </p:cNvPr>
          <p:cNvSpPr>
            <a:spLocks noGrp="1"/>
          </p:cNvSpPr>
          <p:nvPr>
            <p:ph type="sldNum" sz="quarter" idx="12"/>
          </p:nvPr>
        </p:nvSpPr>
        <p:spPr/>
        <p:txBody>
          <a:bodyPr/>
          <a:lstStyle/>
          <a:p>
            <a:fld id="{AB368544-CD16-DE4D-B220-7DA95210FC1E}" type="slidenum">
              <a:rPr lang="en-US" smtClean="0"/>
              <a:t>11</a:t>
            </a:fld>
            <a:endParaRPr lang="en-US"/>
          </a:p>
        </p:txBody>
      </p:sp>
    </p:spTree>
    <p:extLst>
      <p:ext uri="{BB962C8B-B14F-4D97-AF65-F5344CB8AC3E}">
        <p14:creationId xmlns:p14="http://schemas.microsoft.com/office/powerpoint/2010/main" val="1019757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7828D4-2DD4-A041-B15C-95711A31E9D9}"/>
              </a:ext>
            </a:extLst>
          </p:cNvPr>
          <p:cNvSpPr>
            <a:spLocks noGrp="1"/>
          </p:cNvSpPr>
          <p:nvPr>
            <p:ph idx="1"/>
          </p:nvPr>
        </p:nvSpPr>
        <p:spPr>
          <a:xfrm>
            <a:off x="648193" y="436213"/>
            <a:ext cx="10515600" cy="4351338"/>
          </a:xfrm>
        </p:spPr>
        <p:txBody>
          <a:bodyPr/>
          <a:lstStyle/>
          <a:p>
            <a:pPr>
              <a:buClr>
                <a:schemeClr val="accent2"/>
              </a:buClr>
              <a:buFont typeface="Wingdings" pitchFamily="2" charset="2"/>
              <a:buChar char="v"/>
            </a:pPr>
            <a:r>
              <a:rPr lang="en-US" dirty="0"/>
              <a:t> Started participating in HEP CCE projects for Multi-Node processing  and parallelism and its intersection with both modern computing facilities and software stacks.</a:t>
            </a:r>
          </a:p>
          <a:p>
            <a:pPr>
              <a:buClr>
                <a:schemeClr val="accent2"/>
              </a:buClr>
              <a:buFont typeface="Wingdings" pitchFamily="2" charset="2"/>
              <a:buChar char="v"/>
            </a:pPr>
            <a:endParaRPr lang="en-US" dirty="0"/>
          </a:p>
          <a:p>
            <a:pPr>
              <a:buClr>
                <a:schemeClr val="accent2"/>
              </a:buClr>
              <a:buFont typeface="Wingdings" pitchFamily="2" charset="2"/>
              <a:buChar char="v"/>
            </a:pPr>
            <a:r>
              <a:rPr lang="en-US" dirty="0"/>
              <a:t> Amit will share a few slides on HEP-CCE efforts in the context of DUNE.</a:t>
            </a:r>
          </a:p>
          <a:p>
            <a:pPr>
              <a:buClr>
                <a:schemeClr val="accent2"/>
              </a:buClr>
              <a:buFont typeface="Wingdings" pitchFamily="2" charset="2"/>
              <a:buChar char="v"/>
            </a:pPr>
            <a:endParaRPr lang="en-US" dirty="0"/>
          </a:p>
          <a:p>
            <a:pPr>
              <a:buClr>
                <a:schemeClr val="accent2"/>
              </a:buClr>
              <a:buFont typeface="Wingdings" pitchFamily="2" charset="2"/>
              <a:buChar char="v"/>
            </a:pPr>
            <a:r>
              <a:rPr lang="en-US" dirty="0"/>
              <a:t> Jake will talk about the development and debugging  of Photon detector HDF5 decoder. </a:t>
            </a:r>
          </a:p>
          <a:p>
            <a:pPr>
              <a:buClr>
                <a:schemeClr val="accent2"/>
              </a:buClr>
              <a:buFont typeface="Wingdings" pitchFamily="2" charset="2"/>
              <a:buChar char="v"/>
            </a:pPr>
            <a:endParaRPr lang="en-US" dirty="0"/>
          </a:p>
          <a:p>
            <a:pPr marL="0" indent="0">
              <a:buNone/>
            </a:pPr>
            <a:endParaRPr lang="en-US" b="1" dirty="0"/>
          </a:p>
          <a:p>
            <a:pPr marL="0" indent="0">
              <a:buNone/>
            </a:pPr>
            <a:endParaRPr lang="en-US" dirty="0"/>
          </a:p>
        </p:txBody>
      </p:sp>
      <p:sp>
        <p:nvSpPr>
          <p:cNvPr id="4" name="Slide Number Placeholder 3">
            <a:extLst>
              <a:ext uri="{FF2B5EF4-FFF2-40B4-BE49-F238E27FC236}">
                <a16:creationId xmlns:a16="http://schemas.microsoft.com/office/drawing/2014/main" id="{E6D7A18B-8D80-3040-8CBB-06800F1BE935}"/>
              </a:ext>
            </a:extLst>
          </p:cNvPr>
          <p:cNvSpPr>
            <a:spLocks noGrp="1"/>
          </p:cNvSpPr>
          <p:nvPr>
            <p:ph type="sldNum" sz="quarter" idx="12"/>
          </p:nvPr>
        </p:nvSpPr>
        <p:spPr/>
        <p:txBody>
          <a:bodyPr/>
          <a:lstStyle/>
          <a:p>
            <a:fld id="{AB368544-CD16-DE4D-B220-7DA95210FC1E}" type="slidenum">
              <a:rPr lang="en-US" smtClean="0"/>
              <a:t>12</a:t>
            </a:fld>
            <a:endParaRPr lang="en-US"/>
          </a:p>
        </p:txBody>
      </p:sp>
      <p:sp>
        <p:nvSpPr>
          <p:cNvPr id="5" name="TextBox 4">
            <a:extLst>
              <a:ext uri="{FF2B5EF4-FFF2-40B4-BE49-F238E27FC236}">
                <a16:creationId xmlns:a16="http://schemas.microsoft.com/office/drawing/2014/main" id="{B329B634-235E-1A44-A11C-2C58F76922B3}"/>
              </a:ext>
            </a:extLst>
          </p:cNvPr>
          <p:cNvSpPr txBox="1"/>
          <p:nvPr/>
        </p:nvSpPr>
        <p:spPr>
          <a:xfrm>
            <a:off x="3871355" y="5319928"/>
            <a:ext cx="5403273" cy="646331"/>
          </a:xfrm>
          <a:prstGeom prst="rect">
            <a:avLst/>
          </a:prstGeom>
          <a:noFill/>
        </p:spPr>
        <p:txBody>
          <a:bodyPr wrap="square" rtlCol="0">
            <a:spAutoFit/>
          </a:bodyPr>
          <a:lstStyle/>
          <a:p>
            <a:r>
              <a:rPr lang="en-US" sz="3600" dirty="0">
                <a:latin typeface="Britannic Bold" panose="020B0903060703020204" pitchFamily="34" charset="77"/>
                <a:cs typeface="Apple Chancery" panose="03020702040506060504" pitchFamily="66" charset="-79"/>
              </a:rPr>
              <a:t>THANK YOU !</a:t>
            </a:r>
          </a:p>
        </p:txBody>
      </p:sp>
    </p:spTree>
    <p:extLst>
      <p:ext uri="{BB962C8B-B14F-4D97-AF65-F5344CB8AC3E}">
        <p14:creationId xmlns:p14="http://schemas.microsoft.com/office/powerpoint/2010/main" val="150618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D1EBC-C3BB-9C4C-BBBC-3AA30C07FE6C}"/>
              </a:ext>
            </a:extLst>
          </p:cNvPr>
          <p:cNvSpPr>
            <a:spLocks noGrp="1"/>
          </p:cNvSpPr>
          <p:nvPr>
            <p:ph type="title"/>
          </p:nvPr>
        </p:nvSpPr>
        <p:spPr>
          <a:xfrm>
            <a:off x="3747655" y="365125"/>
            <a:ext cx="2665021" cy="703654"/>
          </a:xfrm>
        </p:spPr>
        <p:txBody>
          <a:bodyPr>
            <a:normAutofit/>
          </a:bodyPr>
          <a:lstStyle/>
          <a:p>
            <a:r>
              <a:rPr lang="en-US" sz="3200" b="1" dirty="0">
                <a:solidFill>
                  <a:srgbClr val="7030A0"/>
                </a:solidFill>
              </a:rPr>
              <a:t>HDF5 in DUNE</a:t>
            </a:r>
          </a:p>
        </p:txBody>
      </p:sp>
      <p:sp>
        <p:nvSpPr>
          <p:cNvPr id="6" name="Content Placeholder 5">
            <a:extLst>
              <a:ext uri="{FF2B5EF4-FFF2-40B4-BE49-F238E27FC236}">
                <a16:creationId xmlns:a16="http://schemas.microsoft.com/office/drawing/2014/main" id="{E36F5A98-AE71-8644-9A33-AF6C50B43134}"/>
              </a:ext>
            </a:extLst>
          </p:cNvPr>
          <p:cNvSpPr>
            <a:spLocks noGrp="1"/>
          </p:cNvSpPr>
          <p:nvPr>
            <p:ph idx="1"/>
          </p:nvPr>
        </p:nvSpPr>
        <p:spPr>
          <a:xfrm>
            <a:off x="778822" y="1421864"/>
            <a:ext cx="10515600" cy="4351338"/>
          </a:xfrm>
        </p:spPr>
        <p:txBody>
          <a:bodyPr/>
          <a:lstStyle/>
          <a:p>
            <a:pPr>
              <a:buClr>
                <a:srgbClr val="7030A0"/>
              </a:buClr>
              <a:buFont typeface="Wingdings" pitchFamily="2" charset="2"/>
              <a:buChar char="Ø"/>
            </a:pPr>
            <a:r>
              <a:rPr lang="en-US" sz="2400" dirty="0"/>
              <a:t> Hierarchical Data Format (HDF) is a set of file formats (HDF4, HDF5) designed to store and organize large amounts of data. </a:t>
            </a:r>
          </a:p>
          <a:p>
            <a:pPr>
              <a:buClr>
                <a:srgbClr val="7030A0"/>
              </a:buClr>
              <a:buFont typeface="Wingdings" pitchFamily="2" charset="2"/>
              <a:buChar char="Ø"/>
            </a:pPr>
            <a:r>
              <a:rPr lang="en-US" sz="2400" dirty="0"/>
              <a:t> DUNE has started writing DAQ output for Coldbox electronics in HDF5 format.</a:t>
            </a:r>
          </a:p>
          <a:p>
            <a:pPr lvl="1">
              <a:buClr>
                <a:schemeClr val="accent2"/>
              </a:buClr>
              <a:buSzPct val="115000"/>
              <a:buFont typeface="Wingdings" pitchFamily="2" charset="2"/>
              <a:buChar char="§"/>
            </a:pPr>
            <a:r>
              <a:rPr lang="en-US" dirty="0"/>
              <a:t>HDF5 library is used to do that</a:t>
            </a:r>
          </a:p>
          <a:p>
            <a:pPr>
              <a:buClr>
                <a:srgbClr val="7030A0"/>
              </a:buClr>
              <a:buFont typeface="Wingdings" pitchFamily="2" charset="2"/>
              <a:buChar char="Ø"/>
            </a:pPr>
            <a:r>
              <a:rPr lang="en-US" sz="2400" dirty="0"/>
              <a:t> Questions I would answer</a:t>
            </a:r>
          </a:p>
          <a:p>
            <a:pPr lvl="1">
              <a:buClr>
                <a:schemeClr val="accent2"/>
              </a:buClr>
              <a:buSzPct val="115000"/>
              <a:buFont typeface="Wingdings" pitchFamily="2" charset="2"/>
              <a:buChar char="§"/>
            </a:pPr>
            <a:r>
              <a:rPr lang="en-US" dirty="0"/>
              <a:t>  How does the HDF5 data look like for DUNE ?</a:t>
            </a:r>
          </a:p>
          <a:p>
            <a:pPr lvl="1">
              <a:buClr>
                <a:schemeClr val="accent2"/>
              </a:buClr>
              <a:buSzPct val="115000"/>
              <a:buFont typeface="Wingdings" pitchFamily="2" charset="2"/>
              <a:buChar char="§"/>
            </a:pPr>
            <a:r>
              <a:rPr lang="en-US" dirty="0"/>
              <a:t>  How do we read data in hdf5 format and store it in an art event?</a:t>
            </a:r>
          </a:p>
          <a:p>
            <a:pPr lvl="1">
              <a:buClr>
                <a:schemeClr val="accent2"/>
              </a:buClr>
              <a:buSzPct val="115000"/>
              <a:buFont typeface="Wingdings" pitchFamily="2" charset="2"/>
              <a:buChar char="§"/>
            </a:pPr>
            <a:r>
              <a:rPr lang="en-US" dirty="0"/>
              <a:t>  How do we decode physics out of the HDF5 data?</a:t>
            </a:r>
          </a:p>
          <a:p>
            <a:pPr lvl="2">
              <a:buClr>
                <a:schemeClr val="accent2"/>
              </a:buClr>
              <a:buSzPct val="115000"/>
              <a:buFont typeface="Wingdings" pitchFamily="2" charset="2"/>
              <a:buChar char="§"/>
            </a:pPr>
            <a:r>
              <a:rPr lang="en-US" sz="2400" dirty="0"/>
              <a:t>With an use case of Coldbox </a:t>
            </a:r>
          </a:p>
          <a:p>
            <a:pPr lvl="1">
              <a:buClr>
                <a:srgbClr val="7030A0"/>
              </a:buClr>
              <a:buFont typeface="Wingdings" pitchFamily="2" charset="2"/>
              <a:buChar char="Ø"/>
            </a:pPr>
            <a:endParaRPr lang="en-US" dirty="0"/>
          </a:p>
          <a:p>
            <a:pPr lvl="1">
              <a:buClr>
                <a:srgbClr val="7030A0"/>
              </a:buClr>
              <a:buFont typeface="Wingdings" pitchFamily="2" charset="2"/>
              <a:buChar char="Ø"/>
            </a:pPr>
            <a:endParaRPr lang="en-US" dirty="0"/>
          </a:p>
          <a:p>
            <a:endParaRPr lang="en-US" dirty="0"/>
          </a:p>
        </p:txBody>
      </p:sp>
      <p:sp>
        <p:nvSpPr>
          <p:cNvPr id="3" name="Slide Number Placeholder 2">
            <a:extLst>
              <a:ext uri="{FF2B5EF4-FFF2-40B4-BE49-F238E27FC236}">
                <a16:creationId xmlns:a16="http://schemas.microsoft.com/office/drawing/2014/main" id="{E36882DB-BF4B-B840-A4F8-539DEA439140}"/>
              </a:ext>
            </a:extLst>
          </p:cNvPr>
          <p:cNvSpPr>
            <a:spLocks noGrp="1"/>
          </p:cNvSpPr>
          <p:nvPr>
            <p:ph type="sldNum" sz="quarter" idx="12"/>
          </p:nvPr>
        </p:nvSpPr>
        <p:spPr/>
        <p:txBody>
          <a:bodyPr/>
          <a:lstStyle/>
          <a:p>
            <a:fld id="{AB368544-CD16-DE4D-B220-7DA95210FC1E}" type="slidenum">
              <a:rPr lang="en-US" smtClean="0"/>
              <a:t>2</a:t>
            </a:fld>
            <a:endParaRPr lang="en-US"/>
          </a:p>
        </p:txBody>
      </p:sp>
    </p:spTree>
    <p:extLst>
      <p:ext uri="{BB962C8B-B14F-4D97-AF65-F5344CB8AC3E}">
        <p14:creationId xmlns:p14="http://schemas.microsoft.com/office/powerpoint/2010/main" val="196098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6BB123-E45E-6F40-9E86-98AD1E0E47A5}"/>
              </a:ext>
            </a:extLst>
          </p:cNvPr>
          <p:cNvSpPr>
            <a:spLocks noGrp="1"/>
          </p:cNvSpPr>
          <p:nvPr>
            <p:ph type="title"/>
          </p:nvPr>
        </p:nvSpPr>
        <p:spPr>
          <a:xfrm>
            <a:off x="221551" y="0"/>
            <a:ext cx="5027343" cy="1200361"/>
          </a:xfrm>
        </p:spPr>
        <p:txBody>
          <a:bodyPr anchor="b">
            <a:normAutofit/>
          </a:bodyPr>
          <a:lstStyle/>
          <a:p>
            <a:r>
              <a:rPr lang="en-US" sz="3200" b="1" dirty="0">
                <a:solidFill>
                  <a:srgbClr val="7030A0"/>
                </a:solidFill>
              </a:rPr>
              <a:t>An Online View of DAQ Data in HDF5 format</a:t>
            </a:r>
          </a:p>
        </p:txBody>
      </p:sp>
      <p:sp>
        <p:nvSpPr>
          <p:cNvPr id="16" name="Rectangle 15">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8218EEE0-D990-4F48-9E57-BF73B770480C}"/>
              </a:ext>
            </a:extLst>
          </p:cNvPr>
          <p:cNvSpPr>
            <a:spLocks noGrp="1"/>
          </p:cNvSpPr>
          <p:nvPr>
            <p:ph idx="1"/>
          </p:nvPr>
        </p:nvSpPr>
        <p:spPr>
          <a:xfrm>
            <a:off x="67427" y="1200360"/>
            <a:ext cx="5629364" cy="4454481"/>
          </a:xfrm>
        </p:spPr>
        <p:txBody>
          <a:bodyPr anchor="ctr">
            <a:noAutofit/>
          </a:bodyPr>
          <a:lstStyle/>
          <a:p>
            <a:pPr>
              <a:buClr>
                <a:srgbClr val="7030A0"/>
              </a:buClr>
              <a:buFont typeface="Wingdings" pitchFamily="2" charset="2"/>
              <a:buChar char="Ø"/>
            </a:pPr>
            <a:r>
              <a:rPr lang="en-US" sz="2000" dirty="0"/>
              <a:t> HDF5 Data are organized as Trigger Records  (TR) with a unique TR number / Sequence  number per run.</a:t>
            </a:r>
          </a:p>
          <a:p>
            <a:pPr>
              <a:buClr>
                <a:srgbClr val="7030A0"/>
              </a:buClr>
              <a:buFont typeface="Wingdings" pitchFamily="2" charset="2"/>
              <a:buChar char="Ø"/>
            </a:pPr>
            <a:r>
              <a:rPr lang="en-US" sz="2000" dirty="0"/>
              <a:t> Every TR contains a TR header and  then a series of data Fragments.</a:t>
            </a:r>
          </a:p>
          <a:p>
            <a:pPr>
              <a:buClr>
                <a:srgbClr val="7030A0"/>
              </a:buClr>
              <a:buFont typeface="Wingdings" pitchFamily="2" charset="2"/>
              <a:buChar char="Ø"/>
            </a:pPr>
            <a:r>
              <a:rPr lang="en-US" sz="2000" dirty="0"/>
              <a:t> Each Fragment corresponds to a part of the detector and contains the raw data produced during a time window as requested by the trigger.</a:t>
            </a:r>
          </a:p>
          <a:p>
            <a:pPr>
              <a:buClr>
                <a:srgbClr val="7030A0"/>
              </a:buClr>
              <a:buFont typeface="Wingdings" pitchFamily="2" charset="2"/>
              <a:buChar char="Ø"/>
            </a:pPr>
            <a:r>
              <a:rPr lang="en-US" sz="2000" dirty="0"/>
              <a:t> Group, Dataset etc. are the keywords come from HDF5</a:t>
            </a:r>
          </a:p>
          <a:p>
            <a:pPr>
              <a:buClr>
                <a:srgbClr val="7030A0"/>
              </a:buClr>
              <a:buFont typeface="Wingdings" pitchFamily="2" charset="2"/>
              <a:buChar char="Ø"/>
            </a:pPr>
            <a:r>
              <a:rPr lang="en-GB" sz="2000" b="1" dirty="0">
                <a:cs typeface="Courier New" panose="02070309020205020404" pitchFamily="49" charset="0"/>
              </a:rPr>
              <a:t>np02_bde_coldbox_run011913_0009_20211028T161244.hdf5</a:t>
            </a:r>
            <a:endParaRPr lang="en-US" sz="2000" dirty="0"/>
          </a:p>
        </p:txBody>
      </p:sp>
      <p:sp>
        <p:nvSpPr>
          <p:cNvPr id="18" name="Rectangle 17">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CF6C6838-7291-1D4E-A92D-6202A8EB6539}"/>
              </a:ext>
            </a:extLst>
          </p:cNvPr>
          <p:cNvPicPr>
            <a:picLocks noChangeAspect="1"/>
          </p:cNvPicPr>
          <p:nvPr/>
        </p:nvPicPr>
        <p:blipFill>
          <a:blip r:embed="rId2"/>
          <a:stretch>
            <a:fillRect/>
          </a:stretch>
        </p:blipFill>
        <p:spPr>
          <a:xfrm>
            <a:off x="6776734" y="464082"/>
            <a:ext cx="3713588" cy="5324142"/>
          </a:xfrm>
          <a:prstGeom prst="rect">
            <a:avLst/>
          </a:prstGeom>
        </p:spPr>
      </p:pic>
      <p:sp>
        <p:nvSpPr>
          <p:cNvPr id="3" name="Slide Number Placeholder 2">
            <a:extLst>
              <a:ext uri="{FF2B5EF4-FFF2-40B4-BE49-F238E27FC236}">
                <a16:creationId xmlns:a16="http://schemas.microsoft.com/office/drawing/2014/main" id="{A9843F6D-1C23-D647-886D-30C3156F1D1B}"/>
              </a:ext>
            </a:extLst>
          </p:cNvPr>
          <p:cNvSpPr>
            <a:spLocks noGrp="1"/>
          </p:cNvSpPr>
          <p:nvPr>
            <p:ph type="sldNum" sz="quarter" idx="12"/>
          </p:nvPr>
        </p:nvSpPr>
        <p:spPr/>
        <p:txBody>
          <a:bodyPr/>
          <a:lstStyle/>
          <a:p>
            <a:fld id="{AB368544-CD16-DE4D-B220-7DA95210FC1E}" type="slidenum">
              <a:rPr lang="en-US" smtClean="0"/>
              <a:t>3</a:t>
            </a:fld>
            <a:endParaRPr lang="en-US"/>
          </a:p>
        </p:txBody>
      </p:sp>
    </p:spTree>
    <p:extLst>
      <p:ext uri="{BB962C8B-B14F-4D97-AF65-F5344CB8AC3E}">
        <p14:creationId xmlns:p14="http://schemas.microsoft.com/office/powerpoint/2010/main" val="1576508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F7549-D115-3D40-AD02-4F402F8A5B3B}"/>
              </a:ext>
            </a:extLst>
          </p:cNvPr>
          <p:cNvSpPr>
            <a:spLocks noGrp="1"/>
          </p:cNvSpPr>
          <p:nvPr>
            <p:ph type="title"/>
          </p:nvPr>
        </p:nvSpPr>
        <p:spPr>
          <a:xfrm>
            <a:off x="4037490" y="1299754"/>
            <a:ext cx="2286845" cy="513180"/>
          </a:xfrm>
        </p:spPr>
        <p:txBody>
          <a:bodyPr>
            <a:normAutofit fontScale="90000"/>
          </a:bodyPr>
          <a:lstStyle/>
          <a:p>
            <a:r>
              <a:rPr lang="en-US" b="1" dirty="0"/>
              <a:t>HDF5Utils</a:t>
            </a:r>
          </a:p>
        </p:txBody>
      </p:sp>
      <p:sp>
        <p:nvSpPr>
          <p:cNvPr id="4" name="Frame 3">
            <a:extLst>
              <a:ext uri="{FF2B5EF4-FFF2-40B4-BE49-F238E27FC236}">
                <a16:creationId xmlns:a16="http://schemas.microsoft.com/office/drawing/2014/main" id="{81E37D43-634D-F04C-B426-37BC4CAA21BD}"/>
              </a:ext>
            </a:extLst>
          </p:cNvPr>
          <p:cNvSpPr/>
          <p:nvPr/>
        </p:nvSpPr>
        <p:spPr>
          <a:xfrm>
            <a:off x="3899830" y="1214681"/>
            <a:ext cx="2562166" cy="729371"/>
          </a:xfrm>
          <a:prstGeom prst="frame">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0" name="Straight Arrow Connector 19">
            <a:extLst>
              <a:ext uri="{FF2B5EF4-FFF2-40B4-BE49-F238E27FC236}">
                <a16:creationId xmlns:a16="http://schemas.microsoft.com/office/drawing/2014/main" id="{D81C155F-4EC4-CD40-9120-E738AB7A739D}"/>
              </a:ext>
            </a:extLst>
          </p:cNvPr>
          <p:cNvCxnSpPr>
            <a:cxnSpLocks/>
          </p:cNvCxnSpPr>
          <p:nvPr/>
        </p:nvCxnSpPr>
        <p:spPr>
          <a:xfrm flipH="1">
            <a:off x="3187750" y="1924596"/>
            <a:ext cx="2170419" cy="1128156"/>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D68321F-B6CB-D641-9218-49B3D01548F1}"/>
              </a:ext>
            </a:extLst>
          </p:cNvPr>
          <p:cNvCxnSpPr>
            <a:cxnSpLocks/>
          </p:cNvCxnSpPr>
          <p:nvPr/>
        </p:nvCxnSpPr>
        <p:spPr>
          <a:xfrm>
            <a:off x="5358169" y="1944052"/>
            <a:ext cx="1897035" cy="1071784"/>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72BB5612-0C6A-184C-90F3-AEF418443496}"/>
              </a:ext>
            </a:extLst>
          </p:cNvPr>
          <p:cNvSpPr/>
          <p:nvPr/>
        </p:nvSpPr>
        <p:spPr>
          <a:xfrm>
            <a:off x="1573385" y="3026204"/>
            <a:ext cx="3248005" cy="400110"/>
          </a:xfrm>
          <a:prstGeom prst="rect">
            <a:avLst/>
          </a:prstGeom>
        </p:spPr>
        <p:txBody>
          <a:bodyPr wrap="none">
            <a:spAutoFit/>
          </a:bodyPr>
          <a:lstStyle/>
          <a:p>
            <a:r>
              <a:rPr lang="en-US" sz="2000" b="1" dirty="0">
                <a:solidFill>
                  <a:srgbClr val="116699"/>
                </a:solidFill>
                <a:latin typeface="Trebuchet MS" panose="020B0703020202090204" pitchFamily="34" charset="0"/>
                <a:hlinkClick r:id="rId2"/>
              </a:rPr>
              <a:t>HDF5RawInput_source.cc</a:t>
            </a:r>
            <a:endParaRPr lang="en-US" sz="2000" b="1" i="0" dirty="0">
              <a:solidFill>
                <a:srgbClr val="555555"/>
              </a:solidFill>
              <a:effectLst/>
              <a:latin typeface="Trebuchet MS" panose="020B0703020202090204" pitchFamily="34" charset="0"/>
            </a:endParaRPr>
          </a:p>
        </p:txBody>
      </p:sp>
      <p:sp>
        <p:nvSpPr>
          <p:cNvPr id="7" name="Rectangle 6">
            <a:extLst>
              <a:ext uri="{FF2B5EF4-FFF2-40B4-BE49-F238E27FC236}">
                <a16:creationId xmlns:a16="http://schemas.microsoft.com/office/drawing/2014/main" id="{69DA9957-CEE0-D840-9474-D006176ABAB6}"/>
              </a:ext>
            </a:extLst>
          </p:cNvPr>
          <p:cNvSpPr/>
          <p:nvPr/>
        </p:nvSpPr>
        <p:spPr>
          <a:xfrm>
            <a:off x="6519553" y="2984037"/>
            <a:ext cx="1887433" cy="677108"/>
          </a:xfrm>
          <a:prstGeom prst="rect">
            <a:avLst/>
          </a:prstGeom>
        </p:spPr>
        <p:txBody>
          <a:bodyPr wrap="square">
            <a:spAutoFit/>
          </a:bodyPr>
          <a:lstStyle/>
          <a:p>
            <a:r>
              <a:rPr lang="en-US" sz="2000" b="1" dirty="0">
                <a:hlinkClick r:id="rId3"/>
              </a:rPr>
              <a:t>HDF5Utils.cc</a:t>
            </a:r>
            <a:r>
              <a:rPr lang="en-US" b="1" dirty="0"/>
              <a:t> </a:t>
            </a:r>
          </a:p>
          <a:p>
            <a:endParaRPr lang="en-US" b="1" i="0" dirty="0">
              <a:solidFill>
                <a:srgbClr val="555555"/>
              </a:solidFill>
              <a:effectLst/>
              <a:latin typeface="Trebuchet MS" panose="020B0703020202090204" pitchFamily="34" charset="0"/>
            </a:endParaRPr>
          </a:p>
        </p:txBody>
      </p:sp>
      <p:sp>
        <p:nvSpPr>
          <p:cNvPr id="21" name="TextBox 20">
            <a:extLst>
              <a:ext uri="{FF2B5EF4-FFF2-40B4-BE49-F238E27FC236}">
                <a16:creationId xmlns:a16="http://schemas.microsoft.com/office/drawing/2014/main" id="{441C8288-B1A3-C24D-B304-61D279161BD8}"/>
              </a:ext>
            </a:extLst>
          </p:cNvPr>
          <p:cNvSpPr txBox="1"/>
          <p:nvPr/>
        </p:nvSpPr>
        <p:spPr>
          <a:xfrm>
            <a:off x="6747772" y="4103422"/>
            <a:ext cx="3318427" cy="1631216"/>
          </a:xfrm>
          <a:prstGeom prst="rect">
            <a:avLst/>
          </a:prstGeom>
          <a:noFill/>
        </p:spPr>
        <p:txBody>
          <a:bodyPr wrap="square" rtlCol="0">
            <a:spAutoFit/>
          </a:bodyPr>
          <a:lstStyle/>
          <a:p>
            <a:r>
              <a:rPr lang="en-US" sz="2000" dirty="0" err="1"/>
              <a:t>openFile</a:t>
            </a:r>
            <a:endParaRPr lang="en-US" sz="2000" dirty="0"/>
          </a:p>
          <a:p>
            <a:r>
              <a:rPr lang="en-US" sz="2000" dirty="0" err="1"/>
              <a:t>getTopLevelGroupNames</a:t>
            </a:r>
            <a:endParaRPr lang="en-US" sz="2000" dirty="0"/>
          </a:p>
          <a:p>
            <a:r>
              <a:rPr lang="en-US" sz="2000" dirty="0" err="1"/>
              <a:t>getMidLevelGroupNames</a:t>
            </a:r>
            <a:endParaRPr lang="en-US" sz="2000" dirty="0"/>
          </a:p>
          <a:p>
            <a:r>
              <a:rPr lang="en-US" sz="2000" dirty="0" err="1"/>
              <a:t>getGroupFromPath</a:t>
            </a:r>
            <a:endParaRPr lang="en-US" sz="2000" dirty="0"/>
          </a:p>
          <a:p>
            <a:r>
              <a:rPr lang="en-US" sz="2000" dirty="0" err="1"/>
              <a:t>getHeaderInfo</a:t>
            </a:r>
            <a:endParaRPr lang="en-US" sz="2000" dirty="0"/>
          </a:p>
        </p:txBody>
      </p:sp>
      <p:cxnSp>
        <p:nvCxnSpPr>
          <p:cNvPr id="26" name="Straight Arrow Connector 25">
            <a:extLst>
              <a:ext uri="{FF2B5EF4-FFF2-40B4-BE49-F238E27FC236}">
                <a16:creationId xmlns:a16="http://schemas.microsoft.com/office/drawing/2014/main" id="{782DF04F-68DE-EF45-A36A-04409110C533}"/>
              </a:ext>
            </a:extLst>
          </p:cNvPr>
          <p:cNvCxnSpPr>
            <a:cxnSpLocks/>
          </p:cNvCxnSpPr>
          <p:nvPr/>
        </p:nvCxnSpPr>
        <p:spPr>
          <a:xfrm>
            <a:off x="7255204" y="3426314"/>
            <a:ext cx="0" cy="476800"/>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1AF2C3A7-2EE9-3649-811D-A0A4D0A5E955}"/>
              </a:ext>
            </a:extLst>
          </p:cNvPr>
          <p:cNvSpPr/>
          <p:nvPr/>
        </p:nvSpPr>
        <p:spPr>
          <a:xfrm>
            <a:off x="3448640" y="136919"/>
            <a:ext cx="3819059" cy="584775"/>
          </a:xfrm>
          <a:prstGeom prst="rect">
            <a:avLst/>
          </a:prstGeom>
        </p:spPr>
        <p:txBody>
          <a:bodyPr wrap="none">
            <a:spAutoFit/>
          </a:bodyPr>
          <a:lstStyle/>
          <a:p>
            <a:r>
              <a:rPr lang="en-US" sz="3200" b="1" dirty="0">
                <a:solidFill>
                  <a:srgbClr val="7030A0"/>
                </a:solidFill>
                <a:latin typeface="+mj-lt"/>
              </a:rPr>
              <a:t>Reading HDF5 Offline</a:t>
            </a:r>
            <a:endParaRPr lang="en-US" sz="3200" b="1" dirty="0">
              <a:latin typeface="+mj-lt"/>
            </a:endParaRPr>
          </a:p>
        </p:txBody>
      </p:sp>
      <p:sp>
        <p:nvSpPr>
          <p:cNvPr id="24" name="Rectangle 23">
            <a:extLst>
              <a:ext uri="{FF2B5EF4-FFF2-40B4-BE49-F238E27FC236}">
                <a16:creationId xmlns:a16="http://schemas.microsoft.com/office/drawing/2014/main" id="{32D088F1-A7D0-6643-A967-D84E1F7719EA}"/>
              </a:ext>
            </a:extLst>
          </p:cNvPr>
          <p:cNvSpPr/>
          <p:nvPr/>
        </p:nvSpPr>
        <p:spPr>
          <a:xfrm>
            <a:off x="656612" y="4040178"/>
            <a:ext cx="5862941" cy="2246769"/>
          </a:xfrm>
          <a:prstGeom prst="rect">
            <a:avLst/>
          </a:prstGeom>
        </p:spPr>
        <p:txBody>
          <a:bodyPr wrap="square">
            <a:spAutoFit/>
          </a:bodyPr>
          <a:lstStyle/>
          <a:p>
            <a:pPr marL="342900" indent="-342900">
              <a:buClr>
                <a:schemeClr val="accent2"/>
              </a:buClr>
              <a:buSzPct val="115000"/>
              <a:buFont typeface="Wingdings" pitchFamily="2" charset="2"/>
              <a:buChar char="§"/>
            </a:pPr>
            <a:r>
              <a:rPr lang="en-US" sz="2000" dirty="0">
                <a:solidFill>
                  <a:srgbClr val="201F1E"/>
                </a:solidFill>
              </a:rPr>
              <a:t>Opens HDF5 file</a:t>
            </a:r>
          </a:p>
          <a:p>
            <a:pPr marL="342900" indent="-342900">
              <a:buClr>
                <a:schemeClr val="accent2"/>
              </a:buClr>
              <a:buSzPct val="115000"/>
              <a:buFont typeface="Wingdings" pitchFamily="2" charset="2"/>
              <a:buChar char="§"/>
            </a:pPr>
            <a:r>
              <a:rPr lang="en-US" sz="2000" dirty="0">
                <a:solidFill>
                  <a:srgbClr val="201F1E"/>
                </a:solidFill>
              </a:rPr>
              <a:t>Saves in memory only t</a:t>
            </a:r>
            <a:r>
              <a:rPr lang="en-US" sz="2000" dirty="0"/>
              <a:t>op-level HDF5 groups</a:t>
            </a:r>
          </a:p>
          <a:p>
            <a:pPr marL="342900" indent="-342900">
              <a:buClr>
                <a:schemeClr val="accent2"/>
              </a:buClr>
              <a:buSzPct val="115000"/>
              <a:buFont typeface="Wingdings" pitchFamily="2" charset="2"/>
              <a:buChar char="§"/>
            </a:pPr>
            <a:r>
              <a:rPr lang="en-US" sz="2000" dirty="0">
                <a:solidFill>
                  <a:srgbClr val="201F1E"/>
                </a:solidFill>
              </a:rPr>
              <a:t>Fill the items in a single data product</a:t>
            </a:r>
          </a:p>
          <a:p>
            <a:pPr marL="342900" indent="-342900">
              <a:buClr>
                <a:schemeClr val="accent2"/>
              </a:buClr>
              <a:buSzPct val="115000"/>
              <a:buFont typeface="Wingdings" pitchFamily="2" charset="2"/>
              <a:buChar char="§"/>
            </a:pPr>
            <a:r>
              <a:rPr lang="en-US" sz="2000" dirty="0">
                <a:solidFill>
                  <a:srgbClr val="201F1E"/>
                </a:solidFill>
              </a:rPr>
              <a:t>Put that in an art event</a:t>
            </a:r>
          </a:p>
          <a:p>
            <a:pPr marL="342900" indent="-342900">
              <a:buClr>
                <a:schemeClr val="accent2"/>
              </a:buClr>
              <a:buSzPct val="115000"/>
              <a:buFont typeface="Wingdings" pitchFamily="2" charset="2"/>
              <a:buChar char="§"/>
            </a:pPr>
            <a:r>
              <a:rPr lang="en-US" sz="2000" dirty="0">
                <a:solidFill>
                  <a:srgbClr val="201F1E"/>
                </a:solidFill>
              </a:rPr>
              <a:t>Note : Independent of any detector configuration.</a:t>
            </a:r>
          </a:p>
          <a:p>
            <a:pPr marL="342900" indent="-342900">
              <a:buClr>
                <a:schemeClr val="accent2"/>
              </a:buClr>
              <a:buSzPct val="115000"/>
              <a:buFont typeface="Wingdings" pitchFamily="2" charset="2"/>
              <a:buChar char="§"/>
            </a:pPr>
            <a:r>
              <a:rPr lang="en-US" sz="2000" dirty="0"/>
              <a:t>Idea :  for the source to communicate with other read-in tools through the data product.</a:t>
            </a:r>
          </a:p>
        </p:txBody>
      </p:sp>
      <p:cxnSp>
        <p:nvCxnSpPr>
          <p:cNvPr id="12" name="Straight Arrow Connector 11">
            <a:extLst>
              <a:ext uri="{FF2B5EF4-FFF2-40B4-BE49-F238E27FC236}">
                <a16:creationId xmlns:a16="http://schemas.microsoft.com/office/drawing/2014/main" id="{722A49CC-0D3C-C447-BBCE-5E35CF0EE288}"/>
              </a:ext>
            </a:extLst>
          </p:cNvPr>
          <p:cNvCxnSpPr>
            <a:cxnSpLocks/>
          </p:cNvCxnSpPr>
          <p:nvPr/>
        </p:nvCxnSpPr>
        <p:spPr>
          <a:xfrm>
            <a:off x="3181038" y="3563378"/>
            <a:ext cx="0" cy="476800"/>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5907FADF-DD56-9747-AE32-A913D89E0D80}"/>
              </a:ext>
            </a:extLst>
          </p:cNvPr>
          <p:cNvSpPr>
            <a:spLocks noGrp="1"/>
          </p:cNvSpPr>
          <p:nvPr>
            <p:ph type="sldNum" sz="quarter" idx="12"/>
          </p:nvPr>
        </p:nvSpPr>
        <p:spPr/>
        <p:txBody>
          <a:bodyPr/>
          <a:lstStyle/>
          <a:p>
            <a:fld id="{AB368544-CD16-DE4D-B220-7DA95210FC1E}" type="slidenum">
              <a:rPr lang="en-US" smtClean="0"/>
              <a:t>4</a:t>
            </a:fld>
            <a:endParaRPr lang="en-US"/>
          </a:p>
        </p:txBody>
      </p:sp>
      <p:sp>
        <p:nvSpPr>
          <p:cNvPr id="9" name="Rectangle 8">
            <a:extLst>
              <a:ext uri="{FF2B5EF4-FFF2-40B4-BE49-F238E27FC236}">
                <a16:creationId xmlns:a16="http://schemas.microsoft.com/office/drawing/2014/main" id="{5F497045-FD2B-6040-B21F-53876939FA77}"/>
              </a:ext>
            </a:extLst>
          </p:cNvPr>
          <p:cNvSpPr/>
          <p:nvPr/>
        </p:nvSpPr>
        <p:spPr>
          <a:xfrm>
            <a:off x="2123124" y="1334970"/>
            <a:ext cx="1776705" cy="400110"/>
          </a:xfrm>
          <a:prstGeom prst="rect">
            <a:avLst/>
          </a:prstGeom>
        </p:spPr>
        <p:txBody>
          <a:bodyPr wrap="none">
            <a:spAutoFit/>
          </a:bodyPr>
          <a:lstStyle/>
          <a:p>
            <a:r>
              <a:rPr lang="en-US" sz="2000" dirty="0" err="1"/>
              <a:t>dunetpc</a:t>
            </a:r>
            <a:r>
              <a:rPr lang="en-US" sz="2000" dirty="0"/>
              <a:t>/dune/</a:t>
            </a:r>
          </a:p>
        </p:txBody>
      </p:sp>
    </p:spTree>
    <p:extLst>
      <p:ext uri="{BB962C8B-B14F-4D97-AF65-F5344CB8AC3E}">
        <p14:creationId xmlns:p14="http://schemas.microsoft.com/office/powerpoint/2010/main" val="3527119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6" name="Rectangle 15">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82993E-BF03-3B44-88A6-420FA28A8574}"/>
              </a:ext>
            </a:extLst>
          </p:cNvPr>
          <p:cNvSpPr>
            <a:spLocks noGrp="1"/>
          </p:cNvSpPr>
          <p:nvPr>
            <p:ph type="title"/>
          </p:nvPr>
        </p:nvSpPr>
        <p:spPr>
          <a:xfrm>
            <a:off x="1139885" y="-159886"/>
            <a:ext cx="8205843" cy="962953"/>
          </a:xfrm>
        </p:spPr>
        <p:txBody>
          <a:bodyPr anchor="b">
            <a:noAutofit/>
          </a:bodyPr>
          <a:lstStyle/>
          <a:p>
            <a:r>
              <a:rPr lang="en-US" sz="3200" b="1" dirty="0">
                <a:solidFill>
                  <a:srgbClr val="7030A0"/>
                </a:solidFill>
              </a:rPr>
              <a:t>How to navigate through the detector payload?</a:t>
            </a:r>
          </a:p>
        </p:txBody>
      </p:sp>
      <p:sp>
        <p:nvSpPr>
          <p:cNvPr id="21" name="Rectangle 20">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9">
            <a:extLst>
              <a:ext uri="{FF2B5EF4-FFF2-40B4-BE49-F238E27FC236}">
                <a16:creationId xmlns:a16="http://schemas.microsoft.com/office/drawing/2014/main" id="{D24C6D25-8D35-45C6-9D08-C85717C33BCA}"/>
              </a:ext>
            </a:extLst>
          </p:cNvPr>
          <p:cNvSpPr>
            <a:spLocks noGrp="1"/>
          </p:cNvSpPr>
          <p:nvPr>
            <p:ph idx="1"/>
          </p:nvPr>
        </p:nvSpPr>
        <p:spPr>
          <a:xfrm>
            <a:off x="578894" y="1183996"/>
            <a:ext cx="6722768" cy="5200175"/>
          </a:xfrm>
        </p:spPr>
        <p:txBody>
          <a:bodyPr anchor="ctr">
            <a:normAutofit/>
          </a:bodyPr>
          <a:lstStyle/>
          <a:p>
            <a:pPr>
              <a:buClr>
                <a:srgbClr val="7030A0"/>
              </a:buClr>
              <a:buFont typeface="Wingdings" pitchFamily="2" charset="2"/>
              <a:buChar char="Ø"/>
            </a:pPr>
            <a:r>
              <a:rPr lang="en-US" sz="2200" dirty="0"/>
              <a:t> To unpack the header words in TriggerRecordHeader datasets</a:t>
            </a:r>
          </a:p>
          <a:p>
            <a:pPr lvl="1">
              <a:buClr>
                <a:schemeClr val="accent2"/>
              </a:buClr>
              <a:buSzPct val="110000"/>
              <a:buFont typeface="Wingdings" pitchFamily="2" charset="2"/>
              <a:buChar char="§"/>
            </a:pPr>
            <a:r>
              <a:rPr lang="en-US" sz="1900" dirty="0"/>
              <a:t>Code is in HDF5Utils </a:t>
            </a:r>
          </a:p>
          <a:p>
            <a:pPr lvl="1">
              <a:buClr>
                <a:schemeClr val="accent2"/>
              </a:buClr>
              <a:buSzPct val="110000"/>
              <a:buFont typeface="Wingdings" pitchFamily="2" charset="2"/>
              <a:buChar char="§"/>
            </a:pPr>
            <a:r>
              <a:rPr lang="en-US" sz="1900" dirty="0"/>
              <a:t>The input source handles TriggerRecordHeader blocks and fill the top level info in the single data product of type raw::dunehdf5fileinfo.</a:t>
            </a:r>
          </a:p>
          <a:p>
            <a:pPr lvl="1">
              <a:buClr>
                <a:schemeClr val="accent2"/>
              </a:buClr>
              <a:buSzPct val="110000"/>
              <a:buFont typeface="Wingdings" pitchFamily="2" charset="2"/>
              <a:buChar char="§"/>
            </a:pPr>
            <a:r>
              <a:rPr lang="en-US" sz="1900" dirty="0"/>
              <a:t>Delayed Reader Functionality : Put proxies in the art event which lets downstream tools access the input file and deserialize it.	</a:t>
            </a:r>
          </a:p>
          <a:p>
            <a:pPr>
              <a:buClr>
                <a:srgbClr val="7030A0"/>
              </a:buClr>
              <a:buFont typeface="Wingdings" pitchFamily="2" charset="2"/>
              <a:buChar char="Ø"/>
            </a:pPr>
            <a:r>
              <a:rPr lang="en-US" sz="2200" dirty="0"/>
              <a:t> To read Fragments and unpack the waveforms</a:t>
            </a:r>
          </a:p>
          <a:p>
            <a:pPr lvl="1">
              <a:buClr>
                <a:schemeClr val="accent2"/>
              </a:buClr>
              <a:buSzPct val="110000"/>
              <a:buFont typeface="Wingdings" pitchFamily="2" charset="2"/>
              <a:buChar char="§"/>
            </a:pPr>
            <a:r>
              <a:rPr lang="en-US" sz="1900" dirty="0"/>
              <a:t>Code lives in Coldbox/</a:t>
            </a:r>
          </a:p>
          <a:p>
            <a:pPr lvl="1">
              <a:buClr>
                <a:schemeClr val="accent2"/>
              </a:buClr>
              <a:buSzPct val="110000"/>
              <a:buFont typeface="Wingdings" pitchFamily="2" charset="2"/>
              <a:buChar char="§"/>
            </a:pPr>
            <a:r>
              <a:rPr lang="en-US" sz="1900" dirty="0"/>
              <a:t>It reads the Fragments into a larsoft job and produce an art root file.</a:t>
            </a:r>
          </a:p>
          <a:p>
            <a:pPr marL="0" indent="0">
              <a:buNone/>
            </a:pPr>
            <a:endParaRPr lang="en-US" sz="2200" dirty="0"/>
          </a:p>
          <a:p>
            <a:endParaRPr lang="en-US" sz="2200" dirty="0"/>
          </a:p>
          <a:p>
            <a:endParaRPr lang="en-US" sz="1800" dirty="0"/>
          </a:p>
        </p:txBody>
      </p:sp>
      <p:pic>
        <p:nvPicPr>
          <p:cNvPr id="8" name="Content Placeholder 4">
            <a:extLst>
              <a:ext uri="{FF2B5EF4-FFF2-40B4-BE49-F238E27FC236}">
                <a16:creationId xmlns:a16="http://schemas.microsoft.com/office/drawing/2014/main" id="{EE55D76A-071D-FF44-8661-044D137BAB6E}"/>
              </a:ext>
            </a:extLst>
          </p:cNvPr>
          <p:cNvPicPr>
            <a:picLocks noChangeAspect="1"/>
          </p:cNvPicPr>
          <p:nvPr/>
        </p:nvPicPr>
        <p:blipFill rotWithShape="1">
          <a:blip r:embed="rId2"/>
          <a:srcRect r="1046" b="4"/>
          <a:stretch/>
        </p:blipFill>
        <p:spPr>
          <a:xfrm>
            <a:off x="7428563" y="922919"/>
            <a:ext cx="4549459" cy="4712512"/>
          </a:xfrm>
          <a:prstGeom prst="rect">
            <a:avLst/>
          </a:prstGeom>
        </p:spPr>
      </p:pic>
      <p:cxnSp>
        <p:nvCxnSpPr>
          <p:cNvPr id="9" name="Straight Connector 8">
            <a:extLst>
              <a:ext uri="{FF2B5EF4-FFF2-40B4-BE49-F238E27FC236}">
                <a16:creationId xmlns:a16="http://schemas.microsoft.com/office/drawing/2014/main" id="{32A13555-AB44-9745-8A56-7517F439CFDA}"/>
              </a:ext>
            </a:extLst>
          </p:cNvPr>
          <p:cNvCxnSpPr/>
          <p:nvPr/>
        </p:nvCxnSpPr>
        <p:spPr>
          <a:xfrm>
            <a:off x="7495647" y="922919"/>
            <a:ext cx="44823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9EDABB2-7799-EF46-A56F-B45DCA1EA69B}"/>
              </a:ext>
            </a:extLst>
          </p:cNvPr>
          <p:cNvCxnSpPr>
            <a:cxnSpLocks/>
          </p:cNvCxnSpPr>
          <p:nvPr/>
        </p:nvCxnSpPr>
        <p:spPr>
          <a:xfrm>
            <a:off x="7405810" y="2765632"/>
            <a:ext cx="45722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A7FE953-74BE-8D4A-A111-A215D93EFF87}"/>
              </a:ext>
            </a:extLst>
          </p:cNvPr>
          <p:cNvCxnSpPr/>
          <p:nvPr/>
        </p:nvCxnSpPr>
        <p:spPr>
          <a:xfrm>
            <a:off x="7428563" y="939851"/>
            <a:ext cx="0" cy="16001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0254440-5A69-8445-8CEB-D6B8CE1CBCC2}"/>
              </a:ext>
            </a:extLst>
          </p:cNvPr>
          <p:cNvCxnSpPr/>
          <p:nvPr/>
        </p:nvCxnSpPr>
        <p:spPr>
          <a:xfrm>
            <a:off x="11978022" y="922919"/>
            <a:ext cx="0" cy="161708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0289F60-E0B7-9349-89BC-19692E9EFA20}"/>
              </a:ext>
            </a:extLst>
          </p:cNvPr>
          <p:cNvCxnSpPr/>
          <p:nvPr/>
        </p:nvCxnSpPr>
        <p:spPr>
          <a:xfrm>
            <a:off x="7428562" y="2607543"/>
            <a:ext cx="22753" cy="3240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73E356E-79A9-2A47-9075-61174C26531A}"/>
              </a:ext>
            </a:extLst>
          </p:cNvPr>
          <p:cNvCxnSpPr/>
          <p:nvPr/>
        </p:nvCxnSpPr>
        <p:spPr>
          <a:xfrm flipH="1">
            <a:off x="11944736" y="2539999"/>
            <a:ext cx="21910" cy="31609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1849769-C8E0-AD41-BAEB-2D00CB77981E}"/>
              </a:ext>
            </a:extLst>
          </p:cNvPr>
          <p:cNvCxnSpPr/>
          <p:nvPr/>
        </p:nvCxnSpPr>
        <p:spPr>
          <a:xfrm>
            <a:off x="7417186" y="5780526"/>
            <a:ext cx="452755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1D0E998D-236B-944E-92F8-6187CB7F8129}"/>
              </a:ext>
            </a:extLst>
          </p:cNvPr>
          <p:cNvSpPr>
            <a:spLocks noGrp="1"/>
          </p:cNvSpPr>
          <p:nvPr>
            <p:ph type="sldNum" sz="quarter" idx="12"/>
          </p:nvPr>
        </p:nvSpPr>
        <p:spPr/>
        <p:txBody>
          <a:bodyPr/>
          <a:lstStyle/>
          <a:p>
            <a:fld id="{AB368544-CD16-DE4D-B220-7DA95210FC1E}" type="slidenum">
              <a:rPr lang="en-US" smtClean="0"/>
              <a:t>5</a:t>
            </a:fld>
            <a:endParaRPr lang="en-US"/>
          </a:p>
        </p:txBody>
      </p:sp>
    </p:spTree>
    <p:extLst>
      <p:ext uri="{BB962C8B-B14F-4D97-AF65-F5344CB8AC3E}">
        <p14:creationId xmlns:p14="http://schemas.microsoft.com/office/powerpoint/2010/main" val="3055515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F7549-D115-3D40-AD02-4F402F8A5B3B}"/>
              </a:ext>
            </a:extLst>
          </p:cNvPr>
          <p:cNvSpPr>
            <a:spLocks noGrp="1"/>
          </p:cNvSpPr>
          <p:nvPr>
            <p:ph type="title"/>
          </p:nvPr>
        </p:nvSpPr>
        <p:spPr>
          <a:xfrm>
            <a:off x="4125830" y="460972"/>
            <a:ext cx="1977188" cy="513180"/>
          </a:xfrm>
        </p:spPr>
        <p:txBody>
          <a:bodyPr>
            <a:normAutofit fontScale="90000"/>
          </a:bodyPr>
          <a:lstStyle/>
          <a:p>
            <a:r>
              <a:rPr lang="en-US" b="1" dirty="0"/>
              <a:t>Coldbox</a:t>
            </a:r>
          </a:p>
        </p:txBody>
      </p:sp>
      <p:sp>
        <p:nvSpPr>
          <p:cNvPr id="4" name="Frame 3">
            <a:extLst>
              <a:ext uri="{FF2B5EF4-FFF2-40B4-BE49-F238E27FC236}">
                <a16:creationId xmlns:a16="http://schemas.microsoft.com/office/drawing/2014/main" id="{81E37D43-634D-F04C-B426-37BC4CAA21BD}"/>
              </a:ext>
            </a:extLst>
          </p:cNvPr>
          <p:cNvSpPr/>
          <p:nvPr/>
        </p:nvSpPr>
        <p:spPr>
          <a:xfrm>
            <a:off x="3957387" y="363159"/>
            <a:ext cx="2145631" cy="708805"/>
          </a:xfrm>
          <a:prstGeom prst="frame">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7FA371DA-FF58-A846-B882-8F33953FCFC5}"/>
              </a:ext>
            </a:extLst>
          </p:cNvPr>
          <p:cNvSpPr txBox="1"/>
          <p:nvPr/>
        </p:nvSpPr>
        <p:spPr>
          <a:xfrm>
            <a:off x="2695074" y="1732547"/>
            <a:ext cx="745958" cy="646331"/>
          </a:xfrm>
          <a:prstGeom prst="rect">
            <a:avLst/>
          </a:prstGeom>
          <a:noFill/>
        </p:spPr>
        <p:txBody>
          <a:bodyPr wrap="square" rtlCol="0">
            <a:spAutoFit/>
          </a:bodyPr>
          <a:lstStyle/>
          <a:p>
            <a:r>
              <a:rPr lang="en-US" sz="3600" b="1" dirty="0">
                <a:latin typeface="+mj-lt"/>
              </a:rPr>
              <a:t>vd</a:t>
            </a:r>
          </a:p>
        </p:txBody>
      </p:sp>
      <p:sp>
        <p:nvSpPr>
          <p:cNvPr id="6" name="TextBox 5">
            <a:extLst>
              <a:ext uri="{FF2B5EF4-FFF2-40B4-BE49-F238E27FC236}">
                <a16:creationId xmlns:a16="http://schemas.microsoft.com/office/drawing/2014/main" id="{CFCCD975-4102-3647-95D4-A69FCF52D9AD}"/>
              </a:ext>
            </a:extLst>
          </p:cNvPr>
          <p:cNvSpPr txBox="1"/>
          <p:nvPr/>
        </p:nvSpPr>
        <p:spPr>
          <a:xfrm>
            <a:off x="6690561" y="1730859"/>
            <a:ext cx="832184" cy="646331"/>
          </a:xfrm>
          <a:prstGeom prst="rect">
            <a:avLst/>
          </a:prstGeom>
          <a:noFill/>
        </p:spPr>
        <p:txBody>
          <a:bodyPr wrap="square" rtlCol="0">
            <a:spAutoFit/>
          </a:bodyPr>
          <a:lstStyle/>
          <a:p>
            <a:r>
              <a:rPr lang="en-US" sz="3600" b="1" dirty="0" err="1">
                <a:latin typeface="+mj-lt"/>
              </a:rPr>
              <a:t>hd</a:t>
            </a:r>
            <a:endParaRPr lang="en-US" sz="3600" b="1" dirty="0">
              <a:latin typeface="+mj-lt"/>
            </a:endParaRPr>
          </a:p>
        </p:txBody>
      </p:sp>
      <p:pic>
        <p:nvPicPr>
          <p:cNvPr id="14" name="Picture 13">
            <a:extLst>
              <a:ext uri="{FF2B5EF4-FFF2-40B4-BE49-F238E27FC236}">
                <a16:creationId xmlns:a16="http://schemas.microsoft.com/office/drawing/2014/main" id="{8C326681-7EED-6F47-BF98-745ED2BFE5C1}"/>
              </a:ext>
            </a:extLst>
          </p:cNvPr>
          <p:cNvPicPr>
            <a:picLocks noChangeAspect="1"/>
          </p:cNvPicPr>
          <p:nvPr/>
        </p:nvPicPr>
        <p:blipFill>
          <a:blip r:embed="rId2"/>
          <a:stretch>
            <a:fillRect/>
          </a:stretch>
        </p:blipFill>
        <p:spPr>
          <a:xfrm>
            <a:off x="5978692" y="2901599"/>
            <a:ext cx="3873500" cy="2184400"/>
          </a:xfrm>
          <a:prstGeom prst="rect">
            <a:avLst/>
          </a:prstGeom>
        </p:spPr>
      </p:pic>
      <p:pic>
        <p:nvPicPr>
          <p:cNvPr id="18" name="Picture 17">
            <a:extLst>
              <a:ext uri="{FF2B5EF4-FFF2-40B4-BE49-F238E27FC236}">
                <a16:creationId xmlns:a16="http://schemas.microsoft.com/office/drawing/2014/main" id="{A886D9C4-1ED3-7E44-839E-22A6ECDBE582}"/>
              </a:ext>
            </a:extLst>
          </p:cNvPr>
          <p:cNvPicPr>
            <a:picLocks noChangeAspect="1"/>
          </p:cNvPicPr>
          <p:nvPr/>
        </p:nvPicPr>
        <p:blipFill>
          <a:blip r:embed="rId3"/>
          <a:stretch>
            <a:fillRect/>
          </a:stretch>
        </p:blipFill>
        <p:spPr>
          <a:xfrm>
            <a:off x="1105903" y="2901599"/>
            <a:ext cx="3924300" cy="3416300"/>
          </a:xfrm>
          <a:prstGeom prst="rect">
            <a:avLst/>
          </a:prstGeom>
        </p:spPr>
      </p:pic>
      <p:cxnSp>
        <p:nvCxnSpPr>
          <p:cNvPr id="20" name="Straight Arrow Connector 19">
            <a:extLst>
              <a:ext uri="{FF2B5EF4-FFF2-40B4-BE49-F238E27FC236}">
                <a16:creationId xmlns:a16="http://schemas.microsoft.com/office/drawing/2014/main" id="{D81C155F-4EC4-CD40-9120-E738AB7A739D}"/>
              </a:ext>
            </a:extLst>
          </p:cNvPr>
          <p:cNvCxnSpPr>
            <a:cxnSpLocks/>
            <a:stCxn id="4" idx="2"/>
          </p:cNvCxnSpPr>
          <p:nvPr/>
        </p:nvCxnSpPr>
        <p:spPr>
          <a:xfrm flipH="1">
            <a:off x="3010903" y="1071964"/>
            <a:ext cx="2019300" cy="682680"/>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D68321F-B6CB-D641-9218-49B3D01548F1}"/>
              </a:ext>
            </a:extLst>
          </p:cNvPr>
          <p:cNvCxnSpPr>
            <a:cxnSpLocks/>
            <a:stCxn id="4" idx="2"/>
          </p:cNvCxnSpPr>
          <p:nvPr/>
        </p:nvCxnSpPr>
        <p:spPr>
          <a:xfrm>
            <a:off x="5030203" y="1071964"/>
            <a:ext cx="1844730" cy="682680"/>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F1AED02-22D3-A849-A554-1FC5A069F0E0}"/>
              </a:ext>
            </a:extLst>
          </p:cNvPr>
          <p:cNvCxnSpPr>
            <a:cxnSpLocks/>
          </p:cNvCxnSpPr>
          <p:nvPr/>
        </p:nvCxnSpPr>
        <p:spPr>
          <a:xfrm>
            <a:off x="2932586" y="2377190"/>
            <a:ext cx="0" cy="476800"/>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FC6595B-8DAD-2845-8169-11CBF0CBDEC4}"/>
              </a:ext>
            </a:extLst>
          </p:cNvPr>
          <p:cNvCxnSpPr>
            <a:cxnSpLocks/>
          </p:cNvCxnSpPr>
          <p:nvPr/>
        </p:nvCxnSpPr>
        <p:spPr>
          <a:xfrm>
            <a:off x="7038919" y="2377190"/>
            <a:ext cx="0" cy="478488"/>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4040691B-D7B1-6B44-87AD-FAE86D8AE2E8}"/>
              </a:ext>
            </a:extLst>
          </p:cNvPr>
          <p:cNvSpPr>
            <a:spLocks noGrp="1"/>
          </p:cNvSpPr>
          <p:nvPr>
            <p:ph type="sldNum" sz="quarter" idx="12"/>
          </p:nvPr>
        </p:nvSpPr>
        <p:spPr/>
        <p:txBody>
          <a:bodyPr/>
          <a:lstStyle/>
          <a:p>
            <a:fld id="{AB368544-CD16-DE4D-B220-7DA95210FC1E}" type="slidenum">
              <a:rPr lang="en-US" smtClean="0"/>
              <a:t>6</a:t>
            </a:fld>
            <a:endParaRPr lang="en-US"/>
          </a:p>
        </p:txBody>
      </p:sp>
      <p:sp>
        <p:nvSpPr>
          <p:cNvPr id="7" name="Rectangle 6">
            <a:extLst>
              <a:ext uri="{FF2B5EF4-FFF2-40B4-BE49-F238E27FC236}">
                <a16:creationId xmlns:a16="http://schemas.microsoft.com/office/drawing/2014/main" id="{B5F149C8-AB71-8041-9F6C-95A14CFBF4FE}"/>
              </a:ext>
            </a:extLst>
          </p:cNvPr>
          <p:cNvSpPr/>
          <p:nvPr/>
        </p:nvSpPr>
        <p:spPr>
          <a:xfrm>
            <a:off x="2122550" y="467840"/>
            <a:ext cx="1776705" cy="400110"/>
          </a:xfrm>
          <a:prstGeom prst="rect">
            <a:avLst/>
          </a:prstGeom>
        </p:spPr>
        <p:txBody>
          <a:bodyPr wrap="none">
            <a:spAutoFit/>
          </a:bodyPr>
          <a:lstStyle/>
          <a:p>
            <a:r>
              <a:rPr lang="en-US" sz="2000" dirty="0" err="1"/>
              <a:t>dunetpc</a:t>
            </a:r>
            <a:r>
              <a:rPr lang="en-US" sz="2000" dirty="0"/>
              <a:t>/dune/</a:t>
            </a:r>
          </a:p>
        </p:txBody>
      </p:sp>
    </p:spTree>
    <p:extLst>
      <p:ext uri="{BB962C8B-B14F-4D97-AF65-F5344CB8AC3E}">
        <p14:creationId xmlns:p14="http://schemas.microsoft.com/office/powerpoint/2010/main" val="4196365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C0B5-BA02-5C46-B4CD-6C102ED85B83}"/>
              </a:ext>
            </a:extLst>
          </p:cNvPr>
          <p:cNvSpPr>
            <a:spLocks noGrp="1"/>
          </p:cNvSpPr>
          <p:nvPr>
            <p:ph type="title"/>
          </p:nvPr>
        </p:nvSpPr>
        <p:spPr>
          <a:xfrm>
            <a:off x="2137610" y="0"/>
            <a:ext cx="6140116" cy="1162886"/>
          </a:xfrm>
        </p:spPr>
        <p:txBody>
          <a:bodyPr>
            <a:normAutofit/>
          </a:bodyPr>
          <a:lstStyle/>
          <a:p>
            <a:r>
              <a:rPr lang="en-US" sz="3200" b="1" dirty="0">
                <a:solidFill>
                  <a:srgbClr val="7030A0"/>
                </a:solidFill>
              </a:rPr>
              <a:t>VD ColdboxDataInterface Tool</a:t>
            </a:r>
          </a:p>
        </p:txBody>
      </p:sp>
      <p:sp>
        <p:nvSpPr>
          <p:cNvPr id="3" name="Content Placeholder 2">
            <a:extLst>
              <a:ext uri="{FF2B5EF4-FFF2-40B4-BE49-F238E27FC236}">
                <a16:creationId xmlns:a16="http://schemas.microsoft.com/office/drawing/2014/main" id="{85A492FF-514B-2D4E-875B-31F88FD7CD40}"/>
              </a:ext>
            </a:extLst>
          </p:cNvPr>
          <p:cNvSpPr>
            <a:spLocks noGrp="1"/>
          </p:cNvSpPr>
          <p:nvPr>
            <p:ph idx="1"/>
          </p:nvPr>
        </p:nvSpPr>
        <p:spPr>
          <a:xfrm>
            <a:off x="585536" y="1257551"/>
            <a:ext cx="10796337" cy="5059028"/>
          </a:xfrm>
        </p:spPr>
        <p:txBody>
          <a:bodyPr>
            <a:normAutofit/>
          </a:bodyPr>
          <a:lstStyle/>
          <a:p>
            <a:pPr>
              <a:buClr>
                <a:srgbClr val="7030A0"/>
              </a:buClr>
              <a:buFont typeface="Wingdings" pitchFamily="2" charset="2"/>
              <a:buChar char="Ø"/>
            </a:pPr>
            <a:r>
              <a:rPr lang="en-US" sz="2400" dirty="0"/>
              <a:t> For HDF5, we want the VDColdboxDataInterface _tool.cc tool to read one CRU’s   worth of data when it is called.</a:t>
            </a:r>
          </a:p>
          <a:p>
            <a:pPr>
              <a:buClr>
                <a:srgbClr val="7030A0"/>
              </a:buClr>
              <a:buFont typeface="Wingdings" pitchFamily="2" charset="2"/>
              <a:buChar char="Ø"/>
            </a:pPr>
            <a:r>
              <a:rPr lang="en-US" sz="2400" dirty="0"/>
              <a:t> The tool reads in the raw::dunehdf5fileinfo data product out of an art event and access the already-open file using H5GOpen/H5Dread.</a:t>
            </a:r>
          </a:p>
          <a:p>
            <a:pPr>
              <a:buClr>
                <a:srgbClr val="7030A0"/>
              </a:buClr>
              <a:buFont typeface="Wingdings" pitchFamily="2" charset="2"/>
              <a:buChar char="Ø"/>
            </a:pPr>
            <a:r>
              <a:rPr lang="en-US" sz="2400" dirty="0"/>
              <a:t> A method retrieveDataForSpecifiedAPAs in the tool reads in one CRU's worth of data at a time and  deserialize them into raw::RawDigits and raw::RDTimestamps and RDStatuses.</a:t>
            </a:r>
          </a:p>
          <a:p>
            <a:pPr>
              <a:buClr>
                <a:srgbClr val="7030A0"/>
              </a:buClr>
              <a:buFont typeface="Wingdings" pitchFamily="2" charset="2"/>
              <a:buChar char="Ø"/>
            </a:pPr>
            <a:r>
              <a:rPr lang="en-US" sz="2400" dirty="0"/>
              <a:t> The tool is called by dunetpc/dune/DataPrep module.</a:t>
            </a:r>
          </a:p>
          <a:p>
            <a:pPr>
              <a:buClr>
                <a:srgbClr val="7030A0"/>
              </a:buClr>
              <a:buFont typeface="Wingdings" pitchFamily="2" charset="2"/>
              <a:buChar char="Ø"/>
            </a:pPr>
            <a:r>
              <a:rPr lang="en-US" sz="2400" dirty="0"/>
              <a:t> DataPrep is a producer module. Dataprep loops over CRUs, calling the input tool for each CRU.</a:t>
            </a:r>
          </a:p>
          <a:p>
            <a:pPr>
              <a:buClr>
                <a:srgbClr val="7030A0"/>
              </a:buClr>
              <a:buFont typeface="Wingdings" pitchFamily="2" charset="2"/>
              <a:buChar char="Ø"/>
            </a:pPr>
            <a:r>
              <a:rPr lang="en-US" sz="2400" dirty="0"/>
              <a:t> It makes in-memory representations of 1 CRU's worth of raw::RawDigit, raw::RDTimeStamp, and raw::RDStatus . </a:t>
            </a:r>
          </a:p>
        </p:txBody>
      </p:sp>
      <p:sp>
        <p:nvSpPr>
          <p:cNvPr id="4" name="Slide Number Placeholder 3">
            <a:extLst>
              <a:ext uri="{FF2B5EF4-FFF2-40B4-BE49-F238E27FC236}">
                <a16:creationId xmlns:a16="http://schemas.microsoft.com/office/drawing/2014/main" id="{3956528D-41B6-8041-B0C2-C147F3EC9FE4}"/>
              </a:ext>
            </a:extLst>
          </p:cNvPr>
          <p:cNvSpPr>
            <a:spLocks noGrp="1"/>
          </p:cNvSpPr>
          <p:nvPr>
            <p:ph type="sldNum" sz="quarter" idx="12"/>
          </p:nvPr>
        </p:nvSpPr>
        <p:spPr/>
        <p:txBody>
          <a:bodyPr/>
          <a:lstStyle/>
          <a:p>
            <a:fld id="{AB368544-CD16-DE4D-B220-7DA95210FC1E}" type="slidenum">
              <a:rPr lang="en-US" smtClean="0"/>
              <a:t>7</a:t>
            </a:fld>
            <a:endParaRPr lang="en-US"/>
          </a:p>
        </p:txBody>
      </p:sp>
    </p:spTree>
    <p:extLst>
      <p:ext uri="{BB962C8B-B14F-4D97-AF65-F5344CB8AC3E}">
        <p14:creationId xmlns:p14="http://schemas.microsoft.com/office/powerpoint/2010/main" val="1675070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4554F-193A-D448-BDDE-65CBEA7C8732}"/>
              </a:ext>
            </a:extLst>
          </p:cNvPr>
          <p:cNvSpPr>
            <a:spLocks noGrp="1"/>
          </p:cNvSpPr>
          <p:nvPr>
            <p:ph type="title"/>
          </p:nvPr>
        </p:nvSpPr>
        <p:spPr>
          <a:xfrm>
            <a:off x="3653590" y="204537"/>
            <a:ext cx="4467726" cy="782053"/>
          </a:xfrm>
        </p:spPr>
        <p:txBody>
          <a:bodyPr>
            <a:normAutofit/>
          </a:bodyPr>
          <a:lstStyle/>
          <a:p>
            <a:r>
              <a:rPr lang="en-US" sz="3200" b="1" dirty="0">
                <a:solidFill>
                  <a:srgbClr val="7030A0"/>
                </a:solidFill>
              </a:rPr>
              <a:t>VD ChannelMap</a:t>
            </a:r>
          </a:p>
        </p:txBody>
      </p:sp>
      <p:sp>
        <p:nvSpPr>
          <p:cNvPr id="5" name="Content Placeholder 4">
            <a:extLst>
              <a:ext uri="{FF2B5EF4-FFF2-40B4-BE49-F238E27FC236}">
                <a16:creationId xmlns:a16="http://schemas.microsoft.com/office/drawing/2014/main" id="{A78CDA18-CE5D-EE49-BA99-173EEE21C8B0}"/>
              </a:ext>
            </a:extLst>
          </p:cNvPr>
          <p:cNvSpPr>
            <a:spLocks noGrp="1"/>
          </p:cNvSpPr>
          <p:nvPr>
            <p:ph idx="1"/>
          </p:nvPr>
        </p:nvSpPr>
        <p:spPr>
          <a:xfrm>
            <a:off x="381000" y="1199984"/>
            <a:ext cx="11446042" cy="5345196"/>
          </a:xfrm>
        </p:spPr>
        <p:txBody>
          <a:bodyPr>
            <a:normAutofit/>
          </a:bodyPr>
          <a:lstStyle/>
          <a:p>
            <a:pPr>
              <a:buClr>
                <a:srgbClr val="7030A0"/>
              </a:buClr>
              <a:buFont typeface="Wingdings" pitchFamily="2" charset="2"/>
              <a:buChar char="Ø"/>
            </a:pPr>
            <a:r>
              <a:rPr lang="en-US" sz="2600" dirty="0"/>
              <a:t> </a:t>
            </a:r>
            <a:r>
              <a:rPr lang="en-US" sz="2400" dirty="0"/>
              <a:t>Six channel map files are installed.</a:t>
            </a:r>
          </a:p>
          <a:p>
            <a:pPr>
              <a:buClr>
                <a:srgbClr val="7030A0"/>
              </a:buClr>
              <a:buFont typeface="Wingdings" pitchFamily="2" charset="2"/>
              <a:buChar char="Ø"/>
            </a:pPr>
            <a:r>
              <a:rPr lang="en-US" sz="2400" dirty="0"/>
              <a:t> Our decoder tools are specific to the VD detector – uses corresponding channel map</a:t>
            </a:r>
          </a:p>
          <a:p>
            <a:pPr>
              <a:buClr>
                <a:srgbClr val="7030A0"/>
              </a:buClr>
              <a:buFont typeface="Wingdings" pitchFamily="2" charset="2"/>
              <a:buChar char="Ø"/>
            </a:pPr>
            <a:r>
              <a:rPr lang="en-US" sz="2400" dirty="0"/>
              <a:t> Fragments are converted ("decoded") to raw::RawDigits  </a:t>
            </a:r>
          </a:p>
          <a:p>
            <a:pPr lvl="1">
              <a:buClr>
                <a:schemeClr val="accent2"/>
              </a:buClr>
              <a:buSzPct val="110000"/>
              <a:buFont typeface="Wingdings" pitchFamily="2" charset="2"/>
              <a:buChar char="§"/>
            </a:pPr>
            <a:r>
              <a:rPr lang="en-US" sz="2000" dirty="0"/>
              <a:t>requires  offline channel numbers in them, so the channel map has to be applied to them.</a:t>
            </a:r>
          </a:p>
          <a:p>
            <a:pPr>
              <a:buClr>
                <a:srgbClr val="7030A0"/>
              </a:buClr>
              <a:buSzPct val="100000"/>
              <a:buFont typeface="Wingdings" pitchFamily="2" charset="2"/>
              <a:buChar char="Ø"/>
            </a:pPr>
            <a:r>
              <a:rPr lang="en-US" sz="2400" dirty="0"/>
              <a:t> Method  getOfflChanFromSlotFiberChan from channel map service returns an offline channel number.</a:t>
            </a:r>
          </a:p>
          <a:p>
            <a:pPr>
              <a:buClr>
                <a:srgbClr val="7030A0"/>
              </a:buClr>
              <a:buFont typeface="Wingdings" pitchFamily="2" charset="2"/>
              <a:buChar char="Ø"/>
            </a:pPr>
            <a:r>
              <a:rPr lang="en-US" sz="2400" dirty="0"/>
              <a:t> The method takes slot no., fiber no. as an input and covers 2 FEMBs &amp; a CE channel no. from 0-255.</a:t>
            </a:r>
          </a:p>
          <a:p>
            <a:pPr>
              <a:buClr>
                <a:srgbClr val="7030A0"/>
              </a:buClr>
              <a:buFont typeface="Wingdings" pitchFamily="2" charset="2"/>
              <a:buChar char="Ø"/>
            </a:pPr>
            <a:r>
              <a:rPr lang="en-US" sz="2400" dirty="0"/>
              <a:t> The WIB frames have crate, slot, and fiber identifiers. For the VD coldbox, there is only one crate.  A crate has up to five WIBs in it, indexed by slot.  "Fiber" indicates which FEMBs on the WIBs are sending the data.  The Decoder unpacks these and uses them in the channel map.</a:t>
            </a:r>
          </a:p>
          <a:p>
            <a:endParaRPr lang="en-US" dirty="0"/>
          </a:p>
        </p:txBody>
      </p:sp>
      <p:sp>
        <p:nvSpPr>
          <p:cNvPr id="3" name="Slide Number Placeholder 2">
            <a:extLst>
              <a:ext uri="{FF2B5EF4-FFF2-40B4-BE49-F238E27FC236}">
                <a16:creationId xmlns:a16="http://schemas.microsoft.com/office/drawing/2014/main" id="{999C053D-681F-2747-8810-B506823DB89F}"/>
              </a:ext>
            </a:extLst>
          </p:cNvPr>
          <p:cNvSpPr>
            <a:spLocks noGrp="1"/>
          </p:cNvSpPr>
          <p:nvPr>
            <p:ph type="sldNum" sz="quarter" idx="12"/>
          </p:nvPr>
        </p:nvSpPr>
        <p:spPr/>
        <p:txBody>
          <a:bodyPr/>
          <a:lstStyle/>
          <a:p>
            <a:fld id="{AB368544-CD16-DE4D-B220-7DA95210FC1E}" type="slidenum">
              <a:rPr lang="en-US" smtClean="0"/>
              <a:t>8</a:t>
            </a:fld>
            <a:endParaRPr lang="en-US"/>
          </a:p>
        </p:txBody>
      </p:sp>
    </p:spTree>
    <p:extLst>
      <p:ext uri="{BB962C8B-B14F-4D97-AF65-F5344CB8AC3E}">
        <p14:creationId xmlns:p14="http://schemas.microsoft.com/office/powerpoint/2010/main" val="1552264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B7A0-0A57-3B46-B758-0D1DD3165F4B}"/>
              </a:ext>
            </a:extLst>
          </p:cNvPr>
          <p:cNvSpPr>
            <a:spLocks noGrp="1"/>
          </p:cNvSpPr>
          <p:nvPr>
            <p:ph type="title"/>
          </p:nvPr>
        </p:nvSpPr>
        <p:spPr>
          <a:xfrm>
            <a:off x="3846094" y="280904"/>
            <a:ext cx="2711116" cy="765843"/>
          </a:xfrm>
        </p:spPr>
        <p:txBody>
          <a:bodyPr/>
          <a:lstStyle/>
          <a:p>
            <a:r>
              <a:rPr lang="en-US" sz="3200" b="1" dirty="0">
                <a:solidFill>
                  <a:srgbClr val="7030A0"/>
                </a:solidFill>
              </a:rPr>
              <a:t>UPS Products</a:t>
            </a:r>
            <a:r>
              <a:rPr lang="en-US" b="1" dirty="0"/>
              <a:t> </a:t>
            </a:r>
            <a:endParaRPr lang="en-US" dirty="0"/>
          </a:p>
        </p:txBody>
      </p:sp>
      <p:sp>
        <p:nvSpPr>
          <p:cNvPr id="3" name="Content Placeholder 2">
            <a:extLst>
              <a:ext uri="{FF2B5EF4-FFF2-40B4-BE49-F238E27FC236}">
                <a16:creationId xmlns:a16="http://schemas.microsoft.com/office/drawing/2014/main" id="{875F129C-A1EA-284D-BB83-A7F9B8A58ED8}"/>
              </a:ext>
            </a:extLst>
          </p:cNvPr>
          <p:cNvSpPr>
            <a:spLocks noGrp="1"/>
          </p:cNvSpPr>
          <p:nvPr>
            <p:ph idx="1"/>
          </p:nvPr>
        </p:nvSpPr>
        <p:spPr>
          <a:xfrm>
            <a:off x="1018672" y="1257550"/>
            <a:ext cx="10808369" cy="5203407"/>
          </a:xfrm>
        </p:spPr>
        <p:txBody>
          <a:bodyPr>
            <a:normAutofit fontScale="92500" lnSpcReduction="10000"/>
          </a:bodyPr>
          <a:lstStyle/>
          <a:p>
            <a:pPr>
              <a:buClr>
                <a:srgbClr val="7030A0"/>
              </a:buClr>
              <a:buFont typeface="Wingdings" pitchFamily="2" charset="2"/>
              <a:buChar char="Ø"/>
            </a:pPr>
            <a:r>
              <a:rPr lang="en-US" sz="2600" dirty="0"/>
              <a:t> There are 2 UPS products in CVMFS and </a:t>
            </a:r>
            <a:r>
              <a:rPr lang="en-US" sz="2600" dirty="0" err="1"/>
              <a:t>Scisoft</a:t>
            </a:r>
            <a:endParaRPr lang="en-US" sz="2600" dirty="0"/>
          </a:p>
          <a:p>
            <a:pPr>
              <a:buClr>
                <a:srgbClr val="7030A0"/>
              </a:buClr>
              <a:buFont typeface="Wingdings" pitchFamily="2" charset="2"/>
              <a:buChar char="Ø"/>
            </a:pPr>
            <a:r>
              <a:rPr lang="en-US" sz="2600" dirty="0"/>
              <a:t> </a:t>
            </a:r>
            <a:r>
              <a:rPr lang="en-US" sz="2600" dirty="0" err="1"/>
              <a:t>dunedaqdataformats</a:t>
            </a:r>
            <a:endParaRPr lang="en-US" sz="2600" dirty="0"/>
          </a:p>
          <a:p>
            <a:pPr lvl="1">
              <a:buClr>
                <a:schemeClr val="accent2"/>
              </a:buClr>
              <a:buSzPct val="110000"/>
              <a:buFont typeface="Wingdings" pitchFamily="2" charset="2"/>
              <a:buChar char="§"/>
            </a:pPr>
            <a:r>
              <a:rPr lang="en-US" dirty="0"/>
              <a:t>hasv3_0_0, v3_1_0 and v3_2_1  versions available</a:t>
            </a:r>
          </a:p>
          <a:p>
            <a:pPr lvl="1">
              <a:buClr>
                <a:schemeClr val="accent2"/>
              </a:buClr>
              <a:buSzPct val="110000"/>
              <a:buFont typeface="Wingdings" pitchFamily="2" charset="2"/>
              <a:buChar char="§"/>
            </a:pPr>
            <a:r>
              <a:rPr lang="en-US" dirty="0"/>
              <a:t>they have NULL flavor and no qualifiers.</a:t>
            </a:r>
          </a:p>
          <a:p>
            <a:pPr lvl="1">
              <a:buClr>
                <a:schemeClr val="accent2"/>
              </a:buClr>
              <a:buSzPct val="110000"/>
              <a:buFont typeface="Wingdings" pitchFamily="2" charset="2"/>
              <a:buChar char="§"/>
            </a:pPr>
            <a:r>
              <a:rPr lang="en-US" dirty="0"/>
              <a:t>no build needed to make the products as they consist of headers and documentation only</a:t>
            </a:r>
          </a:p>
          <a:p>
            <a:pPr lvl="1">
              <a:buClr>
                <a:srgbClr val="7030A0"/>
              </a:buClr>
              <a:buFont typeface="Wingdings" pitchFamily="2" charset="2"/>
              <a:buChar char="Ø"/>
            </a:pPr>
            <a:endParaRPr lang="en-US" dirty="0"/>
          </a:p>
          <a:p>
            <a:pPr>
              <a:buClr>
                <a:srgbClr val="7030A0"/>
              </a:buClr>
              <a:buFont typeface="Wingdings" pitchFamily="2" charset="2"/>
              <a:buChar char="Ø"/>
            </a:pPr>
            <a:r>
              <a:rPr lang="en-US" sz="2600" dirty="0"/>
              <a:t> </a:t>
            </a:r>
            <a:r>
              <a:rPr lang="en-US" sz="2600" dirty="0" err="1"/>
              <a:t>dunedetdataformats</a:t>
            </a:r>
            <a:endParaRPr lang="en-US" sz="2600" dirty="0"/>
          </a:p>
          <a:p>
            <a:pPr lvl="1">
              <a:buClr>
                <a:schemeClr val="accent2"/>
              </a:buClr>
              <a:buSzPct val="110000"/>
              <a:buFont typeface="Wingdings" pitchFamily="2" charset="2"/>
              <a:buChar char="§"/>
            </a:pPr>
            <a:r>
              <a:rPr lang="en-US" dirty="0"/>
              <a:t>hasv3_0_0, v3_1_0 and v3_2_1  versions available</a:t>
            </a:r>
          </a:p>
          <a:p>
            <a:pPr lvl="1">
              <a:buClr>
                <a:schemeClr val="accent2"/>
              </a:buClr>
              <a:buSzPct val="110000"/>
              <a:buFont typeface="Wingdings" pitchFamily="2" charset="2"/>
              <a:buChar char="§"/>
            </a:pPr>
            <a:r>
              <a:rPr lang="en-US" dirty="0"/>
              <a:t>they have NULL flavor and no qualifiers.</a:t>
            </a:r>
          </a:p>
          <a:p>
            <a:pPr lvl="1">
              <a:buClr>
                <a:schemeClr val="accent2"/>
              </a:buClr>
              <a:buSzPct val="110000"/>
              <a:buFont typeface="Wingdings" pitchFamily="2" charset="2"/>
              <a:buChar char="§"/>
            </a:pPr>
            <a:r>
              <a:rPr lang="en-US" dirty="0"/>
              <a:t>no build needed to make the products as they consist of headers and documentation only</a:t>
            </a:r>
          </a:p>
          <a:p>
            <a:pPr>
              <a:buClr>
                <a:srgbClr val="7030A0"/>
              </a:buClr>
              <a:buFont typeface="Wingdings" pitchFamily="2" charset="2"/>
              <a:buChar char="Ø"/>
            </a:pPr>
            <a:r>
              <a:rPr lang="en-US" dirty="0"/>
              <a:t> They are in dunetpc/ups/</a:t>
            </a:r>
            <a:r>
              <a:rPr lang="en-US" dirty="0" err="1"/>
              <a:t>product_deps</a:t>
            </a:r>
            <a:br>
              <a:rPr lang="en-US" dirty="0"/>
            </a:br>
            <a:endParaRPr lang="en-US" dirty="0">
              <a:effectLst/>
            </a:endParaRPr>
          </a:p>
          <a:p>
            <a:endParaRPr lang="en-US" dirty="0"/>
          </a:p>
        </p:txBody>
      </p:sp>
      <p:sp>
        <p:nvSpPr>
          <p:cNvPr id="4" name="Slide Number Placeholder 3">
            <a:extLst>
              <a:ext uri="{FF2B5EF4-FFF2-40B4-BE49-F238E27FC236}">
                <a16:creationId xmlns:a16="http://schemas.microsoft.com/office/drawing/2014/main" id="{DDCD7482-C3A6-214A-9FF2-124146B209EA}"/>
              </a:ext>
            </a:extLst>
          </p:cNvPr>
          <p:cNvSpPr>
            <a:spLocks noGrp="1"/>
          </p:cNvSpPr>
          <p:nvPr>
            <p:ph type="sldNum" sz="quarter" idx="12"/>
          </p:nvPr>
        </p:nvSpPr>
        <p:spPr/>
        <p:txBody>
          <a:bodyPr/>
          <a:lstStyle/>
          <a:p>
            <a:fld id="{AB368544-CD16-DE4D-B220-7DA95210FC1E}" type="slidenum">
              <a:rPr lang="en-US" smtClean="0"/>
              <a:t>9</a:t>
            </a:fld>
            <a:endParaRPr lang="en-US"/>
          </a:p>
        </p:txBody>
      </p:sp>
    </p:spTree>
    <p:extLst>
      <p:ext uri="{BB962C8B-B14F-4D97-AF65-F5344CB8AC3E}">
        <p14:creationId xmlns:p14="http://schemas.microsoft.com/office/powerpoint/2010/main" val="1110572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6171</TotalTime>
  <Words>1093</Words>
  <Application>Microsoft Macintosh PowerPoint</Application>
  <PresentationFormat>Widescreen</PresentationFormat>
  <Paragraphs>114</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Apple Chancery</vt:lpstr>
      <vt:lpstr>Arial</vt:lpstr>
      <vt:lpstr>Arial Rounded MT Bold</vt:lpstr>
      <vt:lpstr>Bradley Hand</vt:lpstr>
      <vt:lpstr>Britannic Bold</vt:lpstr>
      <vt:lpstr>Calibri</vt:lpstr>
      <vt:lpstr>Calibri Light</vt:lpstr>
      <vt:lpstr>Courier New</vt:lpstr>
      <vt:lpstr>Trebuchet MS</vt:lpstr>
      <vt:lpstr>Wingdings</vt:lpstr>
      <vt:lpstr>Office Theme</vt:lpstr>
      <vt:lpstr>HDF5 Efforts in DUNE </vt:lpstr>
      <vt:lpstr>HDF5 in DUNE</vt:lpstr>
      <vt:lpstr>An Online View of DAQ Data in HDF5 format</vt:lpstr>
      <vt:lpstr>HDF5Utils</vt:lpstr>
      <vt:lpstr>How to navigate through the detector payload?</vt:lpstr>
      <vt:lpstr>Coldbox</vt:lpstr>
      <vt:lpstr>VD ColdboxDataInterface Tool</vt:lpstr>
      <vt:lpstr>VD ChannelMap</vt:lpstr>
      <vt:lpstr>UPS Products </vt:lpstr>
      <vt:lpstr>How to run Coldbox jobs ?</vt:lpstr>
      <vt:lpstr>HDColdbox (Coldbox/hd)</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Chowdhury, Barnali</dc:creator>
  <cp:lastModifiedBy>Chowdhury, Barnali</cp:lastModifiedBy>
  <cp:revision>121</cp:revision>
  <dcterms:created xsi:type="dcterms:W3CDTF">2021-12-10T08:18:33Z</dcterms:created>
  <dcterms:modified xsi:type="dcterms:W3CDTF">2021-12-14T15:39:39Z</dcterms:modified>
</cp:coreProperties>
</file>