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77" r:id="rId5"/>
    <p:sldId id="278" r:id="rId6"/>
    <p:sldId id="269" r:id="rId7"/>
    <p:sldId id="263" r:id="rId8"/>
    <p:sldId id="276" r:id="rId9"/>
    <p:sldId id="259" r:id="rId10"/>
    <p:sldId id="262" r:id="rId11"/>
    <p:sldId id="27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056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12/13/21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12/13/21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82294-BF3E-954A-9E49-35D72A5F000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8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08" y="6038535"/>
            <a:ext cx="2374959" cy="448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ProtoDUNE</a:t>
            </a:r>
            <a:r>
              <a:rPr lang="en-GB" dirty="0"/>
              <a:t> II Data Management Milestones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</a:t>
            </a:r>
          </a:p>
          <a:p>
            <a:r>
              <a:rPr lang="en-GB" dirty="0"/>
              <a:t>Dec 14 2021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9D7D54-6A54-974A-A26C-AE55525C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 Calendar Year 2022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4D905EE-899D-EF45-84EB-B19F0046ACC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 err="1"/>
              <a:t>Rucio</a:t>
            </a:r>
            <a:r>
              <a:rPr lang="en-US" dirty="0"/>
              <a:t> database fully loaded</a:t>
            </a:r>
          </a:p>
          <a:p>
            <a:r>
              <a:rPr lang="en-US" dirty="0" err="1"/>
              <a:t>Metacat</a:t>
            </a:r>
            <a:r>
              <a:rPr lang="en-US" dirty="0"/>
              <a:t>/</a:t>
            </a:r>
            <a:r>
              <a:rPr lang="en-US" dirty="0" err="1"/>
              <a:t>Rucio</a:t>
            </a:r>
            <a:r>
              <a:rPr lang="en-US" dirty="0"/>
              <a:t> become master</a:t>
            </a:r>
          </a:p>
          <a:p>
            <a:pPr lvl="1"/>
            <a:r>
              <a:rPr lang="en-US" dirty="0"/>
              <a:t>Implies we have all the clients to talk to them</a:t>
            </a:r>
          </a:p>
          <a:p>
            <a:r>
              <a:rPr lang="en-US" dirty="0"/>
              <a:t>Data dispatcher runs in place of SAM</a:t>
            </a:r>
          </a:p>
          <a:p>
            <a:r>
              <a:rPr lang="en-US" dirty="0"/>
              <a:t>Ingest/Declaration daemons ready</a:t>
            </a:r>
          </a:p>
          <a:p>
            <a:r>
              <a:rPr lang="en-US" dirty="0"/>
              <a:t>EHN1 DAQ systems reconfigured to use them</a:t>
            </a:r>
          </a:p>
          <a:p>
            <a:r>
              <a:rPr lang="en-US" dirty="0"/>
              <a:t>Data Challenge</a:t>
            </a:r>
          </a:p>
          <a:p>
            <a:r>
              <a:rPr lang="en-US" dirty="0"/>
              <a:t>Beam</a:t>
            </a:r>
          </a:p>
          <a:p>
            <a:r>
              <a:rPr lang="en-US" dirty="0"/>
              <a:t>Fondue and chocolate.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A2271-214A-8E43-9788-0E4E5F2787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24D83-FB94-C844-8E19-D053C4CA1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49F7F-5D03-454D-9F25-381DF63C96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1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FFEB763-F181-C44C-93B3-9627DDCB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ProtoDUNE</a:t>
            </a:r>
            <a:r>
              <a:rPr lang="en-US" dirty="0"/>
              <a:t> II Big picture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71A7EB-D610-424B-B1D3-61DD5094F82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</a:t>
            </a:r>
            <a:r>
              <a:rPr lang="en-US" dirty="0" err="1"/>
              <a:t>coldboxes</a:t>
            </a:r>
            <a:r>
              <a:rPr lang="en-US" dirty="0"/>
              <a:t> taking data right now</a:t>
            </a:r>
          </a:p>
          <a:p>
            <a:r>
              <a:rPr lang="en-US" dirty="0"/>
              <a:t>Horizontal Drift (NP04) – APA’s in </a:t>
            </a:r>
            <a:r>
              <a:rPr lang="en-US" dirty="0" err="1"/>
              <a:t>coldbox</a:t>
            </a:r>
            <a:r>
              <a:rPr lang="en-US" dirty="0"/>
              <a:t> with cold N2</a:t>
            </a:r>
          </a:p>
          <a:p>
            <a:pPr lvl="1"/>
            <a:r>
              <a:rPr lang="en-US" dirty="0"/>
              <a:t>Plus independent electronics test stand</a:t>
            </a:r>
          </a:p>
          <a:p>
            <a:r>
              <a:rPr lang="en-US" dirty="0"/>
              <a:t>Vertical Drift (NP02), CRP in </a:t>
            </a:r>
            <a:r>
              <a:rPr lang="en-US" dirty="0" err="1"/>
              <a:t>coldbox</a:t>
            </a:r>
            <a:r>
              <a:rPr lang="en-US" dirty="0"/>
              <a:t> with </a:t>
            </a:r>
            <a:r>
              <a:rPr lang="en-US" dirty="0" err="1"/>
              <a:t>LAr</a:t>
            </a:r>
            <a:endParaRPr lang="en-US" dirty="0"/>
          </a:p>
          <a:p>
            <a:pPr lvl="1"/>
            <a:r>
              <a:rPr lang="en-US" dirty="0"/>
              <a:t>Top Electronics</a:t>
            </a:r>
          </a:p>
          <a:p>
            <a:pPr lvl="1"/>
            <a:r>
              <a:rPr lang="en-US" dirty="0"/>
              <a:t>Bottom Electronics</a:t>
            </a:r>
          </a:p>
          <a:p>
            <a:pPr lvl="1"/>
            <a:r>
              <a:rPr lang="en-US" dirty="0"/>
              <a:t>Photon Detectors</a:t>
            </a:r>
          </a:p>
          <a:p>
            <a:r>
              <a:rPr lang="en-US" dirty="0"/>
              <a:t>NP02 Cryostat HV testing</a:t>
            </a:r>
          </a:p>
          <a:p>
            <a:pPr lvl="1"/>
            <a:r>
              <a:rPr lang="en-US" dirty="0"/>
              <a:t>Legacy phototube readout</a:t>
            </a:r>
          </a:p>
          <a:p>
            <a:pPr lvl="1"/>
            <a:r>
              <a:rPr lang="en-US" dirty="0" err="1"/>
              <a:t>Arapucas</a:t>
            </a:r>
            <a:r>
              <a:rPr lang="en-US" dirty="0"/>
              <a:t> and </a:t>
            </a:r>
            <a:r>
              <a:rPr lang="en-US" dirty="0" err="1"/>
              <a:t>SiPM</a:t>
            </a:r>
            <a:endParaRPr lang="en-US" dirty="0"/>
          </a:p>
          <a:p>
            <a:r>
              <a:rPr lang="en-US" dirty="0"/>
              <a:t>All </a:t>
            </a:r>
            <a:r>
              <a:rPr lang="en-US" dirty="0" err="1"/>
              <a:t>ProtoDUNE</a:t>
            </a:r>
            <a:r>
              <a:rPr lang="en-US" dirty="0"/>
              <a:t> raw data 2 </a:t>
            </a:r>
            <a:r>
              <a:rPr lang="en-US"/>
              <a:t>tape copies, 1@Cern CTA, 1 @FNAL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1129976"/>
          </a:xfrm>
        </p:spPr>
        <p:txBody>
          <a:bodyPr>
            <a:normAutofit/>
          </a:bodyPr>
          <a:lstStyle/>
          <a:p>
            <a:r>
              <a:rPr lang="en-GB" sz="4400" dirty="0"/>
              <a:t>Data Flow Diagram PD-I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763" y="1325366"/>
            <a:ext cx="6265299" cy="4953197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16 May 2018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Steven Timm | Dune May 2018 Coll. Mtg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CC52-B2C0-EA48-9239-F16C95DA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 by beam time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632F7B-3F77-1F40-8543-B3B1F366946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Unified file transport for NP02 / NP04 in EHN1-&gt;EOSPUBLIC</a:t>
            </a:r>
          </a:p>
          <a:p>
            <a:pPr lvl="1"/>
            <a:r>
              <a:rPr lang="en-US" dirty="0"/>
              <a:t>Use FTS3 for both (like NP02 does now)</a:t>
            </a:r>
          </a:p>
          <a:p>
            <a:r>
              <a:rPr lang="en-US" dirty="0"/>
              <a:t>Unified file auth for NP02/NP04</a:t>
            </a:r>
          </a:p>
          <a:p>
            <a:r>
              <a:rPr lang="en-US" dirty="0" err="1"/>
              <a:t>Rucio</a:t>
            </a:r>
            <a:r>
              <a:rPr lang="en-US" dirty="0"/>
              <a:t> / FTS3 to do the CERN-&gt;FNAL transfer</a:t>
            </a:r>
          </a:p>
          <a:p>
            <a:r>
              <a:rPr lang="en-US" dirty="0"/>
              <a:t>Two stages:  </a:t>
            </a:r>
          </a:p>
          <a:p>
            <a:pPr lvl="1"/>
            <a:r>
              <a:rPr lang="en-US" dirty="0"/>
              <a:t>Ingest daemon EHN1-&gt; EOSPUBLIC (current Fermi-FTS-Light)</a:t>
            </a:r>
          </a:p>
          <a:p>
            <a:pPr lvl="1"/>
            <a:r>
              <a:rPr lang="en-US" dirty="0"/>
              <a:t>(Does not require live network connection to FNAL)</a:t>
            </a:r>
          </a:p>
          <a:p>
            <a:pPr lvl="1"/>
            <a:r>
              <a:rPr lang="en-US" dirty="0"/>
              <a:t>Declaration daemon EOSPUBLIC -&gt; </a:t>
            </a:r>
            <a:r>
              <a:rPr lang="en-US" dirty="0" err="1"/>
              <a:t>Metacat</a:t>
            </a:r>
            <a:r>
              <a:rPr lang="en-US" dirty="0"/>
              <a:t> and </a:t>
            </a:r>
            <a:r>
              <a:rPr lang="en-US" dirty="0" err="1"/>
              <a:t>Rucio</a:t>
            </a:r>
            <a:endParaRPr lang="en-US" dirty="0"/>
          </a:p>
          <a:p>
            <a:pPr lvl="2"/>
            <a:r>
              <a:rPr lang="en-US" dirty="0" err="1"/>
              <a:t>Rucio</a:t>
            </a:r>
            <a:r>
              <a:rPr lang="en-US" dirty="0"/>
              <a:t> handles Transfer via FTS3.</a:t>
            </a:r>
          </a:p>
          <a:p>
            <a:pPr lvl="1"/>
            <a:r>
              <a:rPr lang="en-US" dirty="0" err="1"/>
              <a:t>Metacat</a:t>
            </a:r>
            <a:r>
              <a:rPr lang="en-US" dirty="0"/>
              <a:t>, </a:t>
            </a:r>
            <a:r>
              <a:rPr lang="en-US" dirty="0" err="1"/>
              <a:t>Rucio</a:t>
            </a:r>
            <a:r>
              <a:rPr lang="en-US" dirty="0"/>
              <a:t>, and Data Dispatcher in production</a:t>
            </a:r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636DD-6DD8-7D48-A647-27DD9F5EB7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D0966-CC4D-BD45-B511-7B032CB5E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68DF6-D2C0-B846-A69B-09C4A0B86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6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ProtoDUNE</a:t>
            </a:r>
            <a:r>
              <a:rPr lang="en-US" sz="3200" dirty="0"/>
              <a:t>-II Configuration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9/22/2020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Rucio Ingest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31" name="Straight Arrow Connector 30"/>
          <p:cNvCxnSpPr>
            <a:cxnSpLocks/>
            <a:stCxn id="2" idx="4"/>
          </p:cNvCxnSpPr>
          <p:nvPr/>
        </p:nvCxnSpPr>
        <p:spPr>
          <a:xfrm>
            <a:off x="2756993" y="2116476"/>
            <a:ext cx="139807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380125" y="2058349"/>
            <a:ext cx="1107097" cy="10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  <a:stCxn id="37" idx="4"/>
          </p:cNvCxnSpPr>
          <p:nvPr/>
        </p:nvCxnSpPr>
        <p:spPr>
          <a:xfrm flipV="1">
            <a:off x="5542279" y="4398620"/>
            <a:ext cx="1361615" cy="2526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4972692" y="2601986"/>
            <a:ext cx="0" cy="15159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gnetic Disk 1">
            <a:extLst>
              <a:ext uri="{FF2B5EF4-FFF2-40B4-BE49-F238E27FC236}">
                <a16:creationId xmlns:a16="http://schemas.microsoft.com/office/drawing/2014/main" id="{F5CB85FF-3FCA-6F4C-9514-0134C16737F4}"/>
              </a:ext>
            </a:extLst>
          </p:cNvPr>
          <p:cNvSpPr/>
          <p:nvPr/>
        </p:nvSpPr>
        <p:spPr>
          <a:xfrm>
            <a:off x="1502197" y="1552618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DAQ</a:t>
            </a:r>
          </a:p>
          <a:p>
            <a:pPr algn="ctr"/>
            <a:r>
              <a:rPr lang="en-US" dirty="0"/>
              <a:t>Data</a:t>
            </a:r>
          </a:p>
          <a:p>
            <a:pPr algn="ctr"/>
            <a:r>
              <a:rPr lang="en-US" dirty="0"/>
              <a:t>Store</a:t>
            </a:r>
          </a:p>
        </p:txBody>
      </p:sp>
      <p:sp>
        <p:nvSpPr>
          <p:cNvPr id="30" name="Magnetic Disk 29">
            <a:extLst>
              <a:ext uri="{FF2B5EF4-FFF2-40B4-BE49-F238E27FC236}">
                <a16:creationId xmlns:a16="http://schemas.microsoft.com/office/drawing/2014/main" id="{C2240F75-3791-3244-A242-D872999279EF}"/>
              </a:ext>
            </a:extLst>
          </p:cNvPr>
          <p:cNvSpPr/>
          <p:nvPr/>
        </p:nvSpPr>
        <p:spPr>
          <a:xfrm>
            <a:off x="4126940" y="1504765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CERN</a:t>
            </a:r>
          </a:p>
          <a:p>
            <a:pPr algn="ctr"/>
            <a:r>
              <a:rPr lang="en-US" dirty="0"/>
              <a:t>EOS</a:t>
            </a:r>
          </a:p>
        </p:txBody>
      </p:sp>
      <p:sp>
        <p:nvSpPr>
          <p:cNvPr id="32" name="Magnetic Disk 31">
            <a:extLst>
              <a:ext uri="{FF2B5EF4-FFF2-40B4-BE49-F238E27FC236}">
                <a16:creationId xmlns:a16="http://schemas.microsoft.com/office/drawing/2014/main" id="{2AD17F92-6F1B-0645-AA4D-AF0BCA09F53C}"/>
              </a:ext>
            </a:extLst>
          </p:cNvPr>
          <p:cNvSpPr/>
          <p:nvPr/>
        </p:nvSpPr>
        <p:spPr>
          <a:xfrm>
            <a:off x="6487222" y="1486057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CERN </a:t>
            </a:r>
          </a:p>
          <a:p>
            <a:pPr algn="ctr"/>
            <a:r>
              <a:rPr lang="en-US" dirty="0"/>
              <a:t>CTA</a:t>
            </a:r>
          </a:p>
        </p:txBody>
      </p:sp>
      <p:sp>
        <p:nvSpPr>
          <p:cNvPr id="37" name="Magnetic Disk 36">
            <a:extLst>
              <a:ext uri="{FF2B5EF4-FFF2-40B4-BE49-F238E27FC236}">
                <a16:creationId xmlns:a16="http://schemas.microsoft.com/office/drawing/2014/main" id="{B9B62BB2-EA02-5A43-B253-4FD65B4A1E64}"/>
              </a:ext>
            </a:extLst>
          </p:cNvPr>
          <p:cNvSpPr/>
          <p:nvPr/>
        </p:nvSpPr>
        <p:spPr>
          <a:xfrm>
            <a:off x="4287483" y="4087432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FNAL</a:t>
            </a:r>
          </a:p>
          <a:p>
            <a:pPr algn="ctr"/>
            <a:r>
              <a:rPr lang="en-US" dirty="0" err="1"/>
              <a:t>dCache</a:t>
            </a:r>
            <a:r>
              <a:rPr lang="en-US" dirty="0"/>
              <a:t>/</a:t>
            </a:r>
          </a:p>
          <a:p>
            <a:pPr algn="ctr"/>
            <a:r>
              <a:rPr lang="en-US" dirty="0" err="1"/>
              <a:t>Enstore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6FEB2-F99D-AC42-A8C5-A1CD0EC6BD2A}"/>
              </a:ext>
            </a:extLst>
          </p:cNvPr>
          <p:cNvSpPr/>
          <p:nvPr/>
        </p:nvSpPr>
        <p:spPr>
          <a:xfrm>
            <a:off x="2394605" y="4254734"/>
            <a:ext cx="1398070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ysClr val="windowText" lastClr="000000"/>
                </a:solidFill>
              </a:rPr>
              <a:t>MetaCat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D62B1E-B816-3146-81F7-6F8B7580D301}"/>
              </a:ext>
            </a:extLst>
          </p:cNvPr>
          <p:cNvSpPr/>
          <p:nvPr/>
        </p:nvSpPr>
        <p:spPr>
          <a:xfrm>
            <a:off x="2394605" y="5005246"/>
            <a:ext cx="1398070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ysClr val="windowText" lastClr="000000"/>
                </a:solidFill>
              </a:rPr>
              <a:t>Rucio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F051C5-35A6-8B47-8F5A-0D1F8186E75E}"/>
              </a:ext>
            </a:extLst>
          </p:cNvPr>
          <p:cNvSpPr/>
          <p:nvPr/>
        </p:nvSpPr>
        <p:spPr>
          <a:xfrm>
            <a:off x="3302886" y="941849"/>
            <a:ext cx="852178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FTS3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1881F16-F000-7144-8337-4FFBE23BF3F5}"/>
              </a:ext>
            </a:extLst>
          </p:cNvPr>
          <p:cNvSpPr/>
          <p:nvPr/>
        </p:nvSpPr>
        <p:spPr>
          <a:xfrm>
            <a:off x="1378502" y="958337"/>
            <a:ext cx="1398070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Ingest 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Daemon</a:t>
            </a:r>
          </a:p>
        </p:txBody>
      </p:sp>
      <p:sp>
        <p:nvSpPr>
          <p:cNvPr id="42" name="Magnetic Disk 41">
            <a:extLst>
              <a:ext uri="{FF2B5EF4-FFF2-40B4-BE49-F238E27FC236}">
                <a16:creationId xmlns:a16="http://schemas.microsoft.com/office/drawing/2014/main" id="{9C73C7F7-BE35-BC40-88DF-75199E0D0A92}"/>
              </a:ext>
            </a:extLst>
          </p:cNvPr>
          <p:cNvSpPr/>
          <p:nvPr/>
        </p:nvSpPr>
        <p:spPr>
          <a:xfrm>
            <a:off x="6560994" y="34290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Magnetic Disk 42">
            <a:extLst>
              <a:ext uri="{FF2B5EF4-FFF2-40B4-BE49-F238E27FC236}">
                <a16:creationId xmlns:a16="http://schemas.microsoft.com/office/drawing/2014/main" id="{54E034F9-669A-5841-8C76-69939F4DF6D4}"/>
              </a:ext>
            </a:extLst>
          </p:cNvPr>
          <p:cNvSpPr/>
          <p:nvPr/>
        </p:nvSpPr>
        <p:spPr>
          <a:xfrm>
            <a:off x="6713394" y="35814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Magnetic Disk 43">
            <a:extLst>
              <a:ext uri="{FF2B5EF4-FFF2-40B4-BE49-F238E27FC236}">
                <a16:creationId xmlns:a16="http://schemas.microsoft.com/office/drawing/2014/main" id="{9E0405AB-50FD-7046-A726-E051F959BE9C}"/>
              </a:ext>
            </a:extLst>
          </p:cNvPr>
          <p:cNvSpPr/>
          <p:nvPr/>
        </p:nvSpPr>
        <p:spPr>
          <a:xfrm>
            <a:off x="6865794" y="37338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Magnetic Disk 44">
            <a:extLst>
              <a:ext uri="{FF2B5EF4-FFF2-40B4-BE49-F238E27FC236}">
                <a16:creationId xmlns:a16="http://schemas.microsoft.com/office/drawing/2014/main" id="{46BE6A06-8DE2-2145-868C-A86BBFDCCC06}"/>
              </a:ext>
            </a:extLst>
          </p:cNvPr>
          <p:cNvSpPr/>
          <p:nvPr/>
        </p:nvSpPr>
        <p:spPr>
          <a:xfrm>
            <a:off x="7018194" y="38862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Magnetic Disk 45">
            <a:extLst>
              <a:ext uri="{FF2B5EF4-FFF2-40B4-BE49-F238E27FC236}">
                <a16:creationId xmlns:a16="http://schemas.microsoft.com/office/drawing/2014/main" id="{7C334B5A-FA6D-8541-94A0-F857A134B8F8}"/>
              </a:ext>
            </a:extLst>
          </p:cNvPr>
          <p:cNvSpPr/>
          <p:nvPr/>
        </p:nvSpPr>
        <p:spPr>
          <a:xfrm>
            <a:off x="7170594" y="40386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Magnetic Disk 46">
            <a:extLst>
              <a:ext uri="{FF2B5EF4-FFF2-40B4-BE49-F238E27FC236}">
                <a16:creationId xmlns:a16="http://schemas.microsoft.com/office/drawing/2014/main" id="{968690A0-8D90-8044-A32D-25CCDA54A30F}"/>
              </a:ext>
            </a:extLst>
          </p:cNvPr>
          <p:cNvSpPr/>
          <p:nvPr/>
        </p:nvSpPr>
        <p:spPr>
          <a:xfrm>
            <a:off x="7322994" y="4191000"/>
            <a:ext cx="1254796" cy="1127716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Storage Elements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9EDF8FE-A5A5-3849-A108-78D1E9DA272E}"/>
              </a:ext>
            </a:extLst>
          </p:cNvPr>
          <p:cNvSpPr/>
          <p:nvPr/>
        </p:nvSpPr>
        <p:spPr>
          <a:xfrm>
            <a:off x="4754338" y="5266028"/>
            <a:ext cx="852178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FTS3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CA47CBD-0331-B94A-9070-32F45FBF0A1F}"/>
              </a:ext>
            </a:extLst>
          </p:cNvPr>
          <p:cNvCxnSpPr>
            <a:cxnSpLocks/>
            <a:stCxn id="37" idx="4"/>
          </p:cNvCxnSpPr>
          <p:nvPr/>
        </p:nvCxnSpPr>
        <p:spPr>
          <a:xfrm flipV="1">
            <a:off x="5542279" y="4062570"/>
            <a:ext cx="1018715" cy="588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8295FD1-2FDD-3E4D-995C-F2A730692450}"/>
              </a:ext>
            </a:extLst>
          </p:cNvPr>
          <p:cNvCxnSpPr>
            <a:cxnSpLocks/>
            <a:stCxn id="37" idx="4"/>
          </p:cNvCxnSpPr>
          <p:nvPr/>
        </p:nvCxnSpPr>
        <p:spPr>
          <a:xfrm flipV="1">
            <a:off x="5542279" y="4278382"/>
            <a:ext cx="1254796" cy="3729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8353234-D162-3A47-8DDB-677438F93307}"/>
              </a:ext>
            </a:extLst>
          </p:cNvPr>
          <p:cNvCxnSpPr>
            <a:cxnSpLocks/>
          </p:cNvCxnSpPr>
          <p:nvPr/>
        </p:nvCxnSpPr>
        <p:spPr>
          <a:xfrm flipV="1">
            <a:off x="5523228" y="4676152"/>
            <a:ext cx="1591392" cy="256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7B80C4A-5905-3147-9E94-5F5E7DD83621}"/>
              </a:ext>
            </a:extLst>
          </p:cNvPr>
          <p:cNvCxnSpPr>
            <a:cxnSpLocks/>
            <a:stCxn id="37" idx="4"/>
          </p:cNvCxnSpPr>
          <p:nvPr/>
        </p:nvCxnSpPr>
        <p:spPr>
          <a:xfrm>
            <a:off x="5542279" y="4651290"/>
            <a:ext cx="1723387" cy="1691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BF3EA9D8-CEE0-C84B-BBDA-EA9A07796697}"/>
              </a:ext>
            </a:extLst>
          </p:cNvPr>
          <p:cNvSpPr/>
          <p:nvPr/>
        </p:nvSpPr>
        <p:spPr>
          <a:xfrm>
            <a:off x="4535603" y="871064"/>
            <a:ext cx="1398070" cy="642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Declaration 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Daemon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BDBC3C4-B12E-544F-BBD2-70AB248659C7}"/>
              </a:ext>
            </a:extLst>
          </p:cNvPr>
          <p:cNvCxnSpPr/>
          <p:nvPr/>
        </p:nvCxnSpPr>
        <p:spPr>
          <a:xfrm>
            <a:off x="2776572" y="1109620"/>
            <a:ext cx="5263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3089501-BFA3-E140-874E-671130A26745}"/>
              </a:ext>
            </a:extLst>
          </p:cNvPr>
          <p:cNvCxnSpPr>
            <a:cxnSpLocks/>
            <a:stCxn id="58" idx="1"/>
            <a:endCxn id="40" idx="3"/>
          </p:cNvCxnSpPr>
          <p:nvPr/>
        </p:nvCxnSpPr>
        <p:spPr>
          <a:xfrm flipH="1">
            <a:off x="4155064" y="1192132"/>
            <a:ext cx="380539" cy="707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1CF33EB-2AF4-C947-8C57-EFA831967593}"/>
              </a:ext>
            </a:extLst>
          </p:cNvPr>
          <p:cNvCxnSpPr>
            <a:cxnSpLocks/>
          </p:cNvCxnSpPr>
          <p:nvPr/>
        </p:nvCxnSpPr>
        <p:spPr>
          <a:xfrm flipH="1">
            <a:off x="3568148" y="1344532"/>
            <a:ext cx="1119856" cy="29406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18E6471-564C-C34C-9E45-FAB883A4374C}"/>
              </a:ext>
            </a:extLst>
          </p:cNvPr>
          <p:cNvCxnSpPr>
            <a:cxnSpLocks/>
          </p:cNvCxnSpPr>
          <p:nvPr/>
        </p:nvCxnSpPr>
        <p:spPr>
          <a:xfrm flipH="1">
            <a:off x="3710492" y="1371294"/>
            <a:ext cx="982615" cy="384429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680F84F-B2D1-1C48-BA39-5B8346C616A9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3792675" y="5326314"/>
            <a:ext cx="961663" cy="843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819A74D7-F25A-F24E-81E3-68C58389A1F3}"/>
              </a:ext>
            </a:extLst>
          </p:cNvPr>
          <p:cNvCxnSpPr>
            <a:cxnSpLocks/>
          </p:cNvCxnSpPr>
          <p:nvPr/>
        </p:nvCxnSpPr>
        <p:spPr>
          <a:xfrm flipV="1">
            <a:off x="3641773" y="1407821"/>
            <a:ext cx="22423" cy="38073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153FD675-8AEE-1A4D-8BAC-FF7D8D07232C}"/>
              </a:ext>
            </a:extLst>
          </p:cNvPr>
          <p:cNvCxnSpPr>
            <a:cxnSpLocks/>
            <a:endCxn id="2" idx="4"/>
          </p:cNvCxnSpPr>
          <p:nvPr/>
        </p:nvCxnSpPr>
        <p:spPr>
          <a:xfrm flipH="1">
            <a:off x="2756993" y="1552618"/>
            <a:ext cx="545894" cy="56385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7FFAECF-EFDA-A940-82DF-60C5C1856726}"/>
              </a:ext>
            </a:extLst>
          </p:cNvPr>
          <p:cNvCxnSpPr>
            <a:cxnSpLocks/>
            <a:stCxn id="40" idx="2"/>
            <a:endCxn id="30" idx="2"/>
          </p:cNvCxnSpPr>
          <p:nvPr/>
        </p:nvCxnSpPr>
        <p:spPr>
          <a:xfrm>
            <a:off x="3728975" y="1583984"/>
            <a:ext cx="397965" cy="48463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9006C4EF-F635-E142-A412-7C4241C21189}"/>
              </a:ext>
            </a:extLst>
          </p:cNvPr>
          <p:cNvCxnSpPr>
            <a:cxnSpLocks/>
            <a:stCxn id="40" idx="2"/>
            <a:endCxn id="32" idx="2"/>
          </p:cNvCxnSpPr>
          <p:nvPr/>
        </p:nvCxnSpPr>
        <p:spPr>
          <a:xfrm>
            <a:off x="3728975" y="1583984"/>
            <a:ext cx="2758247" cy="46593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C2B8130-541B-324D-BD1F-FEC3E09AAE92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3728975" y="1583984"/>
            <a:ext cx="820171" cy="253662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50A8F51-234E-194E-8E1C-0414A914CAAA}"/>
              </a:ext>
            </a:extLst>
          </p:cNvPr>
          <p:cNvCxnSpPr>
            <a:cxnSpLocks/>
          </p:cNvCxnSpPr>
          <p:nvPr/>
        </p:nvCxnSpPr>
        <p:spPr>
          <a:xfrm flipV="1">
            <a:off x="5604379" y="4676152"/>
            <a:ext cx="1510241" cy="87730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8112427-1427-124B-8DF9-85B5F9687699}"/>
              </a:ext>
            </a:extLst>
          </p:cNvPr>
          <p:cNvCxnSpPr>
            <a:cxnSpLocks/>
          </p:cNvCxnSpPr>
          <p:nvPr/>
        </p:nvCxnSpPr>
        <p:spPr>
          <a:xfrm flipV="1">
            <a:off x="5263136" y="4993800"/>
            <a:ext cx="0" cy="381581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9408E6E4-0110-9D41-A379-1A0246B36406}"/>
              </a:ext>
            </a:extLst>
          </p:cNvPr>
          <p:cNvSpPr txBox="1"/>
          <p:nvPr/>
        </p:nvSpPr>
        <p:spPr>
          <a:xfrm>
            <a:off x="112304" y="2741860"/>
            <a:ext cx="2804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 arrows: Control  FTS3</a:t>
            </a:r>
          </a:p>
          <a:p>
            <a:r>
              <a:rPr lang="en-US" dirty="0"/>
              <a:t>Green arrows: Declarations</a:t>
            </a:r>
          </a:p>
          <a:p>
            <a:r>
              <a:rPr lang="en-US" dirty="0"/>
              <a:t>Yellow arrows: 3</a:t>
            </a:r>
            <a:r>
              <a:rPr lang="en-US" baseline="30000" dirty="0"/>
              <a:t>rd</a:t>
            </a:r>
            <a:r>
              <a:rPr lang="en-US" dirty="0"/>
              <a:t> party xfer</a:t>
            </a:r>
          </a:p>
          <a:p>
            <a:r>
              <a:rPr lang="en-US" dirty="0"/>
              <a:t>Blue arrows: Data path</a:t>
            </a:r>
          </a:p>
        </p:txBody>
      </p:sp>
    </p:spTree>
    <p:extLst>
      <p:ext uri="{BB962C8B-B14F-4D97-AF65-F5344CB8AC3E}">
        <p14:creationId xmlns:p14="http://schemas.microsoft.com/office/powerpoint/2010/main" val="31005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F073872-79BA-5C49-BD90-73595F93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Rucio</a:t>
            </a:r>
            <a:r>
              <a:rPr lang="en-US" sz="3200" dirty="0"/>
              <a:t> Ingest Daemon: Requirements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7D475B1-888C-8147-B5A2-C173933056C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Detector Hall in EHN-1</a:t>
            </a:r>
          </a:p>
          <a:p>
            <a:pPr lvl="1"/>
            <a:r>
              <a:rPr lang="en-US" dirty="0"/>
              <a:t>Detect New Files on DAQ data store </a:t>
            </a:r>
          </a:p>
          <a:p>
            <a:pPr lvl="2"/>
            <a:r>
              <a:rPr lang="en-US" dirty="0"/>
              <a:t>NP02 and NP04 do this differently try to make it the same next time around.</a:t>
            </a:r>
          </a:p>
          <a:p>
            <a:pPr lvl="1"/>
            <a:r>
              <a:rPr lang="en-US" dirty="0"/>
              <a:t>Extract metadata, add extra fields if necessary	</a:t>
            </a:r>
          </a:p>
          <a:p>
            <a:pPr lvl="1"/>
            <a:r>
              <a:rPr lang="en-US" dirty="0"/>
              <a:t>Calculate checksum</a:t>
            </a:r>
          </a:p>
          <a:p>
            <a:pPr lvl="1"/>
            <a:r>
              <a:rPr lang="en-US" dirty="0"/>
              <a:t>Monitoring and retry logic</a:t>
            </a:r>
          </a:p>
          <a:p>
            <a:pPr lvl="1"/>
            <a:r>
              <a:rPr lang="en-US" dirty="0"/>
              <a:t>Initiate FTS3 3</a:t>
            </a:r>
            <a:r>
              <a:rPr lang="en-US" baseline="30000" dirty="0"/>
              <a:t>rd</a:t>
            </a:r>
            <a:r>
              <a:rPr lang="en-US" dirty="0"/>
              <a:t> party transfer to first SE (EOS Public)</a:t>
            </a:r>
          </a:p>
          <a:p>
            <a:pPr lvl="2"/>
            <a:r>
              <a:rPr lang="en-US" dirty="0"/>
              <a:t>Right now we think this is *not* a </a:t>
            </a:r>
            <a:r>
              <a:rPr lang="en-US" dirty="0" err="1"/>
              <a:t>Rucio</a:t>
            </a:r>
            <a:r>
              <a:rPr lang="en-US" dirty="0"/>
              <a:t> upload</a:t>
            </a:r>
          </a:p>
          <a:p>
            <a:pPr lvl="2"/>
            <a:r>
              <a:rPr lang="en-US" dirty="0"/>
              <a:t>Right now we think </a:t>
            </a:r>
            <a:r>
              <a:rPr lang="en-US" dirty="0" err="1"/>
              <a:t>Rucio</a:t>
            </a:r>
            <a:r>
              <a:rPr lang="en-US" dirty="0"/>
              <a:t> does *not* manage the DAQ data store.</a:t>
            </a:r>
          </a:p>
          <a:p>
            <a:r>
              <a:rPr lang="en-US" dirty="0"/>
              <a:t>Rough replacement for FTS-Light functionality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2AE602-E9A9-8D45-ABCD-1FC6CFFBC4C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1/27/2021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6F7D7-81D0-4042-92B2-58FA96306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Data Management Overview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D53C0-5C8A-8C4D-98DA-4A7FB7153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9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8464230-DE6C-8145-9012-1A3F1F27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Rucio</a:t>
            </a:r>
            <a:r>
              <a:rPr lang="en-US" sz="3200" dirty="0"/>
              <a:t> Declaration Daemon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A2E3615-BE2F-8549-B501-F8A05893EF5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Rough replacement for Fermi FTS</a:t>
            </a:r>
          </a:p>
          <a:p>
            <a:r>
              <a:rPr lang="en-US" dirty="0"/>
              <a:t>Runs in computing center (currently in the CERN cloud)</a:t>
            </a:r>
          </a:p>
          <a:p>
            <a:r>
              <a:rPr lang="en-US" dirty="0"/>
              <a:t>Declare to </a:t>
            </a:r>
            <a:r>
              <a:rPr lang="en-US" dirty="0" err="1"/>
              <a:t>Rucio</a:t>
            </a:r>
            <a:r>
              <a:rPr lang="en-US" dirty="0"/>
              <a:t> and </a:t>
            </a:r>
            <a:r>
              <a:rPr lang="en-US" dirty="0" err="1"/>
              <a:t>MetaCat</a:t>
            </a:r>
            <a:endParaRPr lang="en-US" dirty="0"/>
          </a:p>
          <a:p>
            <a:r>
              <a:rPr lang="en-US" dirty="0"/>
              <a:t>Make rules to send to CERN CTA and Fermilab </a:t>
            </a:r>
            <a:r>
              <a:rPr lang="en-US" dirty="0" err="1"/>
              <a:t>Enstore</a:t>
            </a:r>
            <a:endParaRPr lang="en-US" dirty="0"/>
          </a:p>
          <a:p>
            <a:r>
              <a:rPr lang="en-US" dirty="0"/>
              <a:t>Delete file from initial DAQ data store </a:t>
            </a:r>
          </a:p>
          <a:p>
            <a:r>
              <a:rPr lang="en-US" dirty="0"/>
              <a:t>Monitoring and retry logic.</a:t>
            </a:r>
          </a:p>
          <a:p>
            <a:r>
              <a:rPr lang="en-US" dirty="0"/>
              <a:t>Replacing functions of current Fermi FTS </a:t>
            </a:r>
          </a:p>
          <a:p>
            <a:pPr lvl="1"/>
            <a:r>
              <a:rPr lang="en-US" dirty="0"/>
              <a:t>(Fermi FTS code can already use FTS3 as a transport)</a:t>
            </a:r>
          </a:p>
          <a:p>
            <a:r>
              <a:rPr lang="en-US" dirty="0"/>
              <a:t>Almost all of these functions also needed at Fermilab for files that come out of reconstruction/MC.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F34E3-41F7-FF4A-8B86-F301CDC4B22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1/27/2021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9FB6E-94DB-4C46-8F9B-7FA8099B4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Data Management Overview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EC73E-15C9-BB4B-AC0E-B2278B603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47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54C1-60C4-4E4B-9AEA-072F5A4D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Rucio</a:t>
            </a:r>
            <a:r>
              <a:rPr lang="en-US" sz="3200" dirty="0"/>
              <a:t> Policy: Ingest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32063-FED9-D04A-859C-57C28ACF9A4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Files can move into </a:t>
            </a:r>
            <a:r>
              <a:rPr lang="en-US" dirty="0" err="1"/>
              <a:t>Rucio</a:t>
            </a:r>
            <a:r>
              <a:rPr lang="en-US" dirty="0"/>
              <a:t> by three ways:</a:t>
            </a:r>
          </a:p>
          <a:p>
            <a:pPr lvl="1"/>
            <a:r>
              <a:rPr lang="en-US" dirty="0" err="1"/>
              <a:t>Rucio</a:t>
            </a:r>
            <a:r>
              <a:rPr lang="en-US" dirty="0"/>
              <a:t> Upload:  </a:t>
            </a:r>
          </a:p>
          <a:p>
            <a:pPr lvl="2"/>
            <a:r>
              <a:rPr lang="en-US" dirty="0"/>
              <a:t>Copy the file into the storage Element by </a:t>
            </a:r>
            <a:r>
              <a:rPr lang="en-US" dirty="0" err="1"/>
              <a:t>xrdcp</a:t>
            </a:r>
            <a:r>
              <a:rPr lang="en-US" dirty="0"/>
              <a:t> and declare it.  </a:t>
            </a:r>
          </a:p>
          <a:p>
            <a:pPr lvl="2"/>
            <a:r>
              <a:rPr lang="en-US" dirty="0"/>
              <a:t>File is owned by the user proxy that uploaded it.</a:t>
            </a:r>
          </a:p>
          <a:p>
            <a:pPr lvl="1"/>
            <a:r>
              <a:rPr lang="en-US" dirty="0"/>
              <a:t>Declare DID/replica for files already in the storage element</a:t>
            </a:r>
          </a:p>
          <a:p>
            <a:pPr lvl="2"/>
            <a:r>
              <a:rPr lang="en-US" dirty="0"/>
              <a:t>This is how we do it now</a:t>
            </a:r>
          </a:p>
          <a:p>
            <a:pPr lvl="2"/>
            <a:r>
              <a:rPr lang="en-US" dirty="0"/>
              <a:t>Files end up with the right user ID.</a:t>
            </a:r>
          </a:p>
          <a:p>
            <a:pPr lvl="1"/>
            <a:r>
              <a:rPr lang="en-US" dirty="0"/>
              <a:t>Moving from site to site via </a:t>
            </a:r>
            <a:r>
              <a:rPr lang="en-US" dirty="0" err="1"/>
              <a:t>Rucio</a:t>
            </a:r>
            <a:r>
              <a:rPr lang="en-US" dirty="0"/>
              <a:t> requesting the transfer via FTS3</a:t>
            </a:r>
          </a:p>
          <a:p>
            <a:pPr lvl="2"/>
            <a:r>
              <a:rPr lang="en-US" dirty="0"/>
              <a:t>All </a:t>
            </a:r>
            <a:r>
              <a:rPr lang="en-US" dirty="0" err="1"/>
              <a:t>Rucio</a:t>
            </a:r>
            <a:r>
              <a:rPr lang="en-US" dirty="0"/>
              <a:t> transfers (even those in user namespaces) use a production proxy and are owned by </a:t>
            </a:r>
            <a:r>
              <a:rPr lang="en-US" dirty="0" err="1"/>
              <a:t>dunepro</a:t>
            </a:r>
            <a:endParaRPr lang="en-US" dirty="0"/>
          </a:p>
          <a:p>
            <a:pPr lvl="1"/>
            <a:r>
              <a:rPr lang="en-US" dirty="0"/>
              <a:t>File ownership questions get even harder when tokens replace proxies.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2516D-86D0-EE4E-80D2-6503DF6EC9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1/27/2021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A0DEE-435E-0742-8823-2BA2578EC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Data Management Overview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05209-54D8-2A40-BDC9-860133904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4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48F4B91-98F1-3E42-B391-34D127DB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Rucio</a:t>
            </a:r>
            <a:r>
              <a:rPr lang="en-US" sz="3200" dirty="0"/>
              <a:t> Policy: Ingest (2)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EB6A8D4-3DEE-944B-B04A-0F8F082E779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Rucio</a:t>
            </a:r>
            <a:r>
              <a:rPr lang="en-US" dirty="0"/>
              <a:t> has an optional hook to say that every file declared to </a:t>
            </a:r>
            <a:r>
              <a:rPr lang="en-US" dirty="0" err="1"/>
              <a:t>Rucio</a:t>
            </a:r>
            <a:r>
              <a:rPr lang="en-US" dirty="0"/>
              <a:t> MUST also have metadata in an external Metadata Catalog</a:t>
            </a:r>
          </a:p>
          <a:p>
            <a:pPr lvl="1"/>
            <a:r>
              <a:rPr lang="en-US" dirty="0"/>
              <a:t>We are going to deploy this hook.</a:t>
            </a:r>
          </a:p>
          <a:p>
            <a:r>
              <a:rPr lang="en-US" dirty="0"/>
              <a:t>At Fermilab at least, normal users eventually will be able to write only to Scratch </a:t>
            </a:r>
            <a:r>
              <a:rPr lang="en-US" dirty="0" err="1"/>
              <a:t>dCache</a:t>
            </a:r>
            <a:endParaRPr lang="en-US" dirty="0"/>
          </a:p>
          <a:p>
            <a:pPr lvl="1"/>
            <a:r>
              <a:rPr lang="en-US" dirty="0"/>
              <a:t>For production, declaration of metadata and of </a:t>
            </a:r>
            <a:r>
              <a:rPr lang="en-US" dirty="0" err="1"/>
              <a:t>rucio</a:t>
            </a:r>
            <a:r>
              <a:rPr lang="en-US" dirty="0"/>
              <a:t> replicas will be done by the new ingest scripts that replace Fermi FTS</a:t>
            </a:r>
          </a:p>
          <a:p>
            <a:pPr lvl="1"/>
            <a:r>
              <a:rPr lang="en-US" dirty="0"/>
              <a:t>Anything that gets to tape-backed storage MUST have metadata declared to be there.</a:t>
            </a:r>
          </a:p>
          <a:p>
            <a:pPr lvl="1"/>
            <a:r>
              <a:rPr lang="en-US" dirty="0"/>
              <a:t>That metadata must include the expected file retention lifetime.</a:t>
            </a:r>
          </a:p>
          <a:p>
            <a:pPr lvl="1"/>
            <a:r>
              <a:rPr lang="en-US" dirty="0"/>
              <a:t>Will need the equivalent of Sam4Users to do this for user files.</a:t>
            </a:r>
          </a:p>
          <a:p>
            <a:pPr lvl="1"/>
            <a:r>
              <a:rPr lang="en-US" dirty="0"/>
              <a:t>We do not expect the end user to have to learn and use </a:t>
            </a:r>
            <a:r>
              <a:rPr lang="en-US" dirty="0" err="1"/>
              <a:t>Rucio</a:t>
            </a:r>
            <a:r>
              <a:rPr lang="en-US" dirty="0"/>
              <a:t> commands to do their work.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EABD10-3C6D-5F40-8C4F-C2F311851F7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1/27/2021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E4FB7-D6DA-3941-8C22-7FB2A8AD5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S. Timm | Data Management Overview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EF2BA-D246-8D4C-9F5F-B5A61C62C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87658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013780BD-2E6C-3A45-A756-E0F40A379686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51</TotalTime>
  <Words>758</Words>
  <Application>Microsoft Macintosh PowerPoint</Application>
  <PresentationFormat>On-screen Show (4:3)</PresentationFormat>
  <Paragraphs>127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ProtoDUNE II Data Management Milestones</vt:lpstr>
      <vt:lpstr>ProtoDUNE II Big picture</vt:lpstr>
      <vt:lpstr>Data Flow Diagram PD-I</vt:lpstr>
      <vt:lpstr>Goals by beam time </vt:lpstr>
      <vt:lpstr>ProtoDUNE-II Configuration</vt:lpstr>
      <vt:lpstr>Rucio Ingest Daemon: Requirements</vt:lpstr>
      <vt:lpstr>Rucio Declaration Daemon</vt:lpstr>
      <vt:lpstr>Rucio Policy: Ingest (1) </vt:lpstr>
      <vt:lpstr>Rucio Policy: Ingest (2)</vt:lpstr>
      <vt:lpstr>Milestones Calendar Year 2022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ProtoDUNE II Data Management Milestones</dc:title>
  <dc:subject/>
  <dc:creator>Steven C Timm</dc:creator>
  <cp:keywords/>
  <dc:description>Modified by A. Weber</dc:description>
  <cp:lastModifiedBy>Steven C Timm</cp:lastModifiedBy>
  <cp:revision>2</cp:revision>
  <dcterms:created xsi:type="dcterms:W3CDTF">2021-12-14T03:27:50Z</dcterms:created>
  <dcterms:modified xsi:type="dcterms:W3CDTF">2021-12-14T04:19:46Z</dcterms:modified>
  <cp:category/>
</cp:coreProperties>
</file>