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  <p:sldMasterId id="2147483927" r:id="rId3"/>
  </p:sldMasterIdLst>
  <p:notesMasterIdLst>
    <p:notesMasterId r:id="rId12"/>
  </p:notesMasterIdLst>
  <p:sldIdLst>
    <p:sldId id="256" r:id="rId4"/>
    <p:sldId id="358" r:id="rId5"/>
    <p:sldId id="380" r:id="rId6"/>
    <p:sldId id="364" r:id="rId7"/>
    <p:sldId id="334" r:id="rId8"/>
    <p:sldId id="382" r:id="rId9"/>
    <p:sldId id="392" r:id="rId10"/>
    <p:sldId id="391" r:id="rId11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FF"/>
    <a:srgbClr val="006600"/>
    <a:srgbClr val="FFCC00"/>
    <a:srgbClr val="00FFFF"/>
    <a:srgbClr val="EEEE12"/>
    <a:srgbClr val="FF0000"/>
    <a:srgbClr val="EAB4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3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4FAB6C-3021-4FB4-9D30-7507E9EB7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9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B2C6-151B-4BEE-B821-D433B7914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7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0407-B8F7-492C-9A6D-83A0AAF03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6A6C-31B6-4FCF-9F1B-F0ED773D3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m2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676400"/>
            <a:ext cx="685800" cy="35401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mark_blu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gm2logo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81200" cy="10191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muon_dept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D59580-71A7-4541-988A-018840FA4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D0D4-57B9-4F6F-A6D5-B4BA96D81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84D3A-8664-4607-A47E-C13820C6F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9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553A4-4082-44FB-934E-510B671FF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3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F31BC-D879-4992-B9E4-9FBE66538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0380A-230D-4AB8-A915-B200AF30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A3F58-FB6C-4FBB-A12A-C969E9E1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3D4D-B240-4F86-801A-C1CBEDB31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4DD9B-3330-449A-BEFF-B59B6922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9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B673-550C-42FB-BC19-F0372ECF8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0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AB43A-4F04-4DD0-8019-4C0A16797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32521-7483-4F7B-B588-379ED991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2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b="-301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9C4D67-1726-4BC2-B328-8FFA63AA7A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28" name="Picture 8" descr="gm2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676400"/>
            <a:ext cx="685800" cy="35401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13" descr="mark_blu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gm2logo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81200" cy="10191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 descr="muon_dept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1066800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30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581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5FF91-2EC6-4B75-B995-DFEA44D6C4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ECF42-9FAD-4BDD-BB20-482341ADFC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02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75B2B-471F-47B7-A539-0D19D4C3FB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89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679B-903A-41E2-ABDC-003C34E778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74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3E88A-110F-4BEE-87EB-0E43300319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11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E51BE-3EC3-4C4C-93CE-3E4A59716C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8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22A4-0399-4C56-81E2-6F916B58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1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297A-9AE3-4956-847E-71C8EF3493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67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0F810-D00E-4353-9F98-9E9ED7EDF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69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2467-A485-45DC-AE9B-D2E7A76241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B9259-CB0C-4B59-8C3B-C04280AF0B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2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8E78-A0AB-4EBB-BB70-107D5404A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4E69-26AD-44CE-A7C4-2BBB2C5C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EF5E-FEAC-4D88-A8BA-FF7F1ABE7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2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8E21-096B-423E-90B7-E6A16DDDE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8D1A-59F7-42A0-8123-6724BCE35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7854-667C-4BB9-AE9F-3D8ADA31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1116F31-291B-4A8D-939B-B5F5A76B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712F53-03F3-48BB-ACD4-F74D890D2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13"/>
          <p:cNvGrpSpPr>
            <a:grpSpLocks/>
          </p:cNvGrpSpPr>
          <p:nvPr userDrawn="1"/>
        </p:nvGrpSpPr>
        <p:grpSpPr bwMode="auto">
          <a:xfrm>
            <a:off x="228600" y="609600"/>
            <a:ext cx="8610600" cy="354013"/>
            <a:chOff x="144" y="720"/>
            <a:chExt cx="5424" cy="223"/>
          </a:xfrm>
        </p:grpSpPr>
        <p:pic>
          <p:nvPicPr>
            <p:cNvPr id="2057" name="Picture 7" descr="gm2logo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432" cy="223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" t="12355" r="4054" b="41313"/>
            <a:stretch>
              <a:fillRect/>
            </a:stretch>
          </p:blipFill>
          <p:spPr bwMode="auto">
            <a:xfrm>
              <a:off x="4944" y="768"/>
              <a:ext cx="624" cy="140"/>
            </a:xfrm>
            <a:prstGeom prst="rect">
              <a:avLst/>
            </a:prstGeom>
            <a:noFill/>
            <a:ln w="127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9" name="Line 9"/>
            <p:cNvSpPr>
              <a:spLocks noChangeShapeType="1"/>
            </p:cNvSpPr>
            <p:nvPr userDrawn="1"/>
          </p:nvSpPr>
          <p:spPr bwMode="auto">
            <a:xfrm>
              <a:off x="624" y="912"/>
              <a:ext cx="427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10"/>
            <p:cNvSpPr>
              <a:spLocks noChangeShapeType="1"/>
            </p:cNvSpPr>
            <p:nvPr userDrawn="1"/>
          </p:nvSpPr>
          <p:spPr bwMode="auto">
            <a:xfrm>
              <a:off x="624" y="864"/>
              <a:ext cx="4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1"/>
            <p:cNvSpPr>
              <a:spLocks noChangeShapeType="1"/>
            </p:cNvSpPr>
            <p:nvPr userDrawn="1"/>
          </p:nvSpPr>
          <p:spPr bwMode="auto">
            <a:xfrm>
              <a:off x="624" y="816"/>
              <a:ext cx="427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6" name="Picture 12" descr="mark_blu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D. Still         1-26-2012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65BFEC-5EC4-4FAB-BD62-05E58F18962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37" name="Group 13"/>
          <p:cNvGrpSpPr>
            <a:grpSpLocks/>
          </p:cNvGrpSpPr>
          <p:nvPr userDrawn="1"/>
        </p:nvGrpSpPr>
        <p:grpSpPr bwMode="auto">
          <a:xfrm>
            <a:off x="228600" y="609600"/>
            <a:ext cx="8610600" cy="354013"/>
            <a:chOff x="144" y="720"/>
            <a:chExt cx="5424" cy="223"/>
          </a:xfrm>
        </p:grpSpPr>
        <p:pic>
          <p:nvPicPr>
            <p:cNvPr id="1031" name="Picture 7" descr="gm2logo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432" cy="223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" t="12355" r="4054" b="41313"/>
            <a:stretch>
              <a:fillRect/>
            </a:stretch>
          </p:blipFill>
          <p:spPr bwMode="auto">
            <a:xfrm>
              <a:off x="4944" y="768"/>
              <a:ext cx="624" cy="140"/>
            </a:xfrm>
            <a:prstGeom prst="rect">
              <a:avLst/>
            </a:prstGeom>
            <a:noFill/>
            <a:ln w="127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624" y="912"/>
              <a:ext cx="427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>
              <a:off x="624" y="864"/>
              <a:ext cx="4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624" y="816"/>
              <a:ext cx="427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36" name="Picture 12" descr="mark_blu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4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FF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g-2 Target Station </a:t>
            </a:r>
            <a:r>
              <a:rPr lang="en-US" dirty="0" smtClean="0"/>
              <a:t>Update and Plans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3333FF"/>
                </a:solidFill>
              </a:rPr>
              <a:t>Beam Team Meeting</a:t>
            </a:r>
          </a:p>
          <a:p>
            <a:pPr eaLnBrk="1" hangingPunct="1"/>
            <a:r>
              <a:rPr lang="en-US" sz="2400" dirty="0" smtClean="0">
                <a:solidFill>
                  <a:srgbClr val="3333FF"/>
                </a:solidFill>
              </a:rPr>
              <a:t>January 26, 2012</a:t>
            </a:r>
          </a:p>
          <a:p>
            <a:pPr eaLnBrk="1" hangingPunct="1"/>
            <a:r>
              <a:rPr lang="en-US" sz="2400" dirty="0" smtClean="0">
                <a:solidFill>
                  <a:srgbClr val="3333FF"/>
                </a:solidFill>
              </a:rPr>
              <a:t>D. Still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Plan B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Use the target vault “as is” currently setup.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Possibly modify/redesign target, lens and or </a:t>
            </a:r>
            <a:r>
              <a:rPr lang="en-US" sz="1800" dirty="0" err="1" smtClean="0">
                <a:solidFill>
                  <a:schemeClr val="bg2"/>
                </a:solidFill>
              </a:rPr>
              <a:t>Pmag</a:t>
            </a:r>
            <a:r>
              <a:rPr lang="en-US" sz="1800" dirty="0" smtClean="0">
                <a:solidFill>
                  <a:schemeClr val="bg2"/>
                </a:solidFill>
              </a:rPr>
              <a:t> to optimize production but the vault mainly is similar.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~ 80- 90% of current effort for providing a g-2 target station has been done in this option.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It is unknown whether the pulsed devices can run at 100Hz with suitable cooling. Needs testing and analysis.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6600"/>
                </a:solidFill>
              </a:rPr>
              <a:t>It is likely the </a:t>
            </a:r>
            <a:r>
              <a:rPr lang="en-US" sz="1800" dirty="0" err="1" smtClean="0">
                <a:solidFill>
                  <a:srgbClr val="006600"/>
                </a:solidFill>
              </a:rPr>
              <a:t>pmag</a:t>
            </a:r>
            <a:r>
              <a:rPr lang="en-US" sz="1800" dirty="0" smtClean="0">
                <a:solidFill>
                  <a:srgbClr val="006600"/>
                </a:solidFill>
              </a:rPr>
              <a:t> will be replaced by a </a:t>
            </a:r>
            <a:r>
              <a:rPr lang="en-US" sz="1800" dirty="0" err="1" smtClean="0">
                <a:solidFill>
                  <a:srgbClr val="006600"/>
                </a:solidFill>
              </a:rPr>
              <a:t>cmag</a:t>
            </a:r>
            <a:r>
              <a:rPr lang="en-US" sz="1800" dirty="0" smtClean="0">
                <a:solidFill>
                  <a:srgbClr val="006600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So far, production from simulations seem “reasonable” </a:t>
            </a:r>
            <a:r>
              <a:rPr lang="en-US" sz="1800" dirty="0" smtClean="0">
                <a:solidFill>
                  <a:srgbClr val="006600"/>
                </a:solidFill>
              </a:rPr>
              <a:t>~.87 E-5 </a:t>
            </a:r>
            <a:r>
              <a:rPr lang="en-US" sz="1800" dirty="0" smtClean="0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sz="1800" baseline="30000" dirty="0" smtClean="0">
                <a:solidFill>
                  <a:srgbClr val="006600"/>
                </a:solidFill>
                <a:latin typeface="Symbol" pitchFamily="18" charset="2"/>
              </a:rPr>
              <a:t>+</a:t>
            </a:r>
            <a:r>
              <a:rPr lang="en-US" sz="1800" dirty="0" smtClean="0">
                <a:solidFill>
                  <a:srgbClr val="006600"/>
                </a:solidFill>
                <a:latin typeface="Symbol" pitchFamily="18" charset="2"/>
              </a:rPr>
              <a:t> /</a:t>
            </a:r>
            <a:r>
              <a:rPr lang="en-US" sz="1800" dirty="0" smtClean="0">
                <a:solidFill>
                  <a:srgbClr val="006600"/>
                </a:solidFill>
                <a:latin typeface="Arial Unicode MS" pitchFamily="34" charset="-128"/>
              </a:rPr>
              <a:t>p</a:t>
            </a:r>
            <a:endParaRPr lang="en-US" sz="1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on Target Station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409134"/>
              </p:ext>
            </p:extLst>
          </p:nvPr>
        </p:nvGraphicFramePr>
        <p:xfrm>
          <a:off x="381000" y="1066800"/>
          <a:ext cx="8229599" cy="486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08314"/>
                <a:gridCol w="1001486"/>
                <a:gridCol w="1524000"/>
                <a:gridCol w="838200"/>
                <a:gridCol w="1338942"/>
                <a:gridCol w="1175657"/>
              </a:tblGrid>
              <a:tr h="106944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Spot </a:t>
                      </a:r>
                      <a:r>
                        <a:rPr lang="en-US" sz="1600" dirty="0" smtClean="0"/>
                        <a:t>Size</a:t>
                      </a:r>
                    </a:p>
                    <a:p>
                      <a:r>
                        <a:rPr lang="en-US" sz="1600" dirty="0" smtClean="0"/>
                        <a:t>at</a:t>
                      </a:r>
                      <a:r>
                        <a:rPr lang="en-US" sz="1600" baseline="0" dirty="0" smtClean="0"/>
                        <a:t> Target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Collimator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Pmag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Dump</a:t>
                      </a:r>
                      <a:endParaRPr lang="en-US" sz="1600" dirty="0"/>
                    </a:p>
                  </a:txBody>
                  <a:tcPr/>
                </a:tc>
              </a:tr>
              <a:tr h="1350879">
                <a:tc>
                  <a:txBody>
                    <a:bodyPr/>
                    <a:lstStyle/>
                    <a:p>
                      <a:pPr lvl="0"/>
                      <a:r>
                        <a:rPr lang="en-US" sz="1400" baseline="0" dirty="0" smtClean="0"/>
                        <a:t>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50" baseline="0" dirty="0" smtClean="0"/>
                        <a:t>Initial spot size</a:t>
                      </a:r>
                    </a:p>
                    <a:p>
                      <a:pPr lvl="0"/>
                      <a:r>
                        <a:rPr lang="en-US" sz="1050" baseline="0" dirty="0" smtClean="0"/>
                        <a:t> </a:t>
                      </a:r>
                      <a:r>
                        <a:rPr lang="el-GR" sz="1050" baseline="0" dirty="0" smtClean="0"/>
                        <a:t>σ</a:t>
                      </a:r>
                      <a:r>
                        <a:rPr lang="en-US" sz="1050" baseline="0" dirty="0" smtClean="0"/>
                        <a:t> = .55mm</a:t>
                      </a:r>
                    </a:p>
                    <a:p>
                      <a:pPr lvl="0"/>
                      <a:endParaRPr lang="en-US" sz="1050" baseline="0" dirty="0" smtClean="0"/>
                    </a:p>
                    <a:p>
                      <a:pPr lvl="0"/>
                      <a:r>
                        <a:rPr lang="en-US" sz="1050" baseline="0" dirty="0" smtClean="0"/>
                        <a:t>predict </a:t>
                      </a:r>
                      <a:r>
                        <a:rPr lang="en-US" sz="1050" baseline="0" dirty="0" smtClean="0"/>
                        <a:t>better </a:t>
                      </a:r>
                      <a:r>
                        <a:rPr lang="en-US" sz="1050" baseline="0" dirty="0" smtClean="0"/>
                        <a:t>production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 </a:t>
                      </a:r>
                      <a:r>
                        <a:rPr lang="el-GR" sz="1050" baseline="0" dirty="0" smtClean="0">
                          <a:solidFill>
                            <a:srgbClr val="00B050"/>
                          </a:solidFill>
                        </a:rPr>
                        <a:t>σ</a:t>
                      </a: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= .15mm</a:t>
                      </a:r>
                    </a:p>
                    <a:p>
                      <a:pPr lvl="0"/>
                      <a:endParaRPr lang="en-US" sz="1050" baseline="0" dirty="0" smtClean="0"/>
                    </a:p>
                    <a:p>
                      <a:pPr lvl="0"/>
                      <a:endParaRPr lang="en-US" sz="105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   </a:t>
                      </a:r>
                      <a:r>
                        <a:rPr lang="en-US" sz="1050" dirty="0" smtClean="0"/>
                        <a:t>Initial</a:t>
                      </a:r>
                      <a:r>
                        <a:rPr lang="en-US" sz="1050" baseline="0" dirty="0" smtClean="0"/>
                        <a:t> prod estimates</a:t>
                      </a:r>
                    </a:p>
                    <a:p>
                      <a:r>
                        <a:rPr lang="en-US" sz="1050" baseline="0" dirty="0" smtClean="0"/>
                        <a:t> ~ 1E-5/POT</a:t>
                      </a:r>
                    </a:p>
                    <a:p>
                      <a:endParaRPr lang="en-US" sz="1050" baseline="0" dirty="0" smtClean="0"/>
                    </a:p>
                    <a:p>
                      <a:r>
                        <a:rPr lang="en-US" sz="1050" baseline="0" dirty="0" smtClean="0"/>
                        <a:t>With optimization</a:t>
                      </a:r>
                    </a:p>
                    <a:p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~ 2 E -5/POT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Currently working on optimizations for lens</a:t>
                      </a:r>
                      <a:r>
                        <a:rPr lang="en-US" sz="1050" baseline="0" dirty="0" smtClean="0"/>
                        <a:t> based on Target optimization.</a:t>
                      </a:r>
                    </a:p>
                    <a:p>
                      <a:endParaRPr lang="en-US" sz="1050" baseline="0" dirty="0" smtClean="0"/>
                    </a:p>
                    <a:p>
                      <a:r>
                        <a:rPr lang="en-US" sz="1050" baseline="0" dirty="0" smtClean="0"/>
                        <a:t>Initial estimates for mechanical stresses &amp; fatigue</a:t>
                      </a:r>
                      <a:endParaRPr lang="en-US" sz="105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Not addressed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Initial estimates</a:t>
                      </a:r>
                    </a:p>
                    <a:p>
                      <a:r>
                        <a:rPr lang="en-US" sz="1050" dirty="0" smtClean="0"/>
                        <a:t>show</a:t>
                      </a:r>
                      <a:r>
                        <a:rPr lang="en-US" sz="1050" baseline="0" dirty="0" smtClean="0"/>
                        <a:t> loss of protons and </a:t>
                      </a:r>
                      <a:r>
                        <a:rPr lang="en-US" sz="1050" dirty="0" smtClean="0"/>
                        <a:t>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Current Dump has water leak looking at designs</a:t>
                      </a:r>
                      <a:endParaRPr lang="en-US" sz="1050" dirty="0"/>
                    </a:p>
                  </a:txBody>
                  <a:tcPr/>
                </a:tc>
              </a:tr>
              <a:tr h="13508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</a:t>
                      </a:r>
                      <a:r>
                        <a:rPr lang="en-US" sz="1400" baseline="0" dirty="0" smtClean="0"/>
                        <a:t> or Change</a:t>
                      </a:r>
                    </a:p>
                    <a:p>
                      <a:r>
                        <a:rPr lang="en-US" sz="1400" baseline="0" dirty="0" smtClean="0"/>
                        <a:t>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New Optics</a:t>
                      </a:r>
                      <a:r>
                        <a:rPr lang="en-US" sz="1050" baseline="0" dirty="0" smtClean="0"/>
                        <a:t> Design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Design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smtClean="0"/>
                        <a:t>Target</a:t>
                      </a:r>
                    </a:p>
                    <a:p>
                      <a:endParaRPr lang="en-US" sz="105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Changes to Current Design? </a:t>
                      </a:r>
                      <a:r>
                        <a:rPr lang="en-US" sz="1050" baseline="0" dirty="0" smtClean="0"/>
                        <a:t>Longer</a:t>
                      </a:r>
                      <a:r>
                        <a:rPr lang="en-US" sz="1050" baseline="0" dirty="0" smtClean="0"/>
                        <a:t>, Cooling, </a:t>
                      </a:r>
                      <a:endParaRPr lang="en-US" sz="105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dirty="0" err="1" smtClean="0"/>
                        <a:t>PulsedCmag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$50K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aseline="0" dirty="0" err="1" smtClean="0"/>
                        <a:t>Cmag</a:t>
                      </a:r>
                      <a:r>
                        <a:rPr lang="en-US" sz="1050" baseline="0" dirty="0" smtClean="0"/>
                        <a:t> (turns)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050" baseline="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aseline="0" dirty="0" err="1" smtClean="0"/>
                        <a:t>Pmag</a:t>
                      </a:r>
                      <a:endParaRPr lang="en-US" sz="1050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000" baseline="0" dirty="0" smtClean="0"/>
                        <a:t>(increased aperture)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050" baseline="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aseline="0" dirty="0" err="1" smtClean="0"/>
                        <a:t>Pmag</a:t>
                      </a:r>
                      <a:r>
                        <a:rPr lang="en-US" sz="1050" baseline="0" dirty="0" smtClean="0"/>
                        <a:t> w spares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TD has initial</a:t>
                      </a: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design for 25kW dump Cu, H20 cooled ~ $6-9k</a:t>
                      </a:r>
                    </a:p>
                    <a:p>
                      <a:endParaRPr lang="en-US" sz="1050" baseline="0" dirty="0" smtClean="0"/>
                    </a:p>
                    <a:p>
                      <a:r>
                        <a:rPr lang="en-US" sz="1050" baseline="0" dirty="0" smtClean="0"/>
                        <a:t>Looking at cost for rebuilding current dump with modifications </a:t>
                      </a:r>
                      <a:endParaRPr lang="en-US" sz="1050" dirty="0"/>
                    </a:p>
                  </a:txBody>
                  <a:tcPr/>
                </a:tc>
              </a:tr>
              <a:tr h="5910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dirty="0" smtClean="0"/>
                        <a:t>Condition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Lens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dirty="0" smtClean="0"/>
                        <a:t>12Hz </a:t>
                      </a:r>
                      <a:r>
                        <a:rPr lang="en-US" sz="1050" dirty="0" err="1" smtClean="0"/>
                        <a:t>avg</a:t>
                      </a:r>
                      <a:r>
                        <a:rPr lang="en-US" sz="1050" baseline="0" dirty="0" smtClean="0"/>
                        <a:t> test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aseline="0" dirty="0" smtClean="0"/>
                        <a:t>g-2 pulse rate test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05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12Hz </a:t>
                      </a:r>
                      <a:r>
                        <a:rPr lang="en-US" sz="1050" dirty="0" err="1" smtClean="0"/>
                        <a:t>Avg</a:t>
                      </a:r>
                      <a:r>
                        <a:rPr lang="en-US" sz="1050" baseline="0" dirty="0" smtClean="0"/>
                        <a:t> test w </a:t>
                      </a:r>
                      <a:r>
                        <a:rPr lang="en-US" sz="1050" baseline="0" dirty="0" err="1" smtClean="0"/>
                        <a:t>pmag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Need removal </a:t>
                      </a:r>
                    </a:p>
                    <a:p>
                      <a:r>
                        <a:rPr lang="en-US" sz="1050" dirty="0" smtClean="0"/>
                        <a:t>Installation</a:t>
                      </a:r>
                      <a:r>
                        <a:rPr lang="en-US" sz="1050" baseline="0" dirty="0" smtClean="0"/>
                        <a:t> plan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FF91-2EC6-4B75-B995-DFEA44D6C4D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4100" y="5943600"/>
            <a:ext cx="4208203" cy="338554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(Critical testing to gain confidence in Plan B)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1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30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Lithium Lens</a:t>
            </a: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44057"/>
              </p:ext>
            </p:extLst>
          </p:nvPr>
        </p:nvGraphicFramePr>
        <p:xfrm>
          <a:off x="76200" y="1066800"/>
          <a:ext cx="8686800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524000"/>
                <a:gridCol w="1066800"/>
                <a:gridCol w="914400"/>
                <a:gridCol w="1066800"/>
                <a:gridCol w="9906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Lithium</a:t>
                      </a:r>
                      <a:r>
                        <a:rPr lang="en-US" sz="1200" baseline="0" dirty="0" smtClean="0"/>
                        <a:t> Lens Parameters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Pbar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G-2 </a:t>
                      </a:r>
                    </a:p>
                    <a:p>
                      <a:pPr algn="ctr"/>
                      <a:r>
                        <a:rPr lang="en-US" sz="1200" dirty="0" smtClean="0"/>
                        <a:t>12Hz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G-2</a:t>
                      </a:r>
                    </a:p>
                    <a:p>
                      <a:pPr algn="ctr"/>
                      <a:r>
                        <a:rPr lang="en-US" sz="1200" dirty="0" smtClean="0"/>
                        <a:t>18Hz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G-2</a:t>
                      </a:r>
                    </a:p>
                    <a:p>
                      <a:pPr algn="ctr"/>
                      <a:r>
                        <a:rPr lang="en-US" sz="1200" dirty="0" smtClean="0"/>
                        <a:t>Test 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Peak Current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 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22.6 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22.6 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 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 width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400 </a:t>
                      </a:r>
                      <a:r>
                        <a:rPr lang="en-US" sz="1200" dirty="0" smtClean="0"/>
                        <a:t>µsec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400 µsec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400 µsec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400 µsec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Gradient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670 T/m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670 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670 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670 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</a:t>
                      </a:r>
                      <a:r>
                        <a:rPr lang="en-US" sz="1200" baseline="0" dirty="0" smtClean="0"/>
                        <a:t> rate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</a:t>
                      </a:r>
                      <a:r>
                        <a:rPr lang="en-US" sz="1200" baseline="0" dirty="0" smtClean="0"/>
                        <a:t>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 Hz/ .5 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Coil</a:t>
                      </a:r>
                      <a:r>
                        <a:rPr lang="en-US" sz="1200" baseline="0" dirty="0" smtClean="0"/>
                        <a:t> Resistance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 µ</a:t>
                      </a:r>
                      <a:r>
                        <a:rPr lang="el-GR" sz="1200" dirty="0" smtClean="0"/>
                        <a:t>Ω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95 µ</a:t>
                      </a:r>
                      <a:r>
                        <a:rPr lang="el-GR" sz="1200" dirty="0" smtClean="0"/>
                        <a:t>Ω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95 µ</a:t>
                      </a:r>
                      <a:r>
                        <a:rPr lang="el-GR" sz="1200" dirty="0" smtClean="0"/>
                        <a:t>Ω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95 µ</a:t>
                      </a:r>
                      <a:r>
                        <a:rPr lang="el-GR" sz="1200" dirty="0" smtClean="0"/>
                        <a:t>Ω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Resistive Heating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11.6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17.4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570 W /24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Heating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+25%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+25%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+25%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Heating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21.8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713 / 30W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Cooling system removal capacity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 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+32%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-6%</a:t>
                      </a:r>
                      <a:r>
                        <a:rPr lang="en-US" sz="1200" baseline="0" dirty="0" smtClean="0"/>
                        <a:t> / .3%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181600"/>
            <a:ext cx="7133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Scaling to the initial 18Hz rep rate at 25kW beam energy on the target 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roduced at total heat load of 20kW which was 2X more that cooling system.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This was one the of biggest concerns with Plan B.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g-2 Pulse Train at the Target (12Hz mode)</a:t>
            </a:r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93000" y="476867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</a:t>
            </a:r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402603" y="476940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2</a:t>
            </a:r>
          </a:p>
        </p:txBody>
      </p:sp>
      <p:sp>
        <p:nvSpPr>
          <p:cNvPr id="36881" name="Text Box 25"/>
          <p:cNvSpPr txBox="1">
            <a:spLocks noChangeArrowheads="1"/>
          </p:cNvSpPr>
          <p:nvPr/>
        </p:nvSpPr>
        <p:spPr bwMode="auto">
          <a:xfrm>
            <a:off x="730469" y="476940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3</a:t>
            </a:r>
          </a:p>
        </p:txBody>
      </p:sp>
      <p:sp>
        <p:nvSpPr>
          <p:cNvPr id="36884" name="Text Box 28"/>
          <p:cNvSpPr txBox="1">
            <a:spLocks noChangeArrowheads="1"/>
          </p:cNvSpPr>
          <p:nvPr/>
        </p:nvSpPr>
        <p:spPr bwMode="auto">
          <a:xfrm>
            <a:off x="985554" y="4768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4</a:t>
            </a:r>
          </a:p>
        </p:txBody>
      </p:sp>
      <p:sp>
        <p:nvSpPr>
          <p:cNvPr id="36885" name="Text Box 29"/>
          <p:cNvSpPr txBox="1">
            <a:spLocks noChangeArrowheads="1"/>
          </p:cNvSpPr>
          <p:nvPr/>
        </p:nvSpPr>
        <p:spPr bwMode="auto">
          <a:xfrm>
            <a:off x="1711823" y="476605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5</a:t>
            </a:r>
          </a:p>
        </p:txBody>
      </p:sp>
      <p:sp>
        <p:nvSpPr>
          <p:cNvPr id="36886" name="Text Box 30"/>
          <p:cNvSpPr txBox="1">
            <a:spLocks noChangeArrowheads="1"/>
          </p:cNvSpPr>
          <p:nvPr/>
        </p:nvSpPr>
        <p:spPr bwMode="auto">
          <a:xfrm>
            <a:off x="5876925" y="476605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16</a:t>
            </a:r>
          </a:p>
        </p:txBody>
      </p:sp>
      <p:sp>
        <p:nvSpPr>
          <p:cNvPr id="36887" name="Line 32"/>
          <p:cNvSpPr>
            <a:spLocks noChangeShapeType="1"/>
          </p:cNvSpPr>
          <p:nvPr/>
        </p:nvSpPr>
        <p:spPr bwMode="auto">
          <a:xfrm>
            <a:off x="1904108" y="353868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Text Box 34"/>
          <p:cNvSpPr txBox="1">
            <a:spLocks noChangeArrowheads="1"/>
          </p:cNvSpPr>
          <p:nvPr/>
        </p:nvSpPr>
        <p:spPr bwMode="auto">
          <a:xfrm>
            <a:off x="222275" y="1920611"/>
            <a:ext cx="806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120 </a:t>
            </a:r>
            <a:r>
              <a:rPr lang="en-US" sz="1200" dirty="0" err="1"/>
              <a:t>nsec</a:t>
            </a:r>
            <a:endParaRPr lang="en-US" sz="1200" dirty="0"/>
          </a:p>
        </p:txBody>
      </p:sp>
      <p:sp>
        <p:nvSpPr>
          <p:cNvPr id="36890" name="Text Box 35"/>
          <p:cNvSpPr txBox="1">
            <a:spLocks noChangeArrowheads="1"/>
          </p:cNvSpPr>
          <p:nvPr/>
        </p:nvSpPr>
        <p:spPr bwMode="auto">
          <a:xfrm>
            <a:off x="1747210" y="2780085"/>
            <a:ext cx="105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10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36893" name="Line 38"/>
          <p:cNvSpPr>
            <a:spLocks noChangeShapeType="1"/>
          </p:cNvSpPr>
          <p:nvPr/>
        </p:nvSpPr>
        <p:spPr bwMode="auto">
          <a:xfrm>
            <a:off x="134849" y="5557838"/>
            <a:ext cx="8723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Text Box 39"/>
          <p:cNvSpPr txBox="1">
            <a:spLocks noChangeArrowheads="1"/>
          </p:cNvSpPr>
          <p:nvPr/>
        </p:nvSpPr>
        <p:spPr bwMode="auto">
          <a:xfrm>
            <a:off x="2826452" y="5157087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Pulse #</a:t>
            </a:r>
          </a:p>
        </p:txBody>
      </p:sp>
      <p:sp>
        <p:nvSpPr>
          <p:cNvPr id="36895" name="Text Box 40"/>
          <p:cNvSpPr txBox="1">
            <a:spLocks noChangeArrowheads="1"/>
          </p:cNvSpPr>
          <p:nvPr/>
        </p:nvSpPr>
        <p:spPr bwMode="auto">
          <a:xfrm>
            <a:off x="4474229" y="564824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1.33 sec</a:t>
            </a:r>
          </a:p>
        </p:txBody>
      </p:sp>
      <p:sp>
        <p:nvSpPr>
          <p:cNvPr id="36896" name="Text Box 41"/>
          <p:cNvSpPr txBox="1">
            <a:spLocks noChangeArrowheads="1"/>
          </p:cNvSpPr>
          <p:nvPr/>
        </p:nvSpPr>
        <p:spPr bwMode="auto">
          <a:xfrm>
            <a:off x="2895675" y="5638800"/>
            <a:ext cx="145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Cycle length</a:t>
            </a:r>
          </a:p>
        </p:txBody>
      </p:sp>
      <p:sp>
        <p:nvSpPr>
          <p:cNvPr id="36897" name="Text Box 42"/>
          <p:cNvSpPr txBox="1">
            <a:spLocks noChangeArrowheads="1"/>
          </p:cNvSpPr>
          <p:nvPr/>
        </p:nvSpPr>
        <p:spPr bwMode="auto">
          <a:xfrm>
            <a:off x="1457496" y="2425823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Pulse separation</a:t>
            </a:r>
          </a:p>
        </p:txBody>
      </p:sp>
      <p:sp>
        <p:nvSpPr>
          <p:cNvPr id="36898" name="Text Box 43"/>
          <p:cNvSpPr txBox="1">
            <a:spLocks noChangeArrowheads="1"/>
          </p:cNvSpPr>
          <p:nvPr/>
        </p:nvSpPr>
        <p:spPr bwMode="auto">
          <a:xfrm>
            <a:off x="240077" y="1531144"/>
            <a:ext cx="107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Bunch length</a:t>
            </a:r>
          </a:p>
          <a:p>
            <a:pPr eaLnBrk="1" hangingPunct="1"/>
            <a:r>
              <a:rPr lang="en-US" sz="1200" dirty="0"/>
              <a:t>of 1 pulse</a:t>
            </a:r>
          </a:p>
        </p:txBody>
      </p:sp>
      <p:sp>
        <p:nvSpPr>
          <p:cNvPr id="36899" name="Line 44"/>
          <p:cNvSpPr>
            <a:spLocks noChangeShapeType="1"/>
          </p:cNvSpPr>
          <p:nvPr/>
        </p:nvSpPr>
        <p:spPr bwMode="auto">
          <a:xfrm flipV="1">
            <a:off x="134849" y="1366838"/>
            <a:ext cx="0" cy="419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Text Box 45"/>
          <p:cNvSpPr txBox="1">
            <a:spLocks noChangeArrowheads="1"/>
          </p:cNvSpPr>
          <p:nvPr/>
        </p:nvSpPr>
        <p:spPr bwMode="auto">
          <a:xfrm>
            <a:off x="122759" y="1120570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Begin cycle</a:t>
            </a:r>
          </a:p>
        </p:txBody>
      </p:sp>
      <p:sp>
        <p:nvSpPr>
          <p:cNvPr id="36901" name="Line 46"/>
          <p:cNvSpPr>
            <a:spLocks noChangeShapeType="1"/>
          </p:cNvSpPr>
          <p:nvPr/>
        </p:nvSpPr>
        <p:spPr bwMode="auto">
          <a:xfrm flipV="1">
            <a:off x="8910638" y="1447800"/>
            <a:ext cx="0" cy="419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2" name="Text Box 47"/>
          <p:cNvSpPr txBox="1">
            <a:spLocks noChangeArrowheads="1"/>
          </p:cNvSpPr>
          <p:nvPr/>
        </p:nvSpPr>
        <p:spPr bwMode="auto">
          <a:xfrm>
            <a:off x="7707313" y="1120570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End cycle</a:t>
            </a:r>
          </a:p>
        </p:txBody>
      </p:sp>
      <p:sp>
        <p:nvSpPr>
          <p:cNvPr id="36903" name="Text Box 48"/>
          <p:cNvSpPr txBox="1">
            <a:spLocks noChangeArrowheads="1"/>
          </p:cNvSpPr>
          <p:nvPr/>
        </p:nvSpPr>
        <p:spPr bwMode="auto">
          <a:xfrm>
            <a:off x="1886910" y="2059111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100Hz</a:t>
            </a:r>
          </a:p>
        </p:txBody>
      </p:sp>
      <p:sp>
        <p:nvSpPr>
          <p:cNvPr id="36904" name="Line 38"/>
          <p:cNvSpPr>
            <a:spLocks noChangeShapeType="1"/>
          </p:cNvSpPr>
          <p:nvPr/>
        </p:nvSpPr>
        <p:spPr bwMode="auto">
          <a:xfrm>
            <a:off x="6062388" y="3128963"/>
            <a:ext cx="28196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3" name="Group 232"/>
          <p:cNvGrpSpPr/>
          <p:nvPr/>
        </p:nvGrpSpPr>
        <p:grpSpPr>
          <a:xfrm>
            <a:off x="129406" y="3235642"/>
            <a:ext cx="1197353" cy="1409157"/>
            <a:chOff x="148041" y="3169266"/>
            <a:chExt cx="1197353" cy="1409157"/>
          </a:xfrm>
        </p:grpSpPr>
        <p:grpSp>
          <p:nvGrpSpPr>
            <p:cNvPr id="232" name="Group 231"/>
            <p:cNvGrpSpPr/>
            <p:nvPr/>
          </p:nvGrpSpPr>
          <p:grpSpPr>
            <a:xfrm>
              <a:off x="148041" y="3169266"/>
              <a:ext cx="309159" cy="1406312"/>
              <a:chOff x="148041" y="3169266"/>
              <a:chExt cx="309159" cy="1406312"/>
            </a:xfrm>
          </p:grpSpPr>
          <p:cxnSp>
            <p:nvCxnSpPr>
              <p:cNvPr id="36864" name="Straight Connector 36863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/>
          </p:nvGrpSpPr>
          <p:grpSpPr>
            <a:xfrm>
              <a:off x="443743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/>
            <p:nvPr/>
          </p:nvGrpSpPr>
          <p:grpSpPr>
            <a:xfrm>
              <a:off x="749104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44" name="Straight Connector 243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/>
            <p:nvPr/>
          </p:nvGrpSpPr>
          <p:grpSpPr>
            <a:xfrm>
              <a:off x="1036235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50" name="Straight Connector 249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" name="Group 255"/>
          <p:cNvGrpSpPr/>
          <p:nvPr/>
        </p:nvGrpSpPr>
        <p:grpSpPr>
          <a:xfrm>
            <a:off x="1711823" y="3241662"/>
            <a:ext cx="1197353" cy="1409157"/>
            <a:chOff x="148041" y="3169266"/>
            <a:chExt cx="1197353" cy="1409157"/>
          </a:xfrm>
        </p:grpSpPr>
        <p:grpSp>
          <p:nvGrpSpPr>
            <p:cNvPr id="257" name="Group 256"/>
            <p:cNvGrpSpPr/>
            <p:nvPr/>
          </p:nvGrpSpPr>
          <p:grpSpPr>
            <a:xfrm>
              <a:off x="148041" y="3169266"/>
              <a:ext cx="309159" cy="1406312"/>
              <a:chOff x="148041" y="3169266"/>
              <a:chExt cx="309159" cy="1406312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/>
            <p:cNvGrpSpPr/>
            <p:nvPr/>
          </p:nvGrpSpPr>
          <p:grpSpPr>
            <a:xfrm>
              <a:off x="443743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749104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036235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1" name="Group 280"/>
          <p:cNvGrpSpPr/>
          <p:nvPr/>
        </p:nvGrpSpPr>
        <p:grpSpPr>
          <a:xfrm>
            <a:off x="3328561" y="3246208"/>
            <a:ext cx="1197353" cy="1409157"/>
            <a:chOff x="148041" y="3169266"/>
            <a:chExt cx="1197353" cy="1409157"/>
          </a:xfrm>
        </p:grpSpPr>
        <p:grpSp>
          <p:nvGrpSpPr>
            <p:cNvPr id="282" name="Group 281"/>
            <p:cNvGrpSpPr/>
            <p:nvPr/>
          </p:nvGrpSpPr>
          <p:grpSpPr>
            <a:xfrm>
              <a:off x="148041" y="3169266"/>
              <a:ext cx="309159" cy="1406312"/>
              <a:chOff x="148041" y="3169266"/>
              <a:chExt cx="309159" cy="1406312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/>
            <p:cNvGrpSpPr/>
            <p:nvPr/>
          </p:nvGrpSpPr>
          <p:grpSpPr>
            <a:xfrm>
              <a:off x="443743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96" name="Straight Connector 29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/>
            <p:cNvGrpSpPr/>
            <p:nvPr/>
          </p:nvGrpSpPr>
          <p:grpSpPr>
            <a:xfrm>
              <a:off x="749104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/>
            <p:cNvGrpSpPr/>
            <p:nvPr/>
          </p:nvGrpSpPr>
          <p:grpSpPr>
            <a:xfrm>
              <a:off x="1036235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286" name="Straight Connector 28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6" name="Group 305"/>
          <p:cNvGrpSpPr/>
          <p:nvPr/>
        </p:nvGrpSpPr>
        <p:grpSpPr>
          <a:xfrm>
            <a:off x="4931569" y="3253373"/>
            <a:ext cx="1197353" cy="1409157"/>
            <a:chOff x="148041" y="3169266"/>
            <a:chExt cx="1197353" cy="1409157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8041" y="3169266"/>
              <a:ext cx="309159" cy="1406312"/>
              <a:chOff x="148041" y="3169266"/>
              <a:chExt cx="309159" cy="1406312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/>
            <p:cNvGrpSpPr/>
            <p:nvPr/>
          </p:nvGrpSpPr>
          <p:grpSpPr>
            <a:xfrm>
              <a:off x="443743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308"/>
            <p:cNvGrpSpPr/>
            <p:nvPr/>
          </p:nvGrpSpPr>
          <p:grpSpPr>
            <a:xfrm>
              <a:off x="749104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/>
            <p:cNvGrpSpPr/>
            <p:nvPr/>
          </p:nvGrpSpPr>
          <p:grpSpPr>
            <a:xfrm>
              <a:off x="1036235" y="3172111"/>
              <a:ext cx="309159" cy="1406312"/>
              <a:chOff x="148041" y="3169266"/>
              <a:chExt cx="309159" cy="1406312"/>
            </a:xfrm>
          </p:grpSpPr>
          <p:cxnSp>
            <p:nvCxnSpPr>
              <p:cNvPr id="311" name="Straight Connector 310"/>
              <p:cNvCxnSpPr/>
              <p:nvPr/>
            </p:nvCxnSpPr>
            <p:spPr>
              <a:xfrm flipV="1">
                <a:off x="279484" y="3169266"/>
                <a:ext cx="0" cy="1403136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267210" y="3178132"/>
                <a:ext cx="5834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324130" y="3178132"/>
                <a:ext cx="2839" cy="139427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324130" y="4575576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148041" y="4572400"/>
                <a:ext cx="133070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Straight Connector 101"/>
          <p:cNvCxnSpPr/>
          <p:nvPr/>
        </p:nvCxnSpPr>
        <p:spPr>
          <a:xfrm>
            <a:off x="1281369" y="4644799"/>
            <a:ext cx="430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903939" y="4650635"/>
            <a:ext cx="430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4526295" y="4654877"/>
            <a:ext cx="430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6096000" y="4662530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6781800" y="259410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341" name="Line 32"/>
          <p:cNvSpPr>
            <a:spLocks noChangeShapeType="1"/>
          </p:cNvSpPr>
          <p:nvPr/>
        </p:nvSpPr>
        <p:spPr bwMode="auto">
          <a:xfrm>
            <a:off x="4411994" y="3931519"/>
            <a:ext cx="6387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" name="TextBox 333"/>
          <p:cNvSpPr txBox="1"/>
          <p:nvPr/>
        </p:nvSpPr>
        <p:spPr>
          <a:xfrm>
            <a:off x="4335924" y="279253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338" name="TextBox 337"/>
          <p:cNvSpPr txBox="1"/>
          <p:nvPr/>
        </p:nvSpPr>
        <p:spPr>
          <a:xfrm>
            <a:off x="7205969" y="4306431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</a:p>
          <a:p>
            <a:r>
              <a:rPr lang="en-US" dirty="0"/>
              <a:t>~</a:t>
            </a:r>
          </a:p>
        </p:txBody>
      </p:sp>
      <p:cxnSp>
        <p:nvCxnSpPr>
          <p:cNvPr id="345" name="Straight Connector 344"/>
          <p:cNvCxnSpPr/>
          <p:nvPr/>
        </p:nvCxnSpPr>
        <p:spPr>
          <a:xfrm>
            <a:off x="7525287" y="4662530"/>
            <a:ext cx="1333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2011010" y="47660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46" name="TextBox 345"/>
          <p:cNvSpPr txBox="1"/>
          <p:nvPr/>
        </p:nvSpPr>
        <p:spPr>
          <a:xfrm>
            <a:off x="2309139" y="47660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47" name="TextBox 346"/>
          <p:cNvSpPr txBox="1"/>
          <p:nvPr/>
        </p:nvSpPr>
        <p:spPr>
          <a:xfrm>
            <a:off x="2600017" y="47660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48" name="TextBox 347"/>
          <p:cNvSpPr txBox="1"/>
          <p:nvPr/>
        </p:nvSpPr>
        <p:spPr>
          <a:xfrm>
            <a:off x="3311357" y="47660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49" name="TextBox 348"/>
          <p:cNvSpPr txBox="1"/>
          <p:nvPr/>
        </p:nvSpPr>
        <p:spPr>
          <a:xfrm>
            <a:off x="3537537" y="47686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50" name="TextBox 349"/>
          <p:cNvSpPr txBox="1"/>
          <p:nvPr/>
        </p:nvSpPr>
        <p:spPr>
          <a:xfrm>
            <a:off x="3911897" y="4769405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51" name="TextBox 350"/>
          <p:cNvSpPr txBox="1"/>
          <p:nvPr/>
        </p:nvSpPr>
        <p:spPr>
          <a:xfrm>
            <a:off x="4179788" y="47686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4830164" y="47660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185626" y="47660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5505923" y="47694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4387222" y="20897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30Hz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4328015" y="2455007"/>
            <a:ext cx="20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 propagation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4060" y="1366838"/>
            <a:ext cx="30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pulse length  490 µsec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Testing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257800" cy="5029200"/>
          </a:xfrm>
        </p:spPr>
        <p:txBody>
          <a:bodyPr/>
          <a:lstStyle/>
          <a:p>
            <a:r>
              <a:rPr lang="en-US" sz="1800" dirty="0" smtClean="0"/>
              <a:t>Currently Conditioning Lens ( Jan 20 – Feb 3)</a:t>
            </a:r>
          </a:p>
          <a:p>
            <a:pPr lvl="1"/>
            <a:r>
              <a:rPr lang="en-US" sz="1600" dirty="0" smtClean="0"/>
              <a:t>Requires procedure for powering from 40 – 75% of </a:t>
            </a:r>
            <a:r>
              <a:rPr lang="en-US" sz="1600" dirty="0" err="1" smtClean="0"/>
              <a:t>pbar</a:t>
            </a:r>
            <a:r>
              <a:rPr lang="en-US" sz="1600" dirty="0"/>
              <a:t> </a:t>
            </a:r>
            <a:r>
              <a:rPr lang="en-US" sz="1600" dirty="0" smtClean="0"/>
              <a:t>stacking gradient.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dirty="0" smtClean="0"/>
              <a:t>12Hz average Testing (83msec pulse):</a:t>
            </a:r>
          </a:p>
          <a:p>
            <a:pPr lvl="1"/>
            <a:r>
              <a:rPr lang="en-US" sz="1600" dirty="0" smtClean="0"/>
              <a:t>Having meetings with EE support to define test and power supply needs.  Run lower gradient.</a:t>
            </a:r>
          </a:p>
          <a:p>
            <a:pPr lvl="1"/>
            <a:r>
              <a:rPr lang="en-US" sz="1600" dirty="0" smtClean="0"/>
              <a:t>Requires inexpensive chip change.</a:t>
            </a:r>
          </a:p>
          <a:p>
            <a:pPr lvl="1"/>
            <a:r>
              <a:rPr lang="en-US" sz="1600" dirty="0" smtClean="0"/>
              <a:t>Should be able to start (Feb 6 – 20)</a:t>
            </a:r>
          </a:p>
          <a:p>
            <a:pPr lvl="1"/>
            <a:r>
              <a:rPr lang="en-US" sz="1600" dirty="0" smtClean="0"/>
              <a:t>Assess performance to see about g-2 pulse rate test.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g-2 Pulse Rate Test :</a:t>
            </a:r>
          </a:p>
          <a:p>
            <a:pPr lvl="1"/>
            <a:r>
              <a:rPr lang="en-US" sz="1400" dirty="0" smtClean="0"/>
              <a:t>Currently having meetings with EE support and Mechanical Support to assess  the plan.</a:t>
            </a:r>
          </a:p>
          <a:p>
            <a:pPr lvl="1"/>
            <a:r>
              <a:rPr lang="en-US" sz="1400" dirty="0" smtClean="0"/>
              <a:t>May require power supply modifications which will mean $$  and time.</a:t>
            </a:r>
          </a:p>
          <a:p>
            <a:pPr lvl="1"/>
            <a:r>
              <a:rPr lang="en-US" sz="1400" dirty="0" smtClean="0"/>
              <a:t>Time scale (Feb 20 – July)</a:t>
            </a:r>
            <a:endParaRPr lang="en-US" sz="1400" dirty="0"/>
          </a:p>
          <a:p>
            <a:endParaRPr lang="en-US" sz="18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D. Still         1-26-2012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FF91-2EC6-4B75-B995-DFEA44D6C4D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8300" y="1457325"/>
            <a:ext cx="39624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3237" y="4943475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AP0 Lens testing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D. Still         1-26-2012</a:t>
            </a:r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Plan B</a:t>
            </a:r>
          </a:p>
        </p:txBody>
      </p:sp>
      <p:pic>
        <p:nvPicPr>
          <p:cNvPr id="31748" name="Picture 4" descr="target vault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38438" r="30464" b="8542"/>
          <a:stretch>
            <a:fillRect/>
          </a:stretch>
        </p:blipFill>
        <p:spPr bwMode="auto">
          <a:xfrm>
            <a:off x="0" y="1219200"/>
            <a:ext cx="89154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4343400" y="1600200"/>
            <a:ext cx="4648200" cy="2667000"/>
            <a:chOff x="2736" y="1008"/>
            <a:chExt cx="2928" cy="1680"/>
          </a:xfrm>
        </p:grpSpPr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2736" y="1008"/>
              <a:ext cx="192" cy="1680"/>
            </a:xfrm>
            <a:prstGeom prst="rect">
              <a:avLst/>
            </a:prstGeom>
            <a:gradFill rotWithShape="1">
              <a:gsLst>
                <a:gs pos="0">
                  <a:srgbClr val="FFCCFF">
                    <a:alpha val="62999"/>
                  </a:srgbClr>
                </a:gs>
                <a:gs pos="100000">
                  <a:srgbClr val="765E76">
                    <a:alpha val="14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Rectangle 6"/>
            <p:cNvSpPr>
              <a:spLocks noChangeArrowheads="1"/>
            </p:cNvSpPr>
            <p:nvPr/>
          </p:nvSpPr>
          <p:spPr bwMode="auto">
            <a:xfrm>
              <a:off x="2928" y="1008"/>
              <a:ext cx="192" cy="1680"/>
            </a:xfrm>
            <a:prstGeom prst="rect">
              <a:avLst/>
            </a:prstGeom>
            <a:gradFill rotWithShape="1">
              <a:gsLst>
                <a:gs pos="0">
                  <a:srgbClr val="FFCCFF">
                    <a:alpha val="62999"/>
                  </a:srgbClr>
                </a:gs>
                <a:gs pos="100000">
                  <a:srgbClr val="765E76">
                    <a:alpha val="14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Rectangle 7"/>
            <p:cNvSpPr>
              <a:spLocks noChangeArrowheads="1"/>
            </p:cNvSpPr>
            <p:nvPr/>
          </p:nvSpPr>
          <p:spPr bwMode="auto">
            <a:xfrm>
              <a:off x="3504" y="1008"/>
              <a:ext cx="672" cy="1680"/>
            </a:xfrm>
            <a:prstGeom prst="rect">
              <a:avLst/>
            </a:prstGeom>
            <a:gradFill rotWithShape="1">
              <a:gsLst>
                <a:gs pos="0">
                  <a:srgbClr val="FFCCFF">
                    <a:alpha val="62999"/>
                  </a:srgbClr>
                </a:gs>
                <a:gs pos="100000">
                  <a:srgbClr val="765E76">
                    <a:alpha val="14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Rectangle 8"/>
            <p:cNvSpPr>
              <a:spLocks noChangeArrowheads="1"/>
            </p:cNvSpPr>
            <p:nvPr/>
          </p:nvSpPr>
          <p:spPr bwMode="auto">
            <a:xfrm>
              <a:off x="5280" y="2064"/>
              <a:ext cx="384" cy="528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78000"/>
                  </a:srgbClr>
                </a:gs>
                <a:gs pos="100000">
                  <a:srgbClr val="760000">
                    <a:alpha val="26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1752600" cy="15795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PM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38663"/>
            <a:ext cx="1905000" cy="1428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iLens_88-31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1438275" cy="143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124200" y="4724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24200" y="3886200"/>
            <a:ext cx="914400" cy="8382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4724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029200" y="4114800"/>
            <a:ext cx="457200" cy="6858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248400" y="3981450"/>
            <a:ext cx="400050" cy="8382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12668" y="5924551"/>
            <a:ext cx="8259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15398" y="5987534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5924551"/>
            <a:ext cx="1723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Pulsed magnet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Target Enclosure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Still         1-26-2012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D0D4-57B9-4F6F-A6D5-B4BA96D81D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" y="1026101"/>
            <a:ext cx="2438400" cy="3734850"/>
          </a:xfrm>
          <a:prstGeom prst="rect">
            <a:avLst/>
          </a:prstGeom>
        </p:spPr>
      </p:pic>
      <p:pic>
        <p:nvPicPr>
          <p:cNvPr id="7" name="Picture 4" descr="target vault 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38438" r="30464" b="8542"/>
          <a:stretch>
            <a:fillRect/>
          </a:stretch>
        </p:blipFill>
        <p:spPr bwMode="auto">
          <a:xfrm>
            <a:off x="4117704" y="1219200"/>
            <a:ext cx="472149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arget vault plan 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1604" r="13336" b="55095"/>
          <a:stretch>
            <a:fillRect/>
          </a:stretch>
        </p:blipFill>
        <p:spPr bwMode="auto">
          <a:xfrm>
            <a:off x="3905456" y="3828685"/>
            <a:ext cx="4933744" cy="255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3723501"/>
            <a:ext cx="141096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g-2 target building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(AP0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863" y="6033700"/>
            <a:ext cx="16866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</a:rPr>
              <a:t>(Looking from the top)</a:t>
            </a:r>
            <a:endParaRPr lang="en-US" sz="1200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971800"/>
            <a:ext cx="17540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</a:rPr>
              <a:t>(Looking from the side)</a:t>
            </a:r>
            <a:endParaRPr lang="en-US" sz="1200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952750"/>
            <a:ext cx="182934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Beam line to </a:t>
            </a:r>
            <a:r>
              <a:rPr lang="en-US" sz="1200" dirty="0">
                <a:solidFill>
                  <a:srgbClr val="FF0000"/>
                </a:solidFill>
              </a:rPr>
              <a:t>D</a:t>
            </a:r>
            <a:r>
              <a:rPr lang="en-US" sz="1200" dirty="0" smtClean="0">
                <a:solidFill>
                  <a:srgbClr val="FF0000"/>
                </a:solidFill>
              </a:rPr>
              <a:t>ebuncher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8862" y="3916680"/>
            <a:ext cx="381000" cy="827901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1382" y="3550920"/>
            <a:ext cx="160023" cy="36576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554498"/>
            <a:ext cx="18565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</a:rPr>
              <a:t>Beam line from Recycler</a:t>
            </a:r>
            <a:endParaRPr lang="en-US" sz="1200" dirty="0">
              <a:solidFill>
                <a:srgbClr val="3333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05456" y="5185975"/>
            <a:ext cx="2160433" cy="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65889" y="4862125"/>
            <a:ext cx="2518334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5519349"/>
            <a:ext cx="1037463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 Dump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4483952"/>
            <a:ext cx="182934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Beam line to </a:t>
            </a:r>
            <a:r>
              <a:rPr lang="en-US" sz="1200" dirty="0">
                <a:solidFill>
                  <a:srgbClr val="FF0000"/>
                </a:solidFill>
              </a:rPr>
              <a:t>D</a:t>
            </a:r>
            <a:r>
              <a:rPr lang="en-US" sz="1200" dirty="0" smtClean="0">
                <a:solidFill>
                  <a:srgbClr val="FF0000"/>
                </a:solidFill>
              </a:rPr>
              <a:t>ebuncher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10074" y="2590800"/>
            <a:ext cx="2351195" cy="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62800" y="2590800"/>
            <a:ext cx="1676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5014525"/>
            <a:ext cx="3986989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Desired to keep the enclosure in tact.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25 years of running beam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There are radiation concerns to modify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4011"/>
            <a:ext cx="1647278" cy="205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36668</TotalTime>
  <Words>730</Words>
  <Application>Microsoft Office PowerPoint</Application>
  <PresentationFormat>On-screen Show (4:3)</PresentationFormat>
  <Paragraphs>206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Custom Design</vt:lpstr>
      <vt:lpstr>Default Design</vt:lpstr>
      <vt:lpstr>2_Default Design</vt:lpstr>
      <vt:lpstr>g-2 Target Station Update and Plans</vt:lpstr>
      <vt:lpstr>Plan B</vt:lpstr>
      <vt:lpstr>Work on Target Station</vt:lpstr>
      <vt:lpstr>The Lithium Lens</vt:lpstr>
      <vt:lpstr>g-2 Pulse Train at the Target (12Hz mode)</vt:lpstr>
      <vt:lpstr>Lens Testing Schedule</vt:lpstr>
      <vt:lpstr>Plan B</vt:lpstr>
      <vt:lpstr>g-2 Target Enclosure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still</dc:creator>
  <cp:lastModifiedBy>Dean A. Still x4951 08969N</cp:lastModifiedBy>
  <cp:revision>249</cp:revision>
  <dcterms:created xsi:type="dcterms:W3CDTF">2011-11-14T18:36:10Z</dcterms:created>
  <dcterms:modified xsi:type="dcterms:W3CDTF">2012-01-31T17:49:53Z</dcterms:modified>
</cp:coreProperties>
</file>