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437" r:id="rId2"/>
    <p:sldId id="474" r:id="rId3"/>
    <p:sldId id="451" r:id="rId4"/>
    <p:sldId id="457" r:id="rId5"/>
    <p:sldId id="443" r:id="rId6"/>
    <p:sldId id="465" r:id="rId7"/>
    <p:sldId id="466" r:id="rId8"/>
    <p:sldId id="444" r:id="rId9"/>
    <p:sldId id="458" r:id="rId10"/>
    <p:sldId id="462" r:id="rId11"/>
    <p:sldId id="459" r:id="rId12"/>
    <p:sldId id="467" r:id="rId13"/>
    <p:sldId id="470" r:id="rId14"/>
    <p:sldId id="468" r:id="rId15"/>
    <p:sldId id="463" r:id="rId16"/>
    <p:sldId id="472" r:id="rId17"/>
    <p:sldId id="469" r:id="rId18"/>
    <p:sldId id="464" r:id="rId19"/>
    <p:sldId id="473" r:id="rId20"/>
    <p:sldId id="475" r:id="rId21"/>
    <p:sldId id="461" r:id="rId22"/>
  </p:sldIdLst>
  <p:sldSz cx="9144000" cy="6858000" type="screen4x3"/>
  <p:notesSz cx="6934200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CC"/>
    <a:srgbClr val="009900"/>
    <a:srgbClr val="990099"/>
    <a:srgbClr val="FF9933"/>
    <a:srgbClr val="FFFF00"/>
    <a:srgbClr val="CC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2050" autoAdjust="0"/>
  </p:normalViewPr>
  <p:slideViewPr>
    <p:cSldViewPr snapToGrid="0">
      <p:cViewPr varScale="1">
        <p:scale>
          <a:sx n="100" d="100"/>
          <a:sy n="100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082" y="-62"/>
      </p:cViewPr>
      <p:guideLst>
        <p:guide orient="horz" pos="2908"/>
        <p:guide pos="218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377043789998906"/>
          <c:y val="0.11790721181734121"/>
          <c:w val="0.72133118823908871"/>
          <c:h val="0.718173772330927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Sheet1!$B$41</c:f>
              <c:strCache>
                <c:ptCount val="1"/>
                <c:pt idx="0">
                  <c:v>Length = 59 mm</c:v>
                </c:pt>
              </c:strCache>
            </c:strRef>
          </c:tx>
          <c:spPr>
            <a:ln w="63500"/>
          </c:spPr>
          <c:xVal>
            <c:numRef>
              <c:f>Sheet1!$A$42:$A$44</c:f>
              <c:numCache>
                <c:formatCode>0.00</c:formatCode>
                <c:ptCount val="3"/>
                <c:pt idx="0">
                  <c:v>0.6</c:v>
                </c:pt>
                <c:pt idx="1">
                  <c:v>0.75</c:v>
                </c:pt>
                <c:pt idx="2">
                  <c:v>0.9</c:v>
                </c:pt>
              </c:numCache>
            </c:numRef>
          </c:xVal>
          <c:yVal>
            <c:numRef>
              <c:f>Sheet1!$B$42:$B$44</c:f>
              <c:numCache>
                <c:formatCode>0.000E+00</c:formatCode>
                <c:ptCount val="3"/>
                <c:pt idx="0">
                  <c:v>4.1260000000000001E-5</c:v>
                </c:pt>
                <c:pt idx="1">
                  <c:v>4.2049999999999999E-5</c:v>
                </c:pt>
                <c:pt idx="2">
                  <c:v>4.197E-5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Sheet1!$C$41</c:f>
              <c:strCache>
                <c:ptCount val="1"/>
                <c:pt idx="0">
                  <c:v>Length = 74 mm</c:v>
                </c:pt>
              </c:strCache>
            </c:strRef>
          </c:tx>
          <c:spPr>
            <a:ln w="63500"/>
          </c:spPr>
          <c:xVal>
            <c:numRef>
              <c:f>Sheet1!$A$42:$A$44</c:f>
              <c:numCache>
                <c:formatCode>0.00</c:formatCode>
                <c:ptCount val="3"/>
                <c:pt idx="0">
                  <c:v>0.6</c:v>
                </c:pt>
                <c:pt idx="1">
                  <c:v>0.75</c:v>
                </c:pt>
                <c:pt idx="2">
                  <c:v>0.9</c:v>
                </c:pt>
              </c:numCache>
            </c:numRef>
          </c:xVal>
          <c:yVal>
            <c:numRef>
              <c:f>Sheet1!$C$42:$C$44</c:f>
              <c:numCache>
                <c:formatCode>0.000E+00</c:formatCode>
                <c:ptCount val="3"/>
                <c:pt idx="0">
                  <c:v>4.6959999999999998E-5</c:v>
                </c:pt>
                <c:pt idx="1">
                  <c:v>4.6839999999999999E-5</c:v>
                </c:pt>
                <c:pt idx="2">
                  <c:v>4.8409999999999999E-5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Sheet1!$D$41</c:f>
              <c:strCache>
                <c:ptCount val="1"/>
                <c:pt idx="0">
                  <c:v>Length = 89 mm</c:v>
                </c:pt>
              </c:strCache>
            </c:strRef>
          </c:tx>
          <c:spPr>
            <a:ln w="63500"/>
          </c:spPr>
          <c:xVal>
            <c:numRef>
              <c:f>Sheet1!$A$42:$A$44</c:f>
              <c:numCache>
                <c:formatCode>0.00</c:formatCode>
                <c:ptCount val="3"/>
                <c:pt idx="0">
                  <c:v>0.6</c:v>
                </c:pt>
                <c:pt idx="1">
                  <c:v>0.75</c:v>
                </c:pt>
                <c:pt idx="2">
                  <c:v>0.9</c:v>
                </c:pt>
              </c:numCache>
            </c:numRef>
          </c:xVal>
          <c:yVal>
            <c:numRef>
              <c:f>Sheet1!$D$42:$D$44</c:f>
              <c:numCache>
                <c:formatCode>0.000E+00</c:formatCode>
                <c:ptCount val="3"/>
                <c:pt idx="0">
                  <c:v>4.9440000000000001E-5</c:v>
                </c:pt>
                <c:pt idx="1">
                  <c:v>5.0139999999999998E-5</c:v>
                </c:pt>
                <c:pt idx="2">
                  <c:v>5.041E-5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948800"/>
        <c:axId val="183950336"/>
      </c:scatterChart>
      <c:valAx>
        <c:axId val="183948800"/>
        <c:scaling>
          <c:orientation val="minMax"/>
          <c:max val="0.95000000000000007"/>
          <c:min val="0.55000000000000004"/>
        </c:scaling>
        <c:delete val="0"/>
        <c:axPos val="b"/>
        <c:numFmt formatCode="0.00" sourceLinked="1"/>
        <c:majorTickMark val="out"/>
        <c:minorTickMark val="none"/>
        <c:tickLblPos val="nextTo"/>
        <c:crossAx val="183950336"/>
        <c:crosses val="autoZero"/>
        <c:crossBetween val="midCat"/>
      </c:valAx>
      <c:valAx>
        <c:axId val="183950336"/>
        <c:scaling>
          <c:orientation val="minMax"/>
          <c:max val="5.5000000000000016E-5"/>
          <c:min val="3.500000000000001E-5"/>
        </c:scaling>
        <c:delete val="0"/>
        <c:axPos val="l"/>
        <c:majorGridlines/>
        <c:numFmt formatCode="0.000E+00" sourceLinked="1"/>
        <c:majorTickMark val="out"/>
        <c:minorTickMark val="none"/>
        <c:tickLblPos val="nextTo"/>
        <c:crossAx val="1839488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103019673995628"/>
          <c:y val="0.36358214661936211"/>
          <c:w val="0.2494136589733795"/>
          <c:h val="0.197843691311015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377043789998906"/>
          <c:y val="0.11790721181734121"/>
          <c:w val="0.72133118823908871"/>
          <c:h val="0.718173772330927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Sheet1!$B$41</c:f>
              <c:strCache>
                <c:ptCount val="1"/>
                <c:pt idx="0">
                  <c:v>Length = 59 mm</c:v>
                </c:pt>
              </c:strCache>
            </c:strRef>
          </c:tx>
          <c:spPr>
            <a:ln w="63500"/>
          </c:spPr>
          <c:xVal>
            <c:numRef>
              <c:f>Sheet1!$A$42:$A$44</c:f>
              <c:numCache>
                <c:formatCode>0.00</c:formatCode>
                <c:ptCount val="3"/>
                <c:pt idx="0">
                  <c:v>0.6</c:v>
                </c:pt>
                <c:pt idx="1">
                  <c:v>0.75</c:v>
                </c:pt>
                <c:pt idx="2">
                  <c:v>0.9</c:v>
                </c:pt>
              </c:numCache>
            </c:numRef>
          </c:xVal>
          <c:yVal>
            <c:numRef>
              <c:f>Sheet1!$B$42:$B$44</c:f>
              <c:numCache>
                <c:formatCode>0.000E+00</c:formatCode>
                <c:ptCount val="3"/>
                <c:pt idx="0">
                  <c:v>4.1260000000000001E-5</c:v>
                </c:pt>
                <c:pt idx="1">
                  <c:v>4.2049999999999999E-5</c:v>
                </c:pt>
                <c:pt idx="2">
                  <c:v>4.197E-5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Sheet1!$C$41</c:f>
              <c:strCache>
                <c:ptCount val="1"/>
                <c:pt idx="0">
                  <c:v>Length = 74 mm</c:v>
                </c:pt>
              </c:strCache>
            </c:strRef>
          </c:tx>
          <c:spPr>
            <a:ln w="63500"/>
          </c:spPr>
          <c:xVal>
            <c:numRef>
              <c:f>Sheet1!$A$42:$A$44</c:f>
              <c:numCache>
                <c:formatCode>0.00</c:formatCode>
                <c:ptCount val="3"/>
                <c:pt idx="0">
                  <c:v>0.6</c:v>
                </c:pt>
                <c:pt idx="1">
                  <c:v>0.75</c:v>
                </c:pt>
                <c:pt idx="2">
                  <c:v>0.9</c:v>
                </c:pt>
              </c:numCache>
            </c:numRef>
          </c:xVal>
          <c:yVal>
            <c:numRef>
              <c:f>Sheet1!$C$42:$C$44</c:f>
              <c:numCache>
                <c:formatCode>0.000E+00</c:formatCode>
                <c:ptCount val="3"/>
                <c:pt idx="0">
                  <c:v>4.6959999999999998E-5</c:v>
                </c:pt>
                <c:pt idx="1">
                  <c:v>4.6839999999999999E-5</c:v>
                </c:pt>
                <c:pt idx="2">
                  <c:v>4.8409999999999999E-5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Sheet1!$D$41</c:f>
              <c:strCache>
                <c:ptCount val="1"/>
                <c:pt idx="0">
                  <c:v>Length = 89 mm</c:v>
                </c:pt>
              </c:strCache>
            </c:strRef>
          </c:tx>
          <c:spPr>
            <a:ln w="63500"/>
          </c:spPr>
          <c:xVal>
            <c:numRef>
              <c:f>Sheet1!$A$42:$A$44</c:f>
              <c:numCache>
                <c:formatCode>0.00</c:formatCode>
                <c:ptCount val="3"/>
                <c:pt idx="0">
                  <c:v>0.6</c:v>
                </c:pt>
                <c:pt idx="1">
                  <c:v>0.75</c:v>
                </c:pt>
                <c:pt idx="2">
                  <c:v>0.9</c:v>
                </c:pt>
              </c:numCache>
            </c:numRef>
          </c:xVal>
          <c:yVal>
            <c:numRef>
              <c:f>Sheet1!$D$42:$D$44</c:f>
              <c:numCache>
                <c:formatCode>0.000E+00</c:formatCode>
                <c:ptCount val="3"/>
                <c:pt idx="0">
                  <c:v>4.9440000000000001E-5</c:v>
                </c:pt>
                <c:pt idx="1">
                  <c:v>5.0139999999999998E-5</c:v>
                </c:pt>
                <c:pt idx="2">
                  <c:v>5.041E-5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391936"/>
        <c:axId val="202393472"/>
      </c:scatterChart>
      <c:valAx>
        <c:axId val="202391936"/>
        <c:scaling>
          <c:orientation val="minMax"/>
          <c:max val="0.95000000000000007"/>
          <c:min val="0.55000000000000004"/>
        </c:scaling>
        <c:delete val="0"/>
        <c:axPos val="b"/>
        <c:numFmt formatCode="0.00" sourceLinked="1"/>
        <c:majorTickMark val="out"/>
        <c:minorTickMark val="none"/>
        <c:tickLblPos val="nextTo"/>
        <c:crossAx val="202393472"/>
        <c:crosses val="autoZero"/>
        <c:crossBetween val="midCat"/>
      </c:valAx>
      <c:valAx>
        <c:axId val="202393472"/>
        <c:scaling>
          <c:orientation val="minMax"/>
          <c:max val="5.5000000000000016E-5"/>
          <c:min val="3.500000000000001E-5"/>
        </c:scaling>
        <c:delete val="0"/>
        <c:axPos val="l"/>
        <c:majorGridlines/>
        <c:numFmt formatCode="0.000E+00" sourceLinked="1"/>
        <c:majorTickMark val="out"/>
        <c:minorTickMark val="none"/>
        <c:tickLblPos val="nextTo"/>
        <c:crossAx val="2023919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103019673995628"/>
          <c:y val="0.36358214661936211"/>
          <c:w val="0.2494136589733795"/>
          <c:h val="0.197843691311015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0.38792</cdr:x>
      <cdr:y>0.91252</cdr:y>
    </cdr:from>
    <cdr:to>
      <cdr:x>0.74486</cdr:x>
      <cdr:y>0.99028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02454" y="5028408"/>
          <a:ext cx="3130694" cy="428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dirty="0"/>
            <a:t>Target </a:t>
          </a:r>
          <a:r>
            <a:rPr lang="en-US" sz="2400" dirty="0" smtClean="0"/>
            <a:t>Width </a:t>
          </a:r>
          <a:r>
            <a:rPr lang="en-US" sz="2400" dirty="0"/>
            <a:t>(mm)</a:t>
          </a:r>
        </a:p>
      </cdr:txBody>
    </cdr:sp>
  </cdr:relSizeAnchor>
  <cdr:relSizeAnchor xmlns:cdr="http://schemas.openxmlformats.org/drawingml/2006/chartDrawing">
    <cdr:from>
      <cdr:x>0.01381</cdr:x>
      <cdr:y>0.32015</cdr:y>
    </cdr:from>
    <cdr:to>
      <cdr:x>0.06945</cdr:x>
      <cdr:y>0.69015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553453" y="2122051"/>
          <a:ext cx="1699282" cy="395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dirty="0"/>
            <a:t>N(pi+) per</a:t>
          </a:r>
          <a:r>
            <a:rPr lang="en-US" sz="2400" baseline="0" dirty="0"/>
            <a:t> POT</a:t>
          </a:r>
          <a:endParaRPr lang="en-US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0.38792</cdr:x>
      <cdr:y>0.91252</cdr:y>
    </cdr:from>
    <cdr:to>
      <cdr:x>0.74486</cdr:x>
      <cdr:y>0.99028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02454" y="5028408"/>
          <a:ext cx="3130694" cy="428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dirty="0"/>
            <a:t>Target </a:t>
          </a:r>
          <a:r>
            <a:rPr lang="en-US" sz="2400" dirty="0" smtClean="0"/>
            <a:t>Width </a:t>
          </a:r>
          <a:r>
            <a:rPr lang="en-US" sz="2400" dirty="0"/>
            <a:t>(mm)</a:t>
          </a:r>
        </a:p>
      </cdr:txBody>
    </cdr:sp>
  </cdr:relSizeAnchor>
  <cdr:relSizeAnchor xmlns:cdr="http://schemas.openxmlformats.org/drawingml/2006/chartDrawing">
    <cdr:from>
      <cdr:x>0.01381</cdr:x>
      <cdr:y>0.32015</cdr:y>
    </cdr:from>
    <cdr:to>
      <cdr:x>0.06945</cdr:x>
      <cdr:y>0.69015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553453" y="2122051"/>
          <a:ext cx="1699282" cy="395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dirty="0"/>
            <a:t>N(pi+) per</a:t>
          </a:r>
          <a:r>
            <a:rPr lang="en-US" sz="2400" baseline="0" dirty="0"/>
            <a:t> POT</a:t>
          </a:r>
          <a:endParaRPr lang="en-US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429"/>
            <a:ext cx="3005138" cy="4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429"/>
            <a:ext cx="3005138" cy="4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fld id="{447A2F4B-4458-4A67-A10F-75FB8C84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39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vmlDrawing" Target="../drawings/vmlDrawing6.vml"/><Relationship Id="rId1" Type="http://schemas.openxmlformats.org/officeDocument/2006/relationships/theme" Target="../theme/theme2.xml"/><Relationship Id="rId4" Type="http://schemas.openxmlformats.org/officeDocument/2006/relationships/image" Target="../media/image1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509"/>
            <a:ext cx="5546725" cy="415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429"/>
            <a:ext cx="3005138" cy="4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429"/>
            <a:ext cx="3005138" cy="4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fld id="{4A1AEC37-857B-436D-B425-92EA08529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571500" y="0"/>
          <a:ext cx="647700" cy="57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571500" y="0"/>
                        <a:ext cx="647700" cy="57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987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231518-D49E-409D-8A23-F959E94C6DCA}" type="slidenum">
              <a:rPr lang="en-US" sz="1200" b="0" smtClean="0"/>
              <a:pPr eaLnBrk="1" hangingPunct="1"/>
              <a:t>1</a:t>
            </a:fld>
            <a:endParaRPr lang="en-US" sz="1200" b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1AEC37-857B-436D-B425-92EA0852959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1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2AA852-D7A9-44D5-9CF7-804153A79FFB}" type="slidenum">
              <a:rPr lang="en-US" sz="1200" b="0" smtClean="0"/>
              <a:pPr eaLnBrk="1" hangingPunct="1"/>
              <a:t>3</a:t>
            </a:fld>
            <a:endParaRPr lang="en-US" sz="1200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2F5FC1-6AAE-4B66-A246-7522766D1B29}" type="slidenum">
              <a:rPr lang="en-US" sz="1200" b="0" smtClean="0"/>
              <a:pPr eaLnBrk="1" hangingPunct="1"/>
              <a:t>4</a:t>
            </a:fld>
            <a:endParaRPr lang="en-US" sz="1200" b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21B938-1AA2-4CFC-A848-412F91589591}" type="slidenum">
              <a:rPr lang="en-US" sz="1200" b="0" smtClean="0"/>
              <a:pPr eaLnBrk="1" hangingPunct="1"/>
              <a:t>5</a:t>
            </a:fld>
            <a:endParaRPr lang="en-US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1AEC37-857B-436D-B425-92EA0852959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70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1AEC37-857B-436D-B425-92EA0852959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19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1AEC37-857B-436D-B425-92EA0852959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7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1AEC37-857B-436D-B425-92EA0852959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11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1AEC37-857B-436D-B425-92EA0852959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 userDrawn="1"/>
        </p:nvGraphicFramePr>
        <p:xfrm>
          <a:off x="1676400" y="62484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1676400" y="62484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2362200" y="6276975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Muons,</a:t>
            </a:r>
          </a:p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Inc.</a:t>
            </a:r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444500" y="6413500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0" smtClean="0"/>
              <a:t>12/21/2001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5543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2/1/2012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Cary Y. Yoshikawa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A4F0-80EF-48BC-A0F8-841BE1861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 userDrawn="1"/>
        </p:nvGraphicFramePr>
        <p:xfrm>
          <a:off x="1676400" y="62484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1676400" y="62484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276975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Muons,</a:t>
            </a:r>
          </a:p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42988" y="5543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2/1/2012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Cary Y. Yoshikawa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1496F-68F7-4F71-8199-29331B7FE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0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 userDrawn="1"/>
        </p:nvGraphicFramePr>
        <p:xfrm>
          <a:off x="1676400" y="62484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1676400" y="62484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2362200" y="6276975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Muons,</a:t>
            </a:r>
          </a:p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Inc.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88100"/>
            <a:ext cx="1484313" cy="358775"/>
          </a:xfrm>
          <a:prstGeom prst="rect">
            <a:avLst/>
          </a:prstGeom>
        </p:spPr>
        <p:txBody>
          <a:bodyPr/>
          <a:lstStyle>
            <a:lvl1pPr>
              <a:defRPr sz="1400" b="0" i="0" baseline="0" smtClean="0"/>
            </a:lvl1pPr>
          </a:lstStyle>
          <a:p>
            <a:pPr>
              <a:defRPr/>
            </a:pPr>
            <a:r>
              <a:rPr lang="en-US" smtClean="0"/>
              <a:t>2/1/2012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3750" y="62769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AE08-08BF-420B-BDDC-92EC004BA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8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 userDrawn="1"/>
        </p:nvGraphicFramePr>
        <p:xfrm>
          <a:off x="1676400" y="62484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1676400" y="62484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276975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0" dirty="0" err="1" smtClean="0">
                <a:solidFill>
                  <a:srgbClr val="0099FF"/>
                </a:solidFill>
                <a:latin typeface="Arial Black" pitchFamily="34" charset="0"/>
              </a:rPr>
              <a:t>Muons</a:t>
            </a:r>
            <a:r>
              <a:rPr lang="en-US" sz="1600" b="0" dirty="0" smtClean="0">
                <a:solidFill>
                  <a:srgbClr val="0099FF"/>
                </a:solidFill>
                <a:latin typeface="Arial Black" pitchFamily="34" charset="0"/>
              </a:rPr>
              <a:t>,</a:t>
            </a:r>
          </a:p>
          <a:p>
            <a:pPr algn="l">
              <a:defRPr/>
            </a:pPr>
            <a:r>
              <a:rPr lang="en-US" sz="1600" b="0" dirty="0" smtClean="0">
                <a:solidFill>
                  <a:srgbClr val="0099FF"/>
                </a:solidFill>
                <a:latin typeface="Arial Black" pitchFamily="34" charset="0"/>
              </a:rPr>
              <a:t>Inc.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46075" y="6294438"/>
            <a:ext cx="1403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0" smtClean="0"/>
              <a:t>12/21/2011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Cary Y. Yoshikawa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7515-FBFF-43C7-AC01-1AA38C670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74638"/>
            <a:ext cx="434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en-US" smtClean="0"/>
              <a:t>Cary Y. Yoshikawa</a:t>
            </a: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53C0E4B-FB61-4170-B56C-26736444E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30" name="Object 7"/>
          <p:cNvGraphicFramePr>
            <a:graphicFrameLocks noChangeAspect="1"/>
          </p:cNvGraphicFramePr>
          <p:nvPr userDrawn="1"/>
        </p:nvGraphicFramePr>
        <p:xfrm>
          <a:off x="1676400" y="62484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Image" r:id="rId7" imgW="8673016" imgH="12444444" progId="Photoshop.Image.6">
                  <p:embed/>
                </p:oleObj>
              </mc:Choice>
              <mc:Fallback>
                <p:oleObj name="Image" r:id="rId7" imgW="8673016" imgH="12444444" progId="Photoshop.Image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1676400" y="62484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362200" y="6276975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Muons,</a:t>
            </a:r>
          </a:p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Inc.</a:t>
            </a:r>
          </a:p>
        </p:txBody>
      </p:sp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444500" y="6413500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0" smtClean="0"/>
              <a:t>12/21/2001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dirty="0" smtClean="0"/>
              <a:t>Cary Y. Yoshikawa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1B541E-E1C4-4548-BCBA-EDDF0179FCC7}" type="slidenum">
              <a:rPr lang="en-US" sz="1400" b="0" smtClean="0"/>
              <a:pPr eaLnBrk="1" hangingPunct="1"/>
              <a:t>1</a:t>
            </a:fld>
            <a:endParaRPr lang="en-US" sz="1400" b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97000" y="1917430"/>
            <a:ext cx="65373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Preliminary Study of Target Shapes for g-2 with Yield Measured at Start of M2 </a:t>
            </a:r>
            <a:r>
              <a:rPr lang="en-US" sz="3200" dirty="0" err="1" smtClean="0"/>
              <a:t>Beamline</a:t>
            </a:r>
            <a:endParaRPr lang="el-GR" sz="3200" dirty="0">
              <a:cs typeface="Arial" charset="0"/>
            </a:endParaRPr>
          </a:p>
        </p:txBody>
      </p:sp>
      <p:sp>
        <p:nvSpPr>
          <p:cNvPr id="614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2/1/2012</a:t>
            </a:r>
            <a:endParaRPr 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5" y="111748"/>
            <a:ext cx="8253939" cy="674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8451" y="0"/>
            <a:ext cx="492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Sergei </a:t>
            </a:r>
            <a:r>
              <a:rPr lang="en-US" dirty="0" err="1" smtClean="0"/>
              <a:t>Striganov’s</a:t>
            </a:r>
            <a:r>
              <a:rPr lang="en-US" dirty="0" smtClean="0"/>
              <a:t> 1/10/12 Target Team Meeting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391055" y="2237362"/>
            <a:ext cx="7237379" cy="486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391055" y="2997740"/>
            <a:ext cx="7237379" cy="121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391055" y="3378741"/>
            <a:ext cx="7237379" cy="243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391055" y="3579537"/>
            <a:ext cx="7237379" cy="243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6290552" y="982494"/>
            <a:ext cx="0" cy="46790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58758" y="3378742"/>
            <a:ext cx="0" cy="225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15851" y="331064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B050"/>
                </a:solidFill>
              </a:rPr>
              <a:t>+8.7%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52291" y="5885235"/>
            <a:ext cx="1368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B050"/>
                </a:solidFill>
              </a:rPr>
              <a:t>β</a:t>
            </a:r>
            <a:r>
              <a:rPr lang="en-US" sz="1600" dirty="0" smtClean="0">
                <a:solidFill>
                  <a:srgbClr val="00B050"/>
                </a:solidFill>
              </a:rPr>
              <a:t> = 3.5 cm?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Cary Y. Yoshikawa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43651-AF38-4DDD-953F-EB87AECC3E10}" type="slidenum">
              <a:rPr lang="en-US" sz="1400" b="0" smtClean="0"/>
              <a:pPr eaLnBrk="1" hangingPunct="1"/>
              <a:t>11</a:t>
            </a:fld>
            <a:endParaRPr lang="en-US" sz="1400" b="0" smtClean="0"/>
          </a:p>
        </p:txBody>
      </p:sp>
      <p:graphicFrame>
        <p:nvGraphicFramePr>
          <p:cNvPr id="5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705761"/>
              </p:ext>
            </p:extLst>
          </p:nvPr>
        </p:nvGraphicFramePr>
        <p:xfrm>
          <a:off x="559594" y="480367"/>
          <a:ext cx="7772400" cy="6034512"/>
        </p:xfrm>
        <a:graphic>
          <a:graphicData uri="http://schemas.openxmlformats.org/drawingml/2006/table">
            <a:tbl>
              <a:tblPr/>
              <a:tblGrid>
                <a:gridCol w="797668"/>
                <a:gridCol w="719847"/>
                <a:gridCol w="2052536"/>
                <a:gridCol w="2188723"/>
                <a:gridCol w="2013626"/>
              </a:tblGrid>
              <a:tr h="54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Length (mm)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Width (mm)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N(pi+)/POT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N(proton)/POT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N(mu+)/POT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59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0.60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4.126x10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+/- 2.1%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-5.32%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8.879x10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-2.43%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1.865x10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+/-50%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59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0.75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4.205x10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+/- 2.1%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-3.51%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8.871x10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-2.52%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3.79x10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+/-50%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59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0.90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4.197x10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+/- 2.1%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-3.69%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8.855x10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-2.69%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3.637x10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+/-58%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74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0.60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4.696x10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+7.76%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1.001x10</a:t>
                      </a:r>
                      <a:r>
                        <a:rPr lang="en-US" sz="1500" baseline="30000" dirty="0" smtClean="0"/>
                        <a:t>-4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+10.0%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6.879x10</a:t>
                      </a:r>
                      <a:r>
                        <a:rPr lang="en-US" sz="1500" baseline="30000" dirty="0" smtClean="0"/>
                        <a:t>-13</a:t>
                      </a:r>
                      <a:r>
                        <a:rPr lang="en-US" sz="1500" baseline="0" dirty="0" smtClean="0"/>
                        <a:t> +/-100%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74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/>
                        <a:t>0.75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4.684x10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+7.48%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9.862x10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+8.37%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1.086x10</a:t>
                      </a:r>
                      <a:r>
                        <a:rPr lang="en-US" sz="1500" baseline="30000" dirty="0" smtClean="0"/>
                        <a:t>-12</a:t>
                      </a:r>
                      <a:r>
                        <a:rPr lang="en-US" sz="1500" baseline="0" dirty="0" smtClean="0"/>
                        <a:t> +/-71%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74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0.90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4.841x10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+11.1%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9.944x10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+9.27%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2.524x10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+/-58%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89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0.60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4.944x10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+13.4%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1.073x10</a:t>
                      </a:r>
                      <a:r>
                        <a:rPr lang="en-US" sz="1500" baseline="30000" dirty="0" smtClean="0"/>
                        <a:t>-4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+17.9%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1.797x10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+/-58%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89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0.75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5.014x10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+15.1%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1.097x10</a:t>
                      </a:r>
                      <a:r>
                        <a:rPr lang="en-US" sz="1500" baseline="30000" dirty="0" smtClean="0"/>
                        <a:t>-4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+12.1%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1.507x10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+/-45%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89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0.90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5.041x10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+15.7%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1.081x10</a:t>
                      </a:r>
                      <a:r>
                        <a:rPr lang="en-US" sz="1500" baseline="30000" dirty="0" smtClean="0"/>
                        <a:t>-4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+11.9%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1.793x10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+/-50%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Default</a:t>
                      </a:r>
                      <a:endParaRPr lang="en-US" sz="1500" baseline="0" dirty="0" smtClean="0"/>
                    </a:p>
                    <a:p>
                      <a:pPr algn="ctr"/>
                      <a:r>
                        <a:rPr lang="en-US" sz="1500" baseline="0" dirty="0" err="1" smtClean="0"/>
                        <a:t>Pbar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Target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4.358x10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+/- 2.1%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9.100x10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+/- 1.4%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3.556x10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+/-41%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2/1/2012</a:t>
            </a:r>
            <a:endParaRPr lang="en-US" sz="1400" b="0"/>
          </a:p>
        </p:txBody>
      </p:sp>
      <p:sp>
        <p:nvSpPr>
          <p:cNvPr id="10272" name="TextBox 1"/>
          <p:cNvSpPr txBox="1">
            <a:spLocks noChangeArrowheads="1"/>
          </p:cNvSpPr>
          <p:nvPr/>
        </p:nvSpPr>
        <p:spPr bwMode="auto">
          <a:xfrm>
            <a:off x="685800" y="18702"/>
            <a:ext cx="7519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Yields for Vertical Slabs of varying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880099"/>
              </p:ext>
            </p:extLst>
          </p:nvPr>
        </p:nvGraphicFramePr>
        <p:xfrm>
          <a:off x="252663" y="469231"/>
          <a:ext cx="8771021" cy="551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2442410" y="508014"/>
            <a:ext cx="4572000" cy="2708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Vertical Target </a:t>
            </a:r>
            <a:r>
              <a:rPr lang="en-US" sz="2400" dirty="0" smtClean="0"/>
              <a:t>Yields for Pi+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24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0704" y="1926076"/>
            <a:ext cx="5924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Check consistency  with Sergei’s results for pion yields versus target </a:t>
            </a:r>
            <a:r>
              <a:rPr lang="en-US" sz="3200" dirty="0" smtClean="0">
                <a:solidFill>
                  <a:srgbClr val="FF0000"/>
                </a:solidFill>
              </a:rPr>
              <a:t>length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Cary Y. Yoshikawa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43651-AF38-4DDD-953F-EB87AECC3E10}" type="slidenum">
              <a:rPr lang="en-US" sz="1400" b="0" smtClean="0"/>
              <a:pPr eaLnBrk="1" hangingPunct="1"/>
              <a:t>14</a:t>
            </a:fld>
            <a:endParaRPr lang="en-US" sz="1400" b="0" smtClean="0"/>
          </a:p>
        </p:txBody>
      </p:sp>
      <p:graphicFrame>
        <p:nvGraphicFramePr>
          <p:cNvPr id="5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76547"/>
              </p:ext>
            </p:extLst>
          </p:nvPr>
        </p:nvGraphicFramePr>
        <p:xfrm>
          <a:off x="559594" y="480367"/>
          <a:ext cx="7772400" cy="6034512"/>
        </p:xfrm>
        <a:graphic>
          <a:graphicData uri="http://schemas.openxmlformats.org/drawingml/2006/table">
            <a:tbl>
              <a:tblPr/>
              <a:tblGrid>
                <a:gridCol w="797668"/>
                <a:gridCol w="719847"/>
                <a:gridCol w="2052536"/>
                <a:gridCol w="2188723"/>
                <a:gridCol w="2013626"/>
              </a:tblGrid>
              <a:tr h="54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Length (mm)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Width (mm)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N(pi+)/POT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N(proton)/POT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N(mu+)/POT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59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0.60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4.126x10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+/- 2.1%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-5.32%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8.879x10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-2.43%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1.865x10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+/-50%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59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0.75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4.205x10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+/- 2.1%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-3.51%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8.871x10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-2.52%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3.79x10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+/-50%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59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0.90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4.197x10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+/- 2.1%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-3.69%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8.855x10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-2.69%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3.637x10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+/-58%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74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0.60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4.696x10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+7.76%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1.001x10</a:t>
                      </a:r>
                      <a:r>
                        <a:rPr lang="en-US" sz="1500" baseline="30000" dirty="0" smtClean="0"/>
                        <a:t>-4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+10.0%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6.879x10</a:t>
                      </a:r>
                      <a:r>
                        <a:rPr lang="en-US" sz="1500" baseline="30000" dirty="0" smtClean="0"/>
                        <a:t>-13</a:t>
                      </a:r>
                      <a:r>
                        <a:rPr lang="en-US" sz="1500" baseline="0" dirty="0" smtClean="0"/>
                        <a:t> +/-100%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74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/>
                        <a:t>0.75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4.684x10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+7.48%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9.862x10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+8.37%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1.086x10</a:t>
                      </a:r>
                      <a:r>
                        <a:rPr lang="en-US" sz="1500" baseline="30000" dirty="0" smtClean="0"/>
                        <a:t>-12</a:t>
                      </a:r>
                      <a:r>
                        <a:rPr lang="en-US" sz="1500" baseline="0" dirty="0" smtClean="0"/>
                        <a:t> +/-71%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74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0.90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4.841x10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+11.1%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9.944x10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+9.27%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2.524x10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+/-58%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89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0.60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4.944x10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+13.4%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1.073x10</a:t>
                      </a:r>
                      <a:r>
                        <a:rPr lang="en-US" sz="1500" baseline="30000" dirty="0" smtClean="0"/>
                        <a:t>-4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+17.9%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1.797x10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+/-58%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89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0.75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5.014x10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+15.1%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1.097x10</a:t>
                      </a:r>
                      <a:r>
                        <a:rPr lang="en-US" sz="1500" baseline="30000" dirty="0" smtClean="0"/>
                        <a:t>-4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+12.1%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1.507x10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+/-45%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89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0.90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5.041x10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+15.7%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1.081x10</a:t>
                      </a:r>
                      <a:r>
                        <a:rPr lang="en-US" sz="1500" baseline="30000" dirty="0" smtClean="0"/>
                        <a:t>-4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+11.9%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1.793x10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+/-50%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Default</a:t>
                      </a:r>
                      <a:endParaRPr lang="en-US" sz="1500" baseline="0" dirty="0" smtClean="0"/>
                    </a:p>
                    <a:p>
                      <a:pPr algn="ctr"/>
                      <a:r>
                        <a:rPr lang="en-US" sz="1500" baseline="0" dirty="0" err="1" smtClean="0"/>
                        <a:t>Pbar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Target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4.358x10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+/- 2.1%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9.100x10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+/- 1.4%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3.556x10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+/-41%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2/1/2012</a:t>
            </a:r>
            <a:endParaRPr lang="en-US" sz="1400" b="0"/>
          </a:p>
        </p:txBody>
      </p:sp>
      <p:sp>
        <p:nvSpPr>
          <p:cNvPr id="10272" name="TextBox 1"/>
          <p:cNvSpPr txBox="1">
            <a:spLocks noChangeArrowheads="1"/>
          </p:cNvSpPr>
          <p:nvPr/>
        </p:nvSpPr>
        <p:spPr bwMode="auto">
          <a:xfrm>
            <a:off x="685800" y="18702"/>
            <a:ext cx="7519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Yields for Vertical Slabs of varying dimensions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554474" y="2166025"/>
            <a:ext cx="3550595" cy="51556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4476" y="3813242"/>
            <a:ext cx="3550595" cy="51556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3656" y="5421549"/>
            <a:ext cx="3550595" cy="51556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8451" y="0"/>
            <a:ext cx="492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Sergei </a:t>
            </a:r>
            <a:r>
              <a:rPr lang="en-US" dirty="0" err="1" smtClean="0"/>
              <a:t>Striganov’s</a:t>
            </a:r>
            <a:r>
              <a:rPr lang="en-US" dirty="0" smtClean="0"/>
              <a:t> 1/10/12 Target Team Meeting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6290552" y="982494"/>
            <a:ext cx="0" cy="46790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5752291" y="5885235"/>
            <a:ext cx="1368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B050"/>
                </a:solidFill>
              </a:rPr>
              <a:t>β</a:t>
            </a:r>
            <a:r>
              <a:rPr lang="en-US" sz="1600" dirty="0" smtClean="0">
                <a:solidFill>
                  <a:srgbClr val="00B050"/>
                </a:solidFill>
              </a:rPr>
              <a:t> = 3.5 cm?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4" y="111748"/>
            <a:ext cx="8253939" cy="674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 rot="10800000">
            <a:off x="5221318" y="1731522"/>
            <a:ext cx="303177" cy="544749"/>
            <a:chOff x="5221318" y="1731522"/>
            <a:chExt cx="303177" cy="544749"/>
          </a:xfrm>
        </p:grpSpPr>
        <p:sp>
          <p:nvSpPr>
            <p:cNvPr id="7" name="Up Arrow 6"/>
            <p:cNvSpPr/>
            <p:nvPr/>
          </p:nvSpPr>
          <p:spPr bwMode="auto">
            <a:xfrm>
              <a:off x="5267527" y="1731522"/>
              <a:ext cx="204281" cy="544749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221318" y="1731522"/>
              <a:ext cx="303177" cy="544749"/>
              <a:chOff x="5221318" y="1731522"/>
              <a:chExt cx="303177" cy="544749"/>
            </a:xfrm>
          </p:grpSpPr>
          <p:cxnSp>
            <p:nvCxnSpPr>
              <p:cNvPr id="13" name="Straight Connector 12"/>
              <p:cNvCxnSpPr/>
              <p:nvPr/>
            </p:nvCxnSpPr>
            <p:spPr bwMode="auto">
              <a:xfrm>
                <a:off x="5221318" y="1731522"/>
                <a:ext cx="277239" cy="0"/>
              </a:xfrm>
              <a:prstGeom prst="line">
                <a:avLst/>
              </a:prstGeom>
              <a:solidFill>
                <a:schemeClr val="accent1"/>
              </a:solidFill>
              <a:ln w="44450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5247256" y="2276271"/>
                <a:ext cx="277239" cy="0"/>
              </a:xfrm>
              <a:prstGeom prst="line">
                <a:avLst/>
              </a:prstGeom>
              <a:solidFill>
                <a:schemeClr val="accent1"/>
              </a:solidFill>
              <a:ln w="4445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5" name="Group 24"/>
          <p:cNvGrpSpPr/>
          <p:nvPr/>
        </p:nvGrpSpPr>
        <p:grpSpPr>
          <a:xfrm>
            <a:off x="6290552" y="3144470"/>
            <a:ext cx="307237" cy="442602"/>
            <a:chOff x="5221318" y="1731522"/>
            <a:chExt cx="303177" cy="544749"/>
          </a:xfrm>
        </p:grpSpPr>
        <p:sp>
          <p:nvSpPr>
            <p:cNvPr id="26" name="Up Arrow 25"/>
            <p:cNvSpPr/>
            <p:nvPr/>
          </p:nvSpPr>
          <p:spPr bwMode="auto">
            <a:xfrm>
              <a:off x="5267527" y="1731522"/>
              <a:ext cx="204281" cy="544749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221318" y="1731522"/>
              <a:ext cx="303177" cy="544749"/>
              <a:chOff x="5221318" y="1731522"/>
              <a:chExt cx="303177" cy="544749"/>
            </a:xfrm>
          </p:grpSpPr>
          <p:cxnSp>
            <p:nvCxnSpPr>
              <p:cNvPr id="30" name="Straight Connector 29"/>
              <p:cNvCxnSpPr/>
              <p:nvPr/>
            </p:nvCxnSpPr>
            <p:spPr bwMode="auto">
              <a:xfrm>
                <a:off x="5221318" y="1731522"/>
                <a:ext cx="277239" cy="0"/>
              </a:xfrm>
              <a:prstGeom prst="line">
                <a:avLst/>
              </a:prstGeom>
              <a:solidFill>
                <a:schemeClr val="accent1"/>
              </a:solidFill>
              <a:ln w="44450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5247256" y="2276271"/>
                <a:ext cx="277239" cy="0"/>
              </a:xfrm>
              <a:prstGeom prst="line">
                <a:avLst/>
              </a:prstGeom>
              <a:solidFill>
                <a:schemeClr val="accent1"/>
              </a:solidFill>
              <a:ln w="4445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847290" y="4212077"/>
            <a:ext cx="379378" cy="2334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2042809" y="3811967"/>
            <a:ext cx="3343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dirty="0" smtClean="0">
                <a:solidFill>
                  <a:srgbClr val="FF0000"/>
                </a:solidFill>
              </a:rPr>
              <a:t> = 0.45 mm, d = 0.90 mm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98451" y="830996"/>
            <a:ext cx="4961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Dependence on Target Length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1245140" y="3115287"/>
            <a:ext cx="7256834" cy="291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1245140" y="3587072"/>
            <a:ext cx="7256834" cy="291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759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0704" y="1926076"/>
            <a:ext cx="5924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Check consistency  with Sergei’s results for pion yields versus target </a:t>
            </a:r>
            <a:r>
              <a:rPr lang="en-US" sz="3200" dirty="0" smtClean="0">
                <a:solidFill>
                  <a:srgbClr val="FF0000"/>
                </a:solidFill>
              </a:rPr>
              <a:t>width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7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769080"/>
              </p:ext>
            </p:extLst>
          </p:nvPr>
        </p:nvGraphicFramePr>
        <p:xfrm>
          <a:off x="252663" y="469231"/>
          <a:ext cx="8771021" cy="551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2442410" y="508014"/>
            <a:ext cx="4572000" cy="2708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Vertical Target </a:t>
            </a:r>
            <a:r>
              <a:rPr lang="en-US" sz="2400" dirty="0" smtClean="0"/>
              <a:t>Yields for Pi+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85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809" y="126459"/>
            <a:ext cx="8148991" cy="66604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8451" y="0"/>
            <a:ext cx="492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Sergei </a:t>
            </a:r>
            <a:r>
              <a:rPr lang="en-US" dirty="0" err="1" smtClean="0"/>
              <a:t>Striganov’s</a:t>
            </a:r>
            <a:r>
              <a:rPr lang="en-US" dirty="0" smtClean="0"/>
              <a:t> 1/10/12 Target Team Meeting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6203003" y="2986391"/>
            <a:ext cx="0" cy="26751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5752291" y="5885235"/>
            <a:ext cx="1368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B050"/>
                </a:solidFill>
              </a:rPr>
              <a:t>β</a:t>
            </a:r>
            <a:r>
              <a:rPr lang="en-US" sz="1600" dirty="0" smtClean="0">
                <a:solidFill>
                  <a:srgbClr val="00B050"/>
                </a:solidFill>
              </a:rPr>
              <a:t> = 3.5 cm?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38527" y="830995"/>
            <a:ext cx="6050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Dependence on Target Radius/Width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031149" y="3249037"/>
            <a:ext cx="301557" cy="56292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124528" y="1726659"/>
            <a:ext cx="535021" cy="535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710777" y="1458510"/>
            <a:ext cx="1515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ot 74 mm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38529" y="204282"/>
            <a:ext cx="563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 &amp; Future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0469" y="865762"/>
            <a:ext cx="834633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smtClean="0"/>
              <a:t>Yields at end of 3 </a:t>
            </a:r>
            <a:r>
              <a:rPr lang="en-US" sz="2200" dirty="0" err="1" smtClean="0"/>
              <a:t>deg</a:t>
            </a:r>
            <a:r>
              <a:rPr lang="en-US" sz="2200" dirty="0" smtClean="0"/>
              <a:t> bend is consistent with Sergei’s study if </a:t>
            </a:r>
            <a:r>
              <a:rPr lang="el-GR" sz="2200" dirty="0" smtClean="0"/>
              <a:t>β</a:t>
            </a:r>
            <a:r>
              <a:rPr lang="en-US" sz="2200" dirty="0" smtClean="0"/>
              <a:t> = 3.5 cm for existing Li lens system extrapolated back to target.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smtClean="0"/>
              <a:t>Simulations planned: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200" dirty="0"/>
              <a:t>D</a:t>
            </a:r>
            <a:r>
              <a:rPr lang="en-US" sz="2200" dirty="0" smtClean="0"/>
              <a:t>efault </a:t>
            </a:r>
            <a:r>
              <a:rPr lang="en-US" sz="2200" dirty="0" err="1"/>
              <a:t>pbar</a:t>
            </a:r>
            <a:r>
              <a:rPr lang="en-US" sz="2200" dirty="0"/>
              <a:t> </a:t>
            </a:r>
            <a:r>
              <a:rPr lang="en-US" sz="2200" dirty="0" smtClean="0"/>
              <a:t>target with old larger spot size and PMAG = default to quantify enhancement due to smaller spot size.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200" dirty="0" smtClean="0"/>
              <a:t>Multiple </a:t>
            </a:r>
            <a:r>
              <a:rPr lang="en-US" sz="2200" dirty="0"/>
              <a:t>target lengths and widths for horizontal </a:t>
            </a:r>
            <a:r>
              <a:rPr lang="en-US" sz="2200" dirty="0" smtClean="0"/>
              <a:t>slab, where </a:t>
            </a:r>
            <a:r>
              <a:rPr lang="en-US" sz="2200" dirty="0" err="1" smtClean="0"/>
              <a:t>pions</a:t>
            </a:r>
            <a:r>
              <a:rPr lang="en-US" sz="2200" dirty="0" smtClean="0"/>
              <a:t> bubble off the side of the target in the non-bend plane.  Large vertical beta in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quad may negate any gain, but quads can be adjusted and so forth…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smtClean="0"/>
              <a:t>Question: Should we choose one configuration (default?) to make a high statistic sample and convert to g4beamline tracks?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0983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7940" y="894945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Purpose of today’s presentation is to simulate capture of </a:t>
            </a:r>
            <a:r>
              <a:rPr lang="en-US" dirty="0" err="1" smtClean="0"/>
              <a:t>pions</a:t>
            </a:r>
            <a:r>
              <a:rPr lang="en-US" dirty="0" smtClean="0"/>
              <a:t> to end of 3 </a:t>
            </a:r>
            <a:r>
              <a:rPr lang="en-US" dirty="0" err="1" smtClean="0"/>
              <a:t>deg</a:t>
            </a:r>
            <a:r>
              <a:rPr lang="en-US" dirty="0" smtClean="0"/>
              <a:t> bend and cross check against Sergei </a:t>
            </a:r>
            <a:r>
              <a:rPr lang="en-US" dirty="0" err="1" smtClean="0"/>
              <a:t>Striganov’s</a:t>
            </a:r>
            <a:r>
              <a:rPr lang="en-US" dirty="0" smtClean="0"/>
              <a:t> study at the target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Targets with a slab configuration are introduced to simulate a side of a thin wall cylinder that is more realistic than an thin rod target.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7518" y="136187"/>
            <a:ext cx="349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09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3506" y="2188724"/>
            <a:ext cx="6536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95434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7" y="1394342"/>
            <a:ext cx="8875001" cy="374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9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2/1/2012</a:t>
            </a:r>
            <a:endParaRPr lang="en-US" sz="1400" b="0"/>
          </a:p>
        </p:txBody>
      </p:sp>
      <p:sp>
        <p:nvSpPr>
          <p:cNvPr id="71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Cary Y. Yoshikawa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8FB43A-E339-4600-A8B8-F95235987C1B}" type="slidenum">
              <a:rPr lang="en-US" sz="1400" b="0" smtClean="0"/>
              <a:pPr eaLnBrk="1" hangingPunct="1"/>
              <a:t>3</a:t>
            </a:fld>
            <a:endParaRPr lang="en-US" sz="1400" b="0" smtClean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505326" y="1009650"/>
            <a:ext cx="800099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/>
              <a:t>100 million Protons on Target (POT)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dirty="0" smtClean="0"/>
              <a:t>KE </a:t>
            </a:r>
            <a:r>
              <a:rPr lang="en-US" dirty="0"/>
              <a:t>= 8 </a:t>
            </a:r>
            <a:r>
              <a:rPr lang="en-US" dirty="0" err="1"/>
              <a:t>GeV</a:t>
            </a:r>
            <a:endParaRPr lang="en-US" dirty="0"/>
          </a:p>
          <a:p>
            <a:pPr algn="l" eaLnBrk="1" hangingPunct="1">
              <a:spcBef>
                <a:spcPct val="50000"/>
              </a:spcBef>
            </a:pPr>
            <a:r>
              <a:rPr lang="en-US" dirty="0" smtClean="0"/>
              <a:t>Using Sergei’s (1/10/12) most optimistic spot size:</a:t>
            </a:r>
            <a:endParaRPr lang="en-US" dirty="0"/>
          </a:p>
          <a:p>
            <a:pPr algn="l" eaLnBrk="1" hangingPunct="1">
              <a:spcBef>
                <a:spcPct val="50000"/>
              </a:spcBef>
            </a:pPr>
            <a:r>
              <a:rPr lang="en-US" dirty="0"/>
              <a:t>   </a:t>
            </a:r>
            <a:r>
              <a:rPr lang="el-GR" dirty="0"/>
              <a:t>σ</a:t>
            </a:r>
            <a:r>
              <a:rPr lang="en-US" dirty="0"/>
              <a:t>x = </a:t>
            </a:r>
            <a:r>
              <a:rPr lang="el-GR" dirty="0" smtClean="0"/>
              <a:t>σ</a:t>
            </a:r>
            <a:r>
              <a:rPr lang="en-US" dirty="0" smtClean="0"/>
              <a:t>y = 0.15 mm, </a:t>
            </a:r>
            <a:r>
              <a:rPr lang="el-GR" dirty="0" smtClean="0"/>
              <a:t>ε</a:t>
            </a:r>
            <a:r>
              <a:rPr lang="en-US" dirty="0" smtClean="0"/>
              <a:t> = 0.3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algn="l" eaLnBrk="1" hangingPunct="1">
              <a:spcBef>
                <a:spcPct val="50000"/>
              </a:spcBef>
            </a:pPr>
            <a:r>
              <a:rPr lang="en-US" dirty="0" smtClean="0">
                <a:cs typeface="Arial" charset="0"/>
              </a:rPr>
              <a:t>   </a:t>
            </a:r>
            <a:r>
              <a:rPr lang="el-GR" dirty="0" smtClean="0">
                <a:cs typeface="Arial" charset="0"/>
              </a:rPr>
              <a:t>σ</a:t>
            </a:r>
            <a:r>
              <a:rPr lang="en-US" dirty="0" smtClean="0"/>
              <a:t>x’ = </a:t>
            </a:r>
            <a:r>
              <a:rPr lang="el-GR" dirty="0" smtClean="0"/>
              <a:t>σ</a:t>
            </a:r>
            <a:r>
              <a:rPr lang="en-US" dirty="0" smtClean="0"/>
              <a:t>y’ = 0.6366 </a:t>
            </a:r>
            <a:r>
              <a:rPr lang="en-US" dirty="0" err="1" smtClean="0"/>
              <a:t>mrad</a:t>
            </a:r>
            <a:endParaRPr lang="en-US" dirty="0" smtClean="0"/>
          </a:p>
          <a:p>
            <a:pPr algn="l" eaLnBrk="1" hangingPunct="1">
              <a:spcBef>
                <a:spcPct val="50000"/>
              </a:spcBef>
            </a:pPr>
            <a:r>
              <a:rPr lang="en-US" dirty="0" smtClean="0"/>
              <a:t>From </a:t>
            </a:r>
            <a:r>
              <a:rPr lang="en-US" dirty="0"/>
              <a:t>design goal (</a:t>
            </a:r>
            <a:r>
              <a:rPr lang="en-US" dirty="0" err="1"/>
              <a:t>Weiren’s</a:t>
            </a:r>
            <a:r>
              <a:rPr lang="en-US" dirty="0"/>
              <a:t> Oct. 27, 2011 talk):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dirty="0"/>
              <a:t>   </a:t>
            </a:r>
            <a:r>
              <a:rPr lang="el-GR" dirty="0"/>
              <a:t>σ</a:t>
            </a:r>
            <a:r>
              <a:rPr lang="en-US" dirty="0"/>
              <a:t>t = 20 </a:t>
            </a:r>
            <a:r>
              <a:rPr lang="en-US" dirty="0" err="1"/>
              <a:t>nsec</a:t>
            </a:r>
            <a:r>
              <a:rPr lang="en-US" dirty="0"/>
              <a:t> (100 </a:t>
            </a:r>
            <a:r>
              <a:rPr lang="en-US" dirty="0" err="1"/>
              <a:t>nsec</a:t>
            </a:r>
            <a:r>
              <a:rPr lang="en-US" dirty="0"/>
              <a:t> full width; 2.5 sigma)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2735263" y="228600"/>
            <a:ext cx="367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Proton Beam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2/1/2012</a:t>
            </a:r>
            <a:endParaRPr lang="en-US" sz="1400" b="0"/>
          </a:p>
        </p:txBody>
      </p:sp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Cary Y. Yoshikawa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2616E3-2903-43B3-8AF6-287D2DD41847}" type="slidenum">
              <a:rPr lang="en-US" sz="1400" b="0" smtClean="0"/>
              <a:pPr eaLnBrk="1" hangingPunct="1"/>
              <a:t>4</a:t>
            </a:fld>
            <a:endParaRPr lang="en-US" sz="1400" b="0" smtClean="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228600" y="1009650"/>
            <a:ext cx="873492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dirty="0"/>
              <a:t>Target </a:t>
            </a:r>
            <a:r>
              <a:rPr lang="en-US" sz="2000" dirty="0" smtClean="0"/>
              <a:t>material is </a:t>
            </a:r>
            <a:r>
              <a:rPr lang="en-US" sz="2000" dirty="0"/>
              <a:t>the nominal </a:t>
            </a:r>
            <a:r>
              <a:rPr lang="en-US" sz="2000" dirty="0" err="1" smtClean="0"/>
              <a:t>inconel</a:t>
            </a:r>
            <a:r>
              <a:rPr lang="en-US" sz="2000" dirty="0" smtClean="0"/>
              <a:t> that </a:t>
            </a:r>
            <a:r>
              <a:rPr lang="en-US" sz="2000" dirty="0"/>
              <a:t>was used for </a:t>
            </a:r>
            <a:r>
              <a:rPr lang="en-US" sz="2000" dirty="0" err="1"/>
              <a:t>pbar</a:t>
            </a:r>
            <a:r>
              <a:rPr lang="en-US" sz="2000" dirty="0"/>
              <a:t> production.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 dirty="0"/>
              <a:t>Distance from center of target to center of Li lens is 25.16 cm (the old nominal).  Dean Still has a different distance, but </a:t>
            </a:r>
            <a:r>
              <a:rPr lang="en-US" sz="2000" dirty="0" smtClean="0"/>
              <a:t>did not </a:t>
            </a:r>
            <a:r>
              <a:rPr lang="en-US" sz="2000" dirty="0"/>
              <a:t>bother to change this for </a:t>
            </a:r>
            <a:r>
              <a:rPr lang="en-US" sz="2000" dirty="0" smtClean="0"/>
              <a:t>this study.</a:t>
            </a:r>
            <a:endParaRPr lang="en-US" sz="2000" dirty="0"/>
          </a:p>
          <a:p>
            <a:pPr algn="l" eaLnBrk="1" hangingPunct="1">
              <a:spcBef>
                <a:spcPct val="50000"/>
              </a:spcBef>
            </a:pPr>
            <a:r>
              <a:rPr lang="en-US" sz="2000" dirty="0"/>
              <a:t>Lens is 16 cm long and 1 cm radius.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 dirty="0"/>
              <a:t>Gradient in lens is 256.25 </a:t>
            </a:r>
            <a:r>
              <a:rPr lang="en-US" sz="2000" dirty="0" smtClean="0"/>
              <a:t>T/m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 dirty="0" smtClean="0"/>
              <a:t>PMAG is reverted back to that in Nikolai’s original MARS file which scaled B from 8 </a:t>
            </a:r>
            <a:r>
              <a:rPr lang="en-US" sz="2000" dirty="0" err="1" smtClean="0"/>
              <a:t>GeV</a:t>
            </a:r>
            <a:r>
              <a:rPr lang="en-US" sz="2000" dirty="0" smtClean="0"/>
              <a:t> protons to 3.1095 </a:t>
            </a:r>
            <a:r>
              <a:rPr lang="en-US" sz="2000" dirty="0" err="1" smtClean="0"/>
              <a:t>GeV</a:t>
            </a:r>
            <a:r>
              <a:rPr lang="en-US" sz="2000" dirty="0" smtClean="0"/>
              <a:t>/c </a:t>
            </a:r>
            <a:r>
              <a:rPr lang="en-US" sz="2000" dirty="0" err="1" smtClean="0"/>
              <a:t>pions</a:t>
            </a:r>
            <a:r>
              <a:rPr lang="en-US" sz="2000" dirty="0" smtClean="0"/>
              <a:t>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 dirty="0"/>
              <a:t>	</a:t>
            </a:r>
            <a:r>
              <a:rPr lang="en-US" sz="2000" dirty="0" smtClean="0"/>
              <a:t>B = 0.542219 T.  </a:t>
            </a:r>
          </a:p>
          <a:p>
            <a:pPr marL="457200" lvl="1" indent="0" algn="l" eaLnBrk="1" hangingPunct="1">
              <a:spcBef>
                <a:spcPct val="50000"/>
              </a:spcBef>
            </a:pPr>
            <a:r>
              <a:rPr lang="en-US" sz="2000" dirty="0" smtClean="0"/>
              <a:t>Choice is based on making P(pi+) distribution at start of M2 to peak near 3.1 </a:t>
            </a:r>
            <a:r>
              <a:rPr lang="en-US" sz="2000" dirty="0" err="1" smtClean="0"/>
              <a:t>GeV</a:t>
            </a:r>
            <a:r>
              <a:rPr lang="en-US" sz="2000" dirty="0" smtClean="0"/>
              <a:t>/c rather than forcing reference to follow 3</a:t>
            </a:r>
            <a:r>
              <a:rPr lang="en-US" sz="2000" baseline="30000" dirty="0" smtClean="0"/>
              <a:t>○ </a:t>
            </a:r>
            <a:r>
              <a:rPr lang="en-US" sz="2000" dirty="0" smtClean="0"/>
              <a:t>bend.</a:t>
            </a:r>
            <a:endParaRPr lang="en-US" sz="2000" dirty="0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1893416" y="228600"/>
            <a:ext cx="5357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Target, Li Lens, &amp; PMAG </a:t>
            </a:r>
            <a:r>
              <a:rPr lang="en-US" dirty="0"/>
              <a:t>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64" y="800100"/>
            <a:ext cx="5342625" cy="539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2/1/2012</a:t>
            </a:r>
            <a:endParaRPr lang="en-US" sz="1400" b="0"/>
          </a:p>
        </p:txBody>
      </p:sp>
      <p:sp>
        <p:nvSpPr>
          <p:cNvPr id="92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Cary Y. Yoshikawa</a:t>
            </a:r>
          </a:p>
        </p:txBody>
      </p:sp>
      <p:sp>
        <p:nvSpPr>
          <p:cNvPr id="92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6782D7-E6A7-465F-827C-4802512FDD59}" type="slidenum">
              <a:rPr lang="en-US" sz="1400" b="0" smtClean="0"/>
              <a:pPr eaLnBrk="1" hangingPunct="1"/>
              <a:t>5</a:t>
            </a:fld>
            <a:endParaRPr lang="en-US" sz="1400" b="0" smtClean="0"/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6785977" y="1665079"/>
            <a:ext cx="47625" cy="3476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143809" y="4383006"/>
            <a:ext cx="282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dirty="0"/>
              <a:t>100 protons on target</a:t>
            </a:r>
            <a:endParaRPr lang="el-GR" sz="1800" dirty="0">
              <a:cs typeface="Arial" charset="0"/>
            </a:endParaRP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577766" y="699502"/>
            <a:ext cx="36433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dirty="0"/>
              <a:t>Virtual detector at entry of 1</a:t>
            </a:r>
            <a:r>
              <a:rPr lang="en-US" sz="1600" baseline="30000" dirty="0"/>
              <a:t>st</a:t>
            </a:r>
            <a:r>
              <a:rPr lang="en-US" sz="1600" dirty="0"/>
              <a:t> quad in </a:t>
            </a:r>
            <a:r>
              <a:rPr lang="en-US" sz="1600" dirty="0" smtClean="0"/>
              <a:t>M2 line. </a:t>
            </a:r>
            <a:r>
              <a:rPr lang="en-US" sz="1600" dirty="0"/>
              <a:t>R = </a:t>
            </a:r>
            <a:r>
              <a:rPr lang="en-US" sz="1600" dirty="0" smtClean="0"/>
              <a:t>(3.28/2)”=4.17cm</a:t>
            </a:r>
            <a:endParaRPr lang="el-GR" sz="1600" dirty="0">
              <a:cs typeface="Arial" charset="0"/>
            </a:endParaRPr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 flipH="1">
            <a:off x="6833601" y="1280527"/>
            <a:ext cx="337886" cy="495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1485513" y="185738"/>
            <a:ext cx="6029325" cy="62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dirty="0"/>
              <a:t>Top View of </a:t>
            </a:r>
            <a:r>
              <a:rPr lang="en-US" dirty="0" err="1"/>
              <a:t>Targetry</a:t>
            </a:r>
            <a:r>
              <a:rPr lang="en-US" dirty="0"/>
              <a:t> </a:t>
            </a:r>
            <a:r>
              <a:rPr lang="en-US" dirty="0" smtClean="0"/>
              <a:t>Layout</a:t>
            </a:r>
            <a:endParaRPr lang="en-US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1800" dirty="0"/>
              <a:t>(material sliced in y=0 plane)</a:t>
            </a: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5113046" y="1114425"/>
            <a:ext cx="557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/>
              <a:t>Fe</a:t>
            </a:r>
          </a:p>
        </p:txBody>
      </p:sp>
      <p:sp>
        <p:nvSpPr>
          <p:cNvPr id="9232" name="Line 17"/>
          <p:cNvSpPr>
            <a:spLocks noChangeShapeType="1"/>
          </p:cNvSpPr>
          <p:nvPr/>
        </p:nvSpPr>
        <p:spPr bwMode="auto">
          <a:xfrm>
            <a:off x="5577766" y="1356350"/>
            <a:ext cx="395162" cy="4612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3759869" y="1187074"/>
            <a:ext cx="13535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 dirty="0"/>
              <a:t>1/16” SS316</a:t>
            </a:r>
          </a:p>
        </p:txBody>
      </p:sp>
      <p:sp>
        <p:nvSpPr>
          <p:cNvPr id="9234" name="Line 19"/>
          <p:cNvSpPr>
            <a:spLocks noChangeShapeType="1"/>
          </p:cNvSpPr>
          <p:nvPr/>
        </p:nvSpPr>
        <p:spPr bwMode="auto">
          <a:xfrm>
            <a:off x="4944227" y="1481848"/>
            <a:ext cx="557213" cy="6803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5904" y="1986756"/>
            <a:ext cx="180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Various targets used </a:t>
            </a:r>
            <a:endParaRPr lang="en-US" sz="18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021305" y="2598821"/>
            <a:ext cx="878670" cy="4932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1359568" y="3212433"/>
            <a:ext cx="1455821" cy="11705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871" y="-136187"/>
            <a:ext cx="4624861" cy="3789800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2607013"/>
            <a:ext cx="4737371" cy="418576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3905" y="2607013"/>
            <a:ext cx="4756827" cy="432880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V="1">
            <a:off x="6303523" y="612843"/>
            <a:ext cx="0" cy="26196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1738008" y="3653613"/>
            <a:ext cx="0" cy="24935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6267855" y="3784060"/>
            <a:ext cx="0" cy="25482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94553" y="603116"/>
            <a:ext cx="4124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Target </a:t>
            </a:r>
            <a:r>
              <a:rPr lang="en-US" sz="2000" dirty="0" smtClean="0">
                <a:solidFill>
                  <a:srgbClr val="FF0000"/>
                </a:solidFill>
              </a:rPr>
              <a:t>length = 74 mm </a:t>
            </a:r>
            <a:r>
              <a:rPr lang="en-US" sz="2000" dirty="0" smtClean="0"/>
              <a:t>is chosen based on assumption that </a:t>
            </a:r>
            <a:r>
              <a:rPr lang="el-GR" sz="2000" dirty="0" smtClean="0"/>
              <a:t>β</a:t>
            </a:r>
            <a:r>
              <a:rPr lang="en-US" sz="2000" dirty="0" smtClean="0"/>
              <a:t> = 1.5 cm is possible.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25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052" y="647222"/>
            <a:ext cx="7967744" cy="6512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6728" y="139390"/>
            <a:ext cx="755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Dependence on target radius is weak. </a:t>
            </a:r>
          </a:p>
          <a:p>
            <a:pPr algn="l"/>
            <a:r>
              <a:rPr lang="en-US" sz="2000" dirty="0" smtClean="0"/>
              <a:t>Will use radius = 0.375 mm or </a:t>
            </a:r>
            <a:r>
              <a:rPr lang="en-US" sz="2000" dirty="0" smtClean="0">
                <a:solidFill>
                  <a:srgbClr val="FF0000"/>
                </a:solidFill>
              </a:rPr>
              <a:t>width = diameter = 0.75 mm</a:t>
            </a:r>
            <a:r>
              <a:rPr lang="en-US" sz="2000" dirty="0" smtClean="0"/>
              <a:t> for nominal target. 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531140" y="2120630"/>
            <a:ext cx="0" cy="4127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75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Cary Y. Yoshikawa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43651-AF38-4DDD-953F-EB87AECC3E10}" type="slidenum">
              <a:rPr lang="en-US" sz="1400" b="0" smtClean="0"/>
              <a:pPr eaLnBrk="1" hangingPunct="1"/>
              <a:t>8</a:t>
            </a:fld>
            <a:endParaRPr lang="en-US" sz="1400" b="0" smtClean="0"/>
          </a:p>
        </p:txBody>
      </p:sp>
      <p:graphicFrame>
        <p:nvGraphicFramePr>
          <p:cNvPr id="5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651786"/>
              </p:ext>
            </p:extLst>
          </p:nvPr>
        </p:nvGraphicFramePr>
        <p:xfrm>
          <a:off x="685800" y="1071496"/>
          <a:ext cx="7327232" cy="2858785"/>
        </p:xfrm>
        <a:graphic>
          <a:graphicData uri="http://schemas.openxmlformats.org/drawingml/2006/table">
            <a:tbl>
              <a:tblPr/>
              <a:tblGrid>
                <a:gridCol w="2225040"/>
                <a:gridCol w="2705100"/>
                <a:gridCol w="2397092"/>
              </a:tblGrid>
              <a:tr h="54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Target Shape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get Length (mm)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Target Width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Diameter (mm)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Cylinder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74</a:t>
                      </a:r>
                      <a:endParaRPr lang="en-US" sz="18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0.75</a:t>
                      </a:r>
                      <a:endParaRPr lang="en-US" sz="18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Slab*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74</a:t>
                      </a:r>
                      <a:endParaRPr lang="en-US" sz="18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0.75</a:t>
                      </a:r>
                      <a:endParaRPr lang="en-US" sz="18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Vertical Slab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59, 74, 89</a:t>
                      </a:r>
                      <a:endParaRPr lang="en-US" sz="18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0.60,</a:t>
                      </a:r>
                      <a:r>
                        <a:rPr lang="en-US" sz="1800" baseline="0" dirty="0" smtClean="0"/>
                        <a:t> 0.75, 0.90</a:t>
                      </a:r>
                      <a:endParaRPr lang="en-US" sz="18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Default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Pbar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Target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2/1/2012</a:t>
            </a:r>
            <a:endParaRPr lang="en-US" sz="1400" b="0"/>
          </a:p>
        </p:txBody>
      </p:sp>
      <p:sp>
        <p:nvSpPr>
          <p:cNvPr id="10272" name="TextBox 1"/>
          <p:cNvSpPr txBox="1">
            <a:spLocks noChangeArrowheads="1"/>
          </p:cNvSpPr>
          <p:nvPr/>
        </p:nvSpPr>
        <p:spPr bwMode="auto">
          <a:xfrm>
            <a:off x="685800" y="442040"/>
            <a:ext cx="7519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Target Shapes and Dimensions Studied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4305" y="4169828"/>
            <a:ext cx="8424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 smtClean="0"/>
              <a:t>Pmagic</a:t>
            </a:r>
            <a:r>
              <a:rPr lang="en-US" sz="1800" dirty="0" smtClean="0"/>
              <a:t> = 3.094 </a:t>
            </a:r>
            <a:r>
              <a:rPr lang="en-US" sz="1800" dirty="0" err="1" smtClean="0"/>
              <a:t>GeV</a:t>
            </a:r>
            <a:r>
              <a:rPr lang="en-US" sz="1800" dirty="0" smtClean="0"/>
              <a:t>/c</a:t>
            </a:r>
          </a:p>
          <a:p>
            <a:pPr algn="l"/>
            <a:r>
              <a:rPr lang="en-US" sz="1800" dirty="0" smtClean="0"/>
              <a:t>P(pi+ &amp; protons) = 3.15588 </a:t>
            </a:r>
            <a:r>
              <a:rPr lang="en-US" sz="1800" dirty="0" err="1" smtClean="0"/>
              <a:t>GeV</a:t>
            </a:r>
            <a:r>
              <a:rPr lang="en-US" sz="1800" dirty="0" smtClean="0"/>
              <a:t>/c +/- 2% (1.02 x </a:t>
            </a:r>
            <a:r>
              <a:rPr lang="en-US" sz="1800" dirty="0" err="1" smtClean="0"/>
              <a:t>Pmagic</a:t>
            </a:r>
            <a:r>
              <a:rPr lang="en-US" sz="1800" dirty="0" smtClean="0"/>
              <a:t> +/- 0.02 x </a:t>
            </a:r>
            <a:r>
              <a:rPr lang="en-US" sz="1800" dirty="0" err="1" smtClean="0"/>
              <a:t>Pmagic</a:t>
            </a:r>
            <a:r>
              <a:rPr lang="en-US" sz="1800" dirty="0" smtClean="0"/>
              <a:t>)</a:t>
            </a:r>
          </a:p>
          <a:p>
            <a:pPr algn="l"/>
            <a:r>
              <a:rPr lang="en-US" sz="1800" dirty="0" smtClean="0"/>
              <a:t>P(mu+) = 3.094 </a:t>
            </a:r>
            <a:r>
              <a:rPr lang="en-US" sz="1800" dirty="0" err="1" smtClean="0"/>
              <a:t>GeV</a:t>
            </a:r>
            <a:r>
              <a:rPr lang="en-US" sz="1800" dirty="0" smtClean="0"/>
              <a:t>/c +/- 0.15%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 smtClean="0"/>
              <a:t>* Will simulate multiple target lengths and widths for horizontal slab in near future.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Cary Y. Yoshikawa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43651-AF38-4DDD-953F-EB87AECC3E10}" type="slidenum">
              <a:rPr lang="en-US" sz="1400" b="0" smtClean="0"/>
              <a:pPr eaLnBrk="1" hangingPunct="1"/>
              <a:t>9</a:t>
            </a:fld>
            <a:endParaRPr lang="en-US" sz="1400" b="0" smtClean="0"/>
          </a:p>
        </p:txBody>
      </p:sp>
      <p:graphicFrame>
        <p:nvGraphicFramePr>
          <p:cNvPr id="5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79698"/>
              </p:ext>
            </p:extLst>
          </p:nvPr>
        </p:nvGraphicFramePr>
        <p:xfrm>
          <a:off x="82580" y="461665"/>
          <a:ext cx="8973871" cy="3245880"/>
        </p:xfrm>
        <a:graphic>
          <a:graphicData uri="http://schemas.openxmlformats.org/drawingml/2006/table">
            <a:tbl>
              <a:tblPr/>
              <a:tblGrid>
                <a:gridCol w="1060315"/>
                <a:gridCol w="880458"/>
                <a:gridCol w="1264596"/>
                <a:gridCol w="1945532"/>
                <a:gridCol w="1974715"/>
                <a:gridCol w="1848255"/>
              </a:tblGrid>
              <a:tr h="805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Target Shape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Length (mm)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Width/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Diameter (mm)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N(pi+)/POT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N(proton)/POT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N(mu+)/POT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Cylinder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74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0.75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4.735x10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+/- 2.0%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+8.65%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1.004x10</a:t>
                      </a:r>
                      <a:r>
                        <a:rPr lang="en-US" sz="1500" baseline="30000" dirty="0" smtClean="0"/>
                        <a:t>-4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+10.3%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2.627x10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+/-58%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Horizontal Slab</a:t>
                      </a:r>
                      <a:endParaRPr kumimoji="0" lang="en-US" sz="15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74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0.75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4.684x10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+7.48%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9.891x10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+8.69%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8.553x10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+/-45%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Vertical Slab</a:t>
                      </a:r>
                      <a:endParaRPr kumimoji="0" lang="en-US" sz="15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74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/>
                        <a:t>0.75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4.684x10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+7.48%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9.862x10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+/- 1.4%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(</a:t>
                      </a:r>
                      <a:r>
                        <a:rPr lang="en-US" sz="1500" baseline="0" dirty="0" smtClean="0">
                          <a:solidFill>
                            <a:srgbClr val="3333FF"/>
                          </a:solidFill>
                        </a:rPr>
                        <a:t>+8.37% </a:t>
                      </a:r>
                      <a:r>
                        <a:rPr lang="en-US" sz="1500" baseline="0" dirty="0" err="1" smtClean="0"/>
                        <a:t>wrt</a:t>
                      </a:r>
                      <a:r>
                        <a:rPr lang="en-US" sz="1500" baseline="0" dirty="0" smtClean="0"/>
                        <a:t> default)</a:t>
                      </a:r>
                      <a:endParaRPr lang="en-US" sz="1500" dirty="0" smtClean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1.086x10</a:t>
                      </a:r>
                      <a:r>
                        <a:rPr lang="en-US" sz="1500" baseline="30000" dirty="0" smtClean="0"/>
                        <a:t>-12</a:t>
                      </a:r>
                      <a:r>
                        <a:rPr lang="en-US" sz="1500" baseline="0" dirty="0" smtClean="0"/>
                        <a:t> +/-71%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Default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Pbar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Target*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-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4.358x10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+/- 2.1%</a:t>
                      </a:r>
                      <a:endParaRPr lang="en-US" sz="1500" dirty="0"/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9.100x10</a:t>
                      </a:r>
                      <a:r>
                        <a:rPr lang="en-US" sz="1500" baseline="30000" dirty="0" smtClean="0"/>
                        <a:t>-5</a:t>
                      </a:r>
                      <a:r>
                        <a:rPr lang="en-US" sz="1500" baseline="0" dirty="0" smtClean="0"/>
                        <a:t> +/- 1.4%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3.556x10</a:t>
                      </a:r>
                      <a:r>
                        <a:rPr lang="en-US" sz="1500" baseline="30000" dirty="0" smtClean="0"/>
                        <a:t>-8</a:t>
                      </a:r>
                      <a:r>
                        <a:rPr lang="en-US" sz="1500" baseline="0" dirty="0" smtClean="0"/>
                        <a:t> +/-41%</a:t>
                      </a:r>
                      <a:endParaRPr lang="en-US" sz="1500" dirty="0"/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0" smtClean="0"/>
              <a:t>2/1/2012</a:t>
            </a:r>
            <a:endParaRPr lang="en-US" sz="1400" b="0"/>
          </a:p>
        </p:txBody>
      </p:sp>
      <p:sp>
        <p:nvSpPr>
          <p:cNvPr id="10272" name="TextBox 1"/>
          <p:cNvSpPr txBox="1">
            <a:spLocks noChangeArrowheads="1"/>
          </p:cNvSpPr>
          <p:nvPr/>
        </p:nvSpPr>
        <p:spPr bwMode="auto">
          <a:xfrm>
            <a:off x="685800" y="0"/>
            <a:ext cx="7519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Yields vs. Target Shapes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673" y="3697411"/>
            <a:ext cx="89057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*Comparison of 4.358x10</a:t>
            </a:r>
            <a:r>
              <a:rPr lang="en-US" sz="1400" baseline="30000" dirty="0" smtClean="0"/>
              <a:t>-5</a:t>
            </a:r>
            <a:r>
              <a:rPr lang="en-US" sz="1400" dirty="0" smtClean="0"/>
              <a:t> pi/POT here to 0.718</a:t>
            </a:r>
            <a:r>
              <a:rPr lang="en-US" sz="1400" dirty="0"/>
              <a:t>x10</a:t>
            </a:r>
            <a:r>
              <a:rPr lang="en-US" sz="1400" baseline="30000" dirty="0"/>
              <a:t>-5</a:t>
            </a:r>
            <a:r>
              <a:rPr lang="en-US" sz="1400" dirty="0"/>
              <a:t> </a:t>
            </a:r>
            <a:r>
              <a:rPr lang="en-US" sz="1400" dirty="0" smtClean="0"/>
              <a:t>pi/POT reported in 12/21/2011 meeting has two components that have changed: 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n-US" sz="1400" dirty="0" smtClean="0"/>
              <a:t>PMAG(12/21) = 0.51236T (3 </a:t>
            </a:r>
            <a:r>
              <a:rPr lang="en-US" sz="1400" dirty="0" err="1" smtClean="0"/>
              <a:t>deg</a:t>
            </a:r>
            <a:r>
              <a:rPr lang="en-US" sz="1400" dirty="0" smtClean="0"/>
              <a:t>) vs. PMAG(today) = 5.422T(default) 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n-US" sz="1400" dirty="0" smtClean="0"/>
              <a:t>Spot size: 12/21: </a:t>
            </a:r>
            <a:r>
              <a:rPr lang="el-GR" sz="1400" dirty="0" smtClean="0"/>
              <a:t>σ</a:t>
            </a:r>
            <a:r>
              <a:rPr lang="en-US" sz="1400" dirty="0" smtClean="0"/>
              <a:t>x=0.5533mm </a:t>
            </a:r>
            <a:r>
              <a:rPr lang="el-GR" sz="1400" dirty="0" smtClean="0"/>
              <a:t>σ</a:t>
            </a:r>
            <a:r>
              <a:rPr lang="en-US" sz="1400" dirty="0" smtClean="0"/>
              <a:t>y=0.551.1066mm; </a:t>
            </a:r>
            <a:r>
              <a:rPr lang="el-GR" sz="1400" dirty="0"/>
              <a:t>σ</a:t>
            </a:r>
            <a:r>
              <a:rPr lang="en-US" sz="1400" dirty="0" smtClean="0"/>
              <a:t>x’=</a:t>
            </a:r>
            <a:r>
              <a:rPr lang="el-GR" sz="1400" dirty="0" smtClean="0"/>
              <a:t>σ</a:t>
            </a:r>
            <a:r>
              <a:rPr lang="en-US" sz="1400" dirty="0" smtClean="0"/>
              <a:t>y’=0.00038</a:t>
            </a:r>
            <a:endParaRPr lang="en-US" sz="1400" dirty="0"/>
          </a:p>
          <a:p>
            <a:pPr lvl="2" algn="l"/>
            <a:r>
              <a:rPr lang="en-US" sz="1400" dirty="0" smtClean="0"/>
              <a:t>Today: </a:t>
            </a:r>
            <a:r>
              <a:rPr lang="el-GR" sz="1400" dirty="0"/>
              <a:t>σ</a:t>
            </a:r>
            <a:r>
              <a:rPr lang="en-US" sz="1400" dirty="0"/>
              <a:t>x = </a:t>
            </a:r>
            <a:r>
              <a:rPr lang="el-GR" sz="1400" dirty="0"/>
              <a:t>σ</a:t>
            </a:r>
            <a:r>
              <a:rPr lang="en-US" sz="1400" dirty="0"/>
              <a:t>y = 0.15 </a:t>
            </a:r>
            <a:r>
              <a:rPr lang="en-US" sz="1400" dirty="0" smtClean="0"/>
              <a:t>mm; </a:t>
            </a:r>
            <a:r>
              <a:rPr lang="el-GR" sz="1400" dirty="0">
                <a:cs typeface="Arial" charset="0"/>
              </a:rPr>
              <a:t>σ</a:t>
            </a:r>
            <a:r>
              <a:rPr lang="en-US" sz="1400" dirty="0"/>
              <a:t>x’ = </a:t>
            </a:r>
            <a:r>
              <a:rPr lang="el-GR" sz="1400" dirty="0"/>
              <a:t>σ</a:t>
            </a:r>
            <a:r>
              <a:rPr lang="en-US" sz="1400" dirty="0"/>
              <a:t>y’ = </a:t>
            </a:r>
            <a:r>
              <a:rPr lang="en-US" sz="1400" dirty="0" smtClean="0"/>
              <a:t>0.0006366</a:t>
            </a:r>
          </a:p>
          <a:p>
            <a:pPr lvl="1" algn="l"/>
            <a:r>
              <a:rPr lang="en-US" sz="1400" dirty="0" smtClean="0"/>
              <a:t>Will simulate with old spot size and updated PMAG in future to quantify gain from reduced spot size.</a:t>
            </a:r>
          </a:p>
          <a:p>
            <a:pPr algn="l"/>
            <a:endParaRPr lang="en-US" sz="1400" dirty="0" smtClean="0"/>
          </a:p>
          <a:p>
            <a:pPr algn="l"/>
            <a:r>
              <a:rPr lang="en-US" sz="1400" dirty="0" smtClean="0"/>
              <a:t>Sergei’s conclusion of 40% increase assumes target is immersed in a lattice with optimal beta value.</a:t>
            </a:r>
          </a:p>
          <a:p>
            <a:pPr algn="l"/>
            <a:r>
              <a:rPr lang="en-US" sz="1400" dirty="0" smtClean="0"/>
              <a:t>If relative yield between cylinder target and default target is preserved between analyses at target and that at end of 3 degree bend (M2 start), then value of beta at the target can be estimated using Sergei’s 1/10/12 study.  See next slide.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326859" y="1585607"/>
            <a:ext cx="1857983" cy="25291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20530</TotalTime>
  <Words>1606</Words>
  <Application>Microsoft Office PowerPoint</Application>
  <PresentationFormat>On-screen Show (4:3)</PresentationFormat>
  <Paragraphs>345</Paragraphs>
  <Slides>21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Cary Y. Yoshikawa</dc:creator>
  <cp:lastModifiedBy>Dean A. Still x4951 08969N</cp:lastModifiedBy>
  <cp:revision>1100</cp:revision>
  <cp:lastPrinted>2012-02-01T02:12:52Z</cp:lastPrinted>
  <dcterms:created xsi:type="dcterms:W3CDTF">2007-08-17T16:11:33Z</dcterms:created>
  <dcterms:modified xsi:type="dcterms:W3CDTF">2012-02-01T14:45:26Z</dcterms:modified>
</cp:coreProperties>
</file>