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20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18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6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890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41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6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51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6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79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17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8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B38B4-4DA8-459D-9E0E-9B3EDED0A89D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D3259-B82A-4B64-AC89-EE9C0B75B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812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categoryDisplay.py?categId=2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BPM </a:t>
            </a:r>
            <a:r>
              <a:rPr lang="en-US" dirty="0" err="1" smtClean="0"/>
              <a:t>Udates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31,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750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Reviewed beam path for both g-2 and Mu2e operations, as well as beam requirements. See the two talks listed in </a:t>
            </a:r>
            <a:r>
              <a:rPr lang="en-US" dirty="0" smtClean="0">
                <a:hlinkClick r:id="rId2"/>
              </a:rPr>
              <a:t>https://indico.fnal.gov/categoryDisplay.py?categId=203</a:t>
            </a:r>
            <a:r>
              <a:rPr lang="en-US" dirty="0" smtClean="0"/>
              <a:t> for slides.</a:t>
            </a:r>
          </a:p>
          <a:p>
            <a:endParaRPr lang="en-US" dirty="0" smtClean="0"/>
          </a:p>
          <a:p>
            <a:r>
              <a:rPr lang="en-US" dirty="0" smtClean="0"/>
              <a:t>We assumed the beam requirements shown in the next slide.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set the target beam intensity to the target that the BPMs would have to operate in as between 0.5e12 and 1.0e12.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15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8297742"/>
              </p:ext>
            </p:extLst>
          </p:nvPr>
        </p:nvGraphicFramePr>
        <p:xfrm>
          <a:off x="76201" y="76201"/>
          <a:ext cx="9067798" cy="68119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0332"/>
                <a:gridCol w="2969102"/>
                <a:gridCol w="2728364"/>
              </a:tblGrid>
              <a:tr h="81647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Beam Line/Ring</a:t>
                      </a:r>
                      <a:r>
                        <a:rPr lang="en-US" sz="1600" baseline="0" dirty="0" smtClean="0"/>
                        <a:t> (Service Building)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Mu2e</a:t>
                      </a:r>
                      <a:endParaRPr lang="en-US" dirty="0"/>
                    </a:p>
                  </a:txBody>
                  <a:tcPr/>
                </a:tc>
              </a:tr>
              <a:tr h="178367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P1-&gt;P2-&gt;M1 (Ap1)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(MI-60, F0,</a:t>
                      </a:r>
                      <a:r>
                        <a:rPr lang="en-US" sz="1600" baseline="0" dirty="0" smtClean="0">
                          <a:solidFill>
                            <a:srgbClr val="0070C0"/>
                          </a:solidFill>
                        </a:rPr>
                        <a:t> F1, F2, F23, F27, AP0)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1.0E12 primary beam</a:t>
                      </a:r>
                    </a:p>
                    <a:p>
                      <a:r>
                        <a:rPr lang="en-US" sz="1400" dirty="0" smtClean="0"/>
                        <a:t>(protons)</a:t>
                      </a:r>
                    </a:p>
                    <a:p>
                      <a:r>
                        <a:rPr lang="en-US" sz="1400" dirty="0" smtClean="0"/>
                        <a:t>2.5 MHz</a:t>
                      </a:r>
                    </a:p>
                    <a:p>
                      <a:r>
                        <a:rPr lang="en-US" sz="1400" dirty="0" smtClean="0"/>
                        <a:t>120 </a:t>
                      </a:r>
                      <a:r>
                        <a:rPr lang="en-US" sz="1400" dirty="0" err="1" smtClean="0"/>
                        <a:t>nsec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8.89 </a:t>
                      </a:r>
                      <a:r>
                        <a:rPr lang="en-US" sz="1400" dirty="0" err="1" smtClean="0"/>
                        <a:t>GeV</a:t>
                      </a:r>
                      <a:r>
                        <a:rPr lang="en-US" sz="1400" dirty="0" smtClean="0"/>
                        <a:t>/c</a:t>
                      </a:r>
                    </a:p>
                    <a:p>
                      <a:r>
                        <a:rPr lang="en-US" sz="1400" dirty="0" smtClean="0"/>
                        <a:t>&lt;rate&gt;=15Hz</a:t>
                      </a:r>
                    </a:p>
                    <a:p>
                      <a:r>
                        <a:rPr lang="en-US" sz="1400" dirty="0" smtClean="0"/>
                        <a:t>burst</a:t>
                      </a:r>
                      <a:r>
                        <a:rPr lang="en-US" sz="1400" baseline="0" dirty="0" smtClean="0"/>
                        <a:t> up to 100Hz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1.0E12 primary beam</a:t>
                      </a:r>
                    </a:p>
                    <a:p>
                      <a:r>
                        <a:rPr lang="en-US" sz="1400" dirty="0" smtClean="0"/>
                        <a:t>(protons)</a:t>
                      </a:r>
                    </a:p>
                    <a:p>
                      <a:r>
                        <a:rPr lang="en-US" sz="1400" dirty="0" smtClean="0"/>
                        <a:t>2.5</a:t>
                      </a:r>
                      <a:r>
                        <a:rPr lang="en-US" sz="1400" baseline="0" dirty="0" smtClean="0"/>
                        <a:t> MHz (no longer 53MHz)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120 </a:t>
                      </a:r>
                      <a:r>
                        <a:rPr lang="en-US" sz="1400" dirty="0" err="1" smtClean="0"/>
                        <a:t>nsec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8.89 </a:t>
                      </a:r>
                      <a:r>
                        <a:rPr lang="en-US" sz="1400" dirty="0" err="1" smtClean="0"/>
                        <a:t>GeV</a:t>
                      </a:r>
                      <a:r>
                        <a:rPr lang="en-US" sz="1400" dirty="0" smtClean="0"/>
                        <a:t>/c</a:t>
                      </a:r>
                    </a:p>
                    <a:p>
                      <a:r>
                        <a:rPr lang="en-US" sz="1400" dirty="0" smtClean="0"/>
                        <a:t>&lt;rate&gt;=6Hz</a:t>
                      </a:r>
                    </a:p>
                    <a:p>
                      <a:r>
                        <a:rPr lang="en-US" sz="1400" dirty="0" smtClean="0"/>
                        <a:t>burst</a:t>
                      </a:r>
                      <a:r>
                        <a:rPr lang="en-US" sz="1400" baseline="0" dirty="0" smtClean="0"/>
                        <a:t> up to 18Hz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67304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Target </a:t>
                      </a:r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(AP0)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</a:tr>
              <a:tr h="81815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M2 (AP2) -&gt;M3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smtClean="0"/>
                        <a:t>AP3)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(AP0, F27, AP30)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Low intensity </a:t>
                      </a:r>
                      <a:r>
                        <a:rPr lang="en-US" sz="1600" dirty="0" err="1" smtClean="0"/>
                        <a:t>secondaries</a:t>
                      </a:r>
                      <a:endParaRPr lang="en-US" sz="1600" dirty="0" smtClean="0"/>
                    </a:p>
                    <a:p>
                      <a:r>
                        <a:rPr lang="en-US" sz="1600" dirty="0" smtClean="0"/>
                        <a:t>(10</a:t>
                      </a:r>
                      <a:r>
                        <a:rPr lang="en-US" sz="1600" baseline="30000" dirty="0" smtClean="0"/>
                        <a:t>5 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600" baseline="30000" dirty="0" smtClean="0"/>
                        <a:t>+</a:t>
                      </a:r>
                      <a:r>
                        <a:rPr lang="en-US" sz="1600" dirty="0" smtClean="0"/>
                        <a:t>, 10</a:t>
                      </a:r>
                      <a:r>
                        <a:rPr lang="en-US" sz="1600" baseline="30000" dirty="0" smtClean="0"/>
                        <a:t>7 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p</a:t>
                      </a:r>
                      <a:r>
                        <a:rPr lang="en-US" sz="1600" baseline="30000" dirty="0" smtClean="0">
                          <a:latin typeface="Symbol" pitchFamily="18" charset="2"/>
                        </a:rPr>
                        <a:t>+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,</a:t>
                      </a:r>
                      <a:r>
                        <a:rPr lang="en-US" sz="1600" baseline="0" dirty="0" smtClean="0"/>
                        <a:t> 2 x 1</a:t>
                      </a:r>
                      <a:r>
                        <a:rPr lang="en-US" sz="1600" dirty="0" smtClean="0"/>
                        <a:t>0</a:t>
                      </a:r>
                      <a:r>
                        <a:rPr lang="en-US" sz="1600" baseline="30000" dirty="0" smtClean="0"/>
                        <a:t>7 </a:t>
                      </a:r>
                      <a:r>
                        <a:rPr lang="en-US" sz="1600" baseline="0" dirty="0" smtClean="0"/>
                        <a:t>protons) </a:t>
                      </a:r>
                    </a:p>
                    <a:p>
                      <a:r>
                        <a:rPr lang="en-US" sz="1600" baseline="0" dirty="0" smtClean="0"/>
                        <a:t>3.1 </a:t>
                      </a:r>
                      <a:r>
                        <a:rPr lang="en-US" sz="1600" baseline="0" dirty="0" err="1" smtClean="0"/>
                        <a:t>GeV</a:t>
                      </a:r>
                      <a:r>
                        <a:rPr lang="en-US" sz="1600" baseline="0" dirty="0" smtClean="0"/>
                        <a:t>/c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r>
                        <a:rPr lang="en-US" sz="1600" baseline="0" dirty="0" smtClean="0"/>
                        <a:t> as P1-&gt;P2-&gt;M1</a:t>
                      </a:r>
                    </a:p>
                    <a:p>
                      <a:r>
                        <a:rPr lang="en-US" sz="1600" baseline="0" dirty="0" smtClean="0"/>
                        <a:t>{No M2}</a:t>
                      </a:r>
                      <a:endParaRPr lang="en-US" sz="1600" dirty="0"/>
                    </a:p>
                  </a:txBody>
                  <a:tcPr/>
                </a:tc>
              </a:tr>
              <a:tr h="378971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Accumulator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N/A</a:t>
                      </a:r>
                    </a:p>
                  </a:txBody>
                  <a:tcPr/>
                </a:tc>
              </a:tr>
              <a:tr h="129996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Debuncher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(AP10, AP30, AP50)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3.1 </a:t>
                      </a:r>
                      <a:r>
                        <a:rPr lang="en-US" sz="1600" baseline="0" dirty="0" err="1" smtClean="0"/>
                        <a:t>GeV</a:t>
                      </a:r>
                      <a:r>
                        <a:rPr lang="en-US" sz="1600" baseline="0" dirty="0" smtClean="0"/>
                        <a:t>/c </a:t>
                      </a:r>
                      <a:r>
                        <a:rPr lang="en-US" sz="1600" baseline="0" dirty="0" err="1" smtClean="0"/>
                        <a:t>Secondaries</a:t>
                      </a:r>
                      <a:endParaRPr lang="en-US" sz="1600" baseline="0" dirty="0" smtClean="0"/>
                    </a:p>
                    <a:p>
                      <a:r>
                        <a:rPr lang="en-US" sz="1600" dirty="0" smtClean="0"/>
                        <a:t>(10</a:t>
                      </a:r>
                      <a:r>
                        <a:rPr lang="en-US" sz="1600" baseline="30000" dirty="0" smtClean="0"/>
                        <a:t>5 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600" baseline="30000" dirty="0" smtClean="0"/>
                        <a:t>+</a:t>
                      </a:r>
                      <a:r>
                        <a:rPr lang="en-US" sz="1600" dirty="0" smtClean="0"/>
                        <a:t>, 2 x 10</a:t>
                      </a:r>
                      <a:r>
                        <a:rPr lang="en-US" sz="1600" baseline="30000" dirty="0" smtClean="0"/>
                        <a:t>6 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p</a:t>
                      </a:r>
                      <a:r>
                        <a:rPr lang="en-US" sz="1600" baseline="30000" dirty="0" smtClean="0">
                          <a:latin typeface="Symbol" pitchFamily="18" charset="2"/>
                        </a:rPr>
                        <a:t>+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,</a:t>
                      </a:r>
                      <a:r>
                        <a:rPr lang="en-US" sz="1600" baseline="0" dirty="0" smtClean="0"/>
                        <a:t> 2 x 1</a:t>
                      </a:r>
                      <a:r>
                        <a:rPr lang="en-US" sz="1600" dirty="0" smtClean="0"/>
                        <a:t>0</a:t>
                      </a:r>
                      <a:r>
                        <a:rPr lang="en-US" sz="1600" baseline="30000" dirty="0" smtClean="0"/>
                        <a:t>7 </a:t>
                      </a:r>
                      <a:r>
                        <a:rPr lang="en-US" sz="1600" baseline="0" dirty="0" smtClean="0"/>
                        <a:t>protons) </a:t>
                      </a:r>
                    </a:p>
                    <a:p>
                      <a:r>
                        <a:rPr lang="en-US" sz="1600" dirty="0" smtClean="0"/>
                        <a:t>Circulates</a:t>
                      </a:r>
                      <a:r>
                        <a:rPr lang="en-US" sz="1600" baseline="0" dirty="0" smtClean="0"/>
                        <a:t> a few turns</a:t>
                      </a:r>
                    </a:p>
                    <a:p>
                      <a:r>
                        <a:rPr lang="en-US" sz="1600" baseline="0" dirty="0" smtClean="0"/>
                        <a:t>Kicked out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Same</a:t>
                      </a:r>
                      <a:r>
                        <a:rPr lang="en-US" sz="1600" baseline="0" dirty="0" smtClean="0"/>
                        <a:t> as P1-&gt;P2-&gt;M1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Slow Resonant Extraction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every 56 </a:t>
                      </a:r>
                      <a:r>
                        <a:rPr lang="en-US" sz="1600" baseline="0" dirty="0" err="1" smtClean="0"/>
                        <a:t>msec</a:t>
                      </a:r>
                      <a:endParaRPr lang="en-US" sz="1600" dirty="0" smtClean="0"/>
                    </a:p>
                  </a:txBody>
                  <a:tcPr/>
                </a:tc>
              </a:tr>
              <a:tr h="608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Abort Line (old downstream AP2)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(AP50)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Low intensity 3.1 </a:t>
                      </a:r>
                      <a:r>
                        <a:rPr lang="en-US" sz="1600" baseline="0" dirty="0" err="1" smtClean="0"/>
                        <a:t>GeV</a:t>
                      </a:r>
                      <a:r>
                        <a:rPr lang="en-US" sz="1600" baseline="0" dirty="0" smtClean="0"/>
                        <a:t>/c protons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10msec </a:t>
                      </a:r>
                      <a:r>
                        <a:rPr lang="en-US" sz="1600" baseline="0" dirty="0" err="1" smtClean="0"/>
                        <a:t>burts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r>
                        <a:rPr lang="en-US" sz="1600" baseline="0" dirty="0" smtClean="0"/>
                        <a:t> to 5% of primary protons</a:t>
                      </a:r>
                      <a:endParaRPr lang="en-US" sz="1600" dirty="0"/>
                    </a:p>
                  </a:txBody>
                  <a:tcPr/>
                </a:tc>
              </a:tr>
              <a:tr h="6086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M4 (new), g-2(new)</a:t>
                      </a:r>
                    </a:p>
                    <a:p>
                      <a:r>
                        <a:rPr lang="en-US" sz="1600" dirty="0" smtClean="0">
                          <a:solidFill>
                            <a:srgbClr val="0070C0"/>
                          </a:solidFill>
                        </a:rPr>
                        <a:t>(AP30, Experimental Halls)</a:t>
                      </a:r>
                      <a:endParaRPr 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Low intensity 3.1 </a:t>
                      </a:r>
                      <a:r>
                        <a:rPr lang="en-US" sz="1600" baseline="0" dirty="0" err="1" smtClean="0"/>
                        <a:t>GeV</a:t>
                      </a:r>
                      <a:r>
                        <a:rPr lang="en-US" sz="1600" baseline="0" dirty="0" smtClean="0"/>
                        <a:t>/c </a:t>
                      </a:r>
                      <a:r>
                        <a:rPr lang="en-US" sz="1600" dirty="0" smtClean="0">
                          <a:latin typeface="Symbol" pitchFamily="18" charset="2"/>
                        </a:rPr>
                        <a:t>m</a:t>
                      </a:r>
                      <a:r>
                        <a:rPr lang="en-US" sz="1600" baseline="30000" dirty="0" smtClean="0"/>
                        <a:t>+</a:t>
                      </a:r>
                    </a:p>
                    <a:p>
                      <a:r>
                        <a:rPr lang="en-US" sz="1600" baseline="0" dirty="0" smtClean="0"/>
                        <a:t>Pulses every 10msec </a:t>
                      </a:r>
                      <a:endParaRPr lang="en-US" sz="1600" baseline="30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1.0E12 protons</a:t>
                      </a:r>
                      <a:r>
                        <a:rPr lang="en-US" sz="1600" baseline="0" dirty="0" smtClean="0"/>
                        <a:t> </a:t>
                      </a:r>
                    </a:p>
                    <a:p>
                      <a:r>
                        <a:rPr lang="en-US" sz="1600" baseline="0" dirty="0" smtClean="0"/>
                        <a:t>Slow spill every 56 </a:t>
                      </a:r>
                      <a:r>
                        <a:rPr lang="en-US" sz="1600" baseline="0" dirty="0" err="1" smtClean="0"/>
                        <a:t>msec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828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Line BPMs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Review plan for beam line (P1, P2, M1, M2, M3) BPMs  and Delivery Ring BPMs for g-2 and Mu2e operations. P1, P2 and M1 BPMs will be used with both Mu2e and g-2 operations.</a:t>
            </a:r>
          </a:p>
          <a:p>
            <a:pPr lvl="1"/>
            <a:r>
              <a:rPr lang="en-US" dirty="0" smtClean="0"/>
              <a:t>Will use existing </a:t>
            </a:r>
            <a:r>
              <a:rPr lang="en-US" dirty="0" err="1" smtClean="0"/>
              <a:t>Echotek</a:t>
            </a:r>
            <a:r>
              <a:rPr lang="en-US" dirty="0" smtClean="0"/>
              <a:t> BPM electronics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Peter will need to revisit the signal intensity and gain in the channels for 2.5Mhz and modify the Mu2e BoE accordingly.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M3, Delivery Ring and maybe Delivery Ring Abort can use existing BPM hardware and repurposed BPM </a:t>
            </a:r>
            <a:r>
              <a:rPr lang="en-US" dirty="0" err="1" smtClean="0"/>
              <a:t>Echotech</a:t>
            </a:r>
            <a:r>
              <a:rPr lang="en-US" dirty="0" smtClean="0"/>
              <a:t> electronics for Mu2e operations.</a:t>
            </a:r>
          </a:p>
          <a:p>
            <a:pPr lvl="1"/>
            <a:r>
              <a:rPr lang="en-US" dirty="0" smtClean="0"/>
              <a:t>Need 1st turn and closed orbit capabilities.</a:t>
            </a:r>
          </a:p>
          <a:p>
            <a:pPr lvl="1"/>
            <a:r>
              <a:rPr lang="en-US" dirty="0" smtClean="0"/>
              <a:t>The 2.4Mhz Delivery Ring RF should be in the operating range of the existing 2.5MHz filters used in the </a:t>
            </a:r>
            <a:r>
              <a:rPr lang="en-US" dirty="0" err="1" smtClean="0"/>
              <a:t>Echotech</a:t>
            </a:r>
            <a:r>
              <a:rPr lang="en-US" dirty="0" smtClean="0"/>
              <a:t> systems.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639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Rings BPMs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M2, M3, Delivery Ring, Delivery Ring, M4, and g-2 will most likely not be able to use our existing BPMs We may want to consider running two different sets of BPM electronics/hardware - one for Mu2e and one for g-2. 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One limiting factor for 2.5MHz beam is the length of the BPMs.  To get the same signal per beam intensity registered on a 53MHz BPM, the physical size of the BPM must be much larger - up to 21 times longer!   For g-2 operations, we could consider installing a couple "long" BPMs in straight sections.  This would give us possible BPM measurements in a few locations around the ring.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Another option is to bunch the beam with a different frequency RF system for studies to get BPM measurements, and then turn the RF off for normal operations.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Dave Peterson will in parallel look at the possibility of using the Accumulator preamps and </a:t>
            </a:r>
            <a:r>
              <a:rPr lang="en-US" dirty="0" err="1" smtClean="0"/>
              <a:t>Sten</a:t>
            </a:r>
            <a:r>
              <a:rPr lang="en-US" dirty="0" smtClean="0"/>
              <a:t> boards for g-2 operations.</a:t>
            </a:r>
          </a:p>
        </p:txBody>
      </p:sp>
    </p:spTree>
    <p:extLst>
      <p:ext uri="{BB962C8B-B14F-4D97-AF65-F5344CB8AC3E}">
        <p14:creationId xmlns:p14="http://schemas.microsoft.com/office/powerpoint/2010/main" val="3855833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 Update Mu2e BoE costing documentation need for upcoming Mu2e review. Peter will generate new </a:t>
            </a:r>
            <a:r>
              <a:rPr lang="en-US" dirty="0" err="1" smtClean="0"/>
              <a:t>BoEs</a:t>
            </a:r>
            <a:r>
              <a:rPr lang="en-US" dirty="0" smtClean="0"/>
              <a:t> by Monday.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5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342</Words>
  <Application>Microsoft Office PowerPoint</Application>
  <PresentationFormat>On-screen Show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BPM Udates</vt:lpstr>
      <vt:lpstr>Overview</vt:lpstr>
      <vt:lpstr>PowerPoint Presentation</vt:lpstr>
      <vt:lpstr>Beam Line BPMs</vt:lpstr>
      <vt:lpstr>Rings BPMs</vt:lpstr>
      <vt:lpstr>To do list</vt:lpstr>
    </vt:vector>
  </TitlesOfParts>
  <Company>Fermilab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BPM Udates</dc:title>
  <dc:creator>Brian E. Drendel x6572 09990N</dc:creator>
  <cp:lastModifiedBy>Brian E. Drendel x6572 09990N</cp:lastModifiedBy>
  <cp:revision>2</cp:revision>
  <dcterms:created xsi:type="dcterms:W3CDTF">2012-02-02T14:25:48Z</dcterms:created>
  <dcterms:modified xsi:type="dcterms:W3CDTF">2012-02-02T14:29:36Z</dcterms:modified>
</cp:coreProperties>
</file>