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1"/>
  </p:notesMasterIdLst>
  <p:handoutMasterIdLst>
    <p:handoutMasterId r:id="rId12"/>
  </p:handoutMasterIdLst>
  <p:sldIdLst>
    <p:sldId id="265" r:id="rId3"/>
    <p:sldId id="288" r:id="rId4"/>
    <p:sldId id="278" r:id="rId5"/>
    <p:sldId id="284" r:id="rId6"/>
    <p:sldId id="283" r:id="rId7"/>
    <p:sldId id="291" r:id="rId8"/>
    <p:sldId id="292" r:id="rId9"/>
    <p:sldId id="290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96" autoAdjust="0"/>
    <p:restoredTop sz="94660"/>
  </p:normalViewPr>
  <p:slideViewPr>
    <p:cSldViewPr snapToGrid="0" snapToObjects="1">
      <p:cViewPr varScale="1">
        <p:scale>
          <a:sx n="208" d="100"/>
          <a:sy n="208" d="100"/>
        </p:scale>
        <p:origin x="3144" y="1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Old</c:v>
                </c:pt>
              </c:strCache>
            </c:strRef>
          </c:tx>
          <c:spPr>
            <a:solidFill>
              <a:srgbClr val="004586"/>
            </a:solidFill>
            <a:ln w="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latin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3"/>
                <c:pt idx="0">
                  <c:v>LI520E</c:v>
                </c:pt>
                <c:pt idx="1">
                  <c:v>LI521A</c:v>
                </c:pt>
                <c:pt idx="2">
                  <c:v>LI522A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955</c:v>
                </c:pt>
                <c:pt idx="1">
                  <c:v>288</c:v>
                </c:pt>
                <c:pt idx="2">
                  <c:v>37.6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5A-C74F-901C-7F8CAA711C2C}"/>
            </c:ext>
          </c:extLst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New</c:v>
                </c:pt>
              </c:strCache>
            </c:strRef>
          </c:tx>
          <c:spPr>
            <a:solidFill>
              <a:srgbClr val="FF420E"/>
            </a:solidFill>
            <a:ln w="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latin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3"/>
                <c:pt idx="0">
                  <c:v>LI520E</c:v>
                </c:pt>
                <c:pt idx="1">
                  <c:v>LI521A</c:v>
                </c:pt>
                <c:pt idx="2">
                  <c:v>LI522A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3"/>
                <c:pt idx="0">
                  <c:v>244</c:v>
                </c:pt>
                <c:pt idx="1">
                  <c:v>163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5A-C74F-901C-7F8CAA711C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424896"/>
        <c:axId val="94764306"/>
      </c:barChart>
      <c:catAx>
        <c:axId val="2424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latin typeface="Arial"/>
              </a:defRPr>
            </a:pPr>
            <a:endParaRPr lang="en-US"/>
          </a:p>
        </c:txPr>
        <c:crossAx val="94764306"/>
        <c:crosses val="autoZero"/>
        <c:auto val="1"/>
        <c:lblAlgn val="ctr"/>
        <c:lblOffset val="100"/>
        <c:noMultiLvlLbl val="0"/>
      </c:catAx>
      <c:valAx>
        <c:axId val="94764306"/>
        <c:scaling>
          <c:orientation val="minMax"/>
        </c:scaling>
        <c:delete val="0"/>
        <c:axPos val="l"/>
        <c:majorGridlines>
          <c:spPr>
            <a:ln w="0">
              <a:solidFill>
                <a:srgbClr val="B3B3B3"/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latin typeface="Arial"/>
              </a:defRPr>
            </a:pPr>
            <a:endParaRPr lang="en-US"/>
          </a:p>
        </c:txPr>
        <c:crossAx val="2424896"/>
        <c:crosses val="autoZero"/>
        <c:crossBetween val="between"/>
      </c:valAx>
      <c:spPr>
        <a:noFill/>
        <a:ln w="0">
          <a:solidFill>
            <a:srgbClr val="B3B3B3"/>
          </a:solidFill>
        </a:ln>
      </c:spPr>
    </c:plotArea>
    <c:legend>
      <c:legendPos val="r"/>
      <c:overlay val="0"/>
      <c:spPr>
        <a:noFill/>
        <a:ln w="0">
          <a:noFill/>
        </a:ln>
      </c:spPr>
      <c:txPr>
        <a:bodyPr/>
        <a:lstStyle/>
        <a:p>
          <a:pPr>
            <a:defRPr sz="1000" b="0" strike="noStrike" spc="-1">
              <a:latin typeface="Arial"/>
            </a:defRPr>
          </a:pPr>
          <a:endParaRPr lang="en-US"/>
        </a:p>
      </c:txPr>
    </c:legend>
    <c:plotVisOnly val="1"/>
    <c:dispBlanksAs val="gap"/>
    <c:showDLblsOverMax val="1"/>
  </c:chart>
  <c:spPr>
    <a:solidFill>
      <a:srgbClr val="FFFFFF"/>
    </a:solidFill>
    <a:ln w="0">
      <a:noFill/>
    </a:ln>
  </c:spPr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B4051BF-2301-4D05-8F12-F151A68C66EA}" type="datetime1">
              <a:rPr lang="en-US" altLang="en-US" smtClean="0"/>
              <a:t>12/2/21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75D07C9D-CA74-4C3B-8C22-8E49391FE229}" type="datetime1">
              <a:rPr lang="en-US" altLang="en-US" smtClean="0"/>
              <a:t>12/2/21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7D57410-A2FE-4511-84BC-D25609A6E6E9}" type="datetime1">
              <a:rPr lang="en-US" altLang="en-US" smtClean="0"/>
              <a:t>12/2/21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1578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12/2/21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12/2/21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12/2/21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12/2/21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12/2/21</a:t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12/2/21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12/2/21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12/2/21</a:t>
            </a:fld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12/2/21</a:t>
            </a:fld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12/2/21</a:t>
            </a:fld>
            <a:endParaRPr lang="en-US" alt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MI/RR Machine Status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Kyle J. Hazelwood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AD 09:00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December 3, 2021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NuMI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Performance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12/2/21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Kyle J. Hazelwood | Machine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0C04C57E-86A4-EA4D-9D48-5B486EE7480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97806"/>
            <a:ext cx="8672513" cy="487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12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Muon Performance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12/2/21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Kyle J. Hazelwood | Machine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5FAF6CC6-4B73-A347-A0AA-54358B53D8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97806"/>
            <a:ext cx="8672513" cy="487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686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Main Injector Downtime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12/2/21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Kyle J. Hazelwood | Machine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B2355E8E-C545-464E-AC71-CD073A8AB23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56" y="1397000"/>
            <a:ext cx="7620000" cy="427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762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Recycler Downtime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12/2/21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Kyle J. Hazelwood | Machine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BB7F7FD5-FF08-3542-BE3E-2EB4B848769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56" y="1397000"/>
            <a:ext cx="7620000" cy="427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356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1A166-1CB5-644F-AFED-B18ADBEF8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Injector Slow Spill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4B49C-DEBD-9B4D-8BA0-A48A64956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12/3/21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C4551-8B54-C942-9F0F-1AB5FC65F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Kyle J. Hazelwood | Machine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A5244-B63B-1343-A115-3254323D6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1040E42-6D44-9145-8956-2F59ACD632D2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204052" y="1908871"/>
            <a:ext cx="8768114" cy="1300356"/>
          </a:xfrm>
          <a:prstGeom prst="rect">
            <a:avLst/>
          </a:prstGeom>
          <a:ln w="0"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5E5DDDA-CA52-9144-8B25-1ECA17DA968A}"/>
              </a:ext>
            </a:extLst>
          </p:cNvPr>
          <p:cNvSpPr txBox="1"/>
          <p:nvPr/>
        </p:nvSpPr>
        <p:spPr>
          <a:xfrm>
            <a:off x="1817080" y="2385906"/>
            <a:ext cx="1335486" cy="28482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US" sz="1200" b="0" strike="noStrike" spc="-1" dirty="0">
                <a:solidFill>
                  <a:srgbClr val="FF0000"/>
                </a:solidFill>
                <a:latin typeface="Arial"/>
              </a:rPr>
              <a:t>Septa tank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A2F8F5-FF8B-7944-A665-01CE4338DAC8}"/>
              </a:ext>
            </a:extLst>
          </p:cNvPr>
          <p:cNvSpPr txBox="1"/>
          <p:nvPr/>
        </p:nvSpPr>
        <p:spPr>
          <a:xfrm>
            <a:off x="8469681" y="2317185"/>
            <a:ext cx="674319" cy="28482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US" sz="1200" b="0" strike="noStrike" spc="-1" dirty="0">
                <a:solidFill>
                  <a:srgbClr val="FF0000"/>
                </a:solidFill>
                <a:latin typeface="Arial"/>
              </a:rPr>
              <a:t>Q520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898422-8FB7-8A44-AAA2-DA4E19F60D5F}"/>
              </a:ext>
            </a:extLst>
          </p:cNvPr>
          <p:cNvSpPr txBox="1"/>
          <p:nvPr/>
        </p:nvSpPr>
        <p:spPr>
          <a:xfrm>
            <a:off x="4026636" y="2389934"/>
            <a:ext cx="1335486" cy="285119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US" sz="1200" b="0" strike="noStrike" spc="-1" dirty="0">
                <a:solidFill>
                  <a:srgbClr val="FF0000"/>
                </a:solidFill>
                <a:latin typeface="Arial"/>
              </a:rPr>
              <a:t>Septa tank 1 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06F916-AA69-1440-89BF-971E10C61EF9}"/>
              </a:ext>
            </a:extLst>
          </p:cNvPr>
          <p:cNvSpPr txBox="1"/>
          <p:nvPr/>
        </p:nvSpPr>
        <p:spPr>
          <a:xfrm>
            <a:off x="7190297" y="2385610"/>
            <a:ext cx="1335486" cy="285119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US" sz="1200" b="0" strike="noStrike" spc="-1" dirty="0">
                <a:solidFill>
                  <a:srgbClr val="FF0000"/>
                </a:solidFill>
                <a:latin typeface="Arial"/>
              </a:rPr>
              <a:t>Kicker 1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DE68D4-B323-5E4C-A085-0F2F96B92DF2}"/>
              </a:ext>
            </a:extLst>
          </p:cNvPr>
          <p:cNvSpPr txBox="1"/>
          <p:nvPr/>
        </p:nvSpPr>
        <p:spPr>
          <a:xfrm>
            <a:off x="5942338" y="2385610"/>
            <a:ext cx="1335486" cy="285119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US" sz="1200" b="0" strike="noStrike" spc="-1" dirty="0">
                <a:solidFill>
                  <a:srgbClr val="FF0000"/>
                </a:solidFill>
                <a:latin typeface="Arial"/>
              </a:rPr>
              <a:t>Kicker 2</a:t>
            </a:r>
            <a:endParaRPr lang="en-US" sz="1200" b="0" strike="noStrike" spc="-1" dirty="0">
              <a:latin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755065B-2644-6145-AB71-AD75D93C29E8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88710" y="4516834"/>
            <a:ext cx="8768114" cy="1459768"/>
          </a:xfrm>
          <a:prstGeom prst="rect">
            <a:avLst/>
          </a:prstGeom>
          <a:ln w="0">
            <a:noFill/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20856BB-3D5B-9748-9A26-A45876D23B26}"/>
              </a:ext>
            </a:extLst>
          </p:cNvPr>
          <p:cNvSpPr/>
          <p:nvPr/>
        </p:nvSpPr>
        <p:spPr>
          <a:xfrm>
            <a:off x="4760710" y="5156918"/>
            <a:ext cx="835058" cy="214523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5630F47-CD45-E345-840D-5EC5880EFD93}"/>
              </a:ext>
            </a:extLst>
          </p:cNvPr>
          <p:cNvSpPr txBox="1"/>
          <p:nvPr/>
        </p:nvSpPr>
        <p:spPr>
          <a:xfrm>
            <a:off x="4449310" y="5020910"/>
            <a:ext cx="1335436" cy="325331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US" sz="1200" b="0" strike="noStrike" spc="-1" dirty="0">
                <a:solidFill>
                  <a:srgbClr val="FF0000"/>
                </a:solidFill>
                <a:latin typeface="Arial"/>
              </a:rPr>
              <a:t>Septa tank 2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6557019-2A47-414B-9985-56AE175B19E6}"/>
              </a:ext>
            </a:extLst>
          </p:cNvPr>
          <p:cNvSpPr/>
          <p:nvPr/>
        </p:nvSpPr>
        <p:spPr>
          <a:xfrm>
            <a:off x="6468910" y="4942396"/>
            <a:ext cx="1461352" cy="429045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888B89C-BFA1-C345-8FE8-3A8A9FA6223A}"/>
              </a:ext>
            </a:extLst>
          </p:cNvPr>
          <p:cNvSpPr txBox="1"/>
          <p:nvPr/>
        </p:nvSpPr>
        <p:spPr>
          <a:xfrm>
            <a:off x="6589510" y="5010110"/>
            <a:ext cx="1335436" cy="325331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US" sz="1200" b="0" strike="noStrike" spc="-1" dirty="0">
                <a:solidFill>
                  <a:srgbClr val="FF0000"/>
                </a:solidFill>
                <a:latin typeface="Arial"/>
              </a:rPr>
              <a:t>Septa tank 1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51F912-82D1-CF4C-8DC6-738E73541765}"/>
              </a:ext>
            </a:extLst>
          </p:cNvPr>
          <p:cNvSpPr txBox="1"/>
          <p:nvPr/>
        </p:nvSpPr>
        <p:spPr>
          <a:xfrm>
            <a:off x="8429841" y="5069515"/>
            <a:ext cx="674319" cy="28482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US" sz="1200" b="0" strike="noStrike" spc="-1" dirty="0">
                <a:solidFill>
                  <a:srgbClr val="FF0000"/>
                </a:solidFill>
                <a:latin typeface="Arial"/>
              </a:rPr>
              <a:t>Q520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23E7618-29FD-6A44-AA59-DE23F1199EB4}"/>
              </a:ext>
            </a:extLst>
          </p:cNvPr>
          <p:cNvSpPr txBox="1"/>
          <p:nvPr/>
        </p:nvSpPr>
        <p:spPr>
          <a:xfrm>
            <a:off x="121252" y="1545667"/>
            <a:ext cx="8686799" cy="346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US" sz="1200" b="0" strike="noStrike" spc="-1" dirty="0">
                <a:latin typeface="Arial"/>
              </a:rPr>
              <a:t>Original installation had P1 Line extraction kickers at the higher Beta location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F96A26-D730-2746-826E-2EBD2346372B}"/>
              </a:ext>
            </a:extLst>
          </p:cNvPr>
          <p:cNvSpPr txBox="1"/>
          <p:nvPr/>
        </p:nvSpPr>
        <p:spPr>
          <a:xfrm>
            <a:off x="187943" y="4009491"/>
            <a:ext cx="9437038" cy="47134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US" sz="1200" b="0" strike="noStrike" spc="-1" dirty="0">
                <a:latin typeface="Arial"/>
              </a:rPr>
              <a:t>Kickers were no longer required and removed due to vacuum concerns.</a:t>
            </a:r>
          </a:p>
          <a:p>
            <a:r>
              <a:rPr lang="en-US" sz="1200" b="0" strike="noStrike" spc="-1" dirty="0">
                <a:latin typeface="Arial"/>
              </a:rPr>
              <a:t>During Shutdown 2021 the Septa were moved upstream to a higher Beta.</a:t>
            </a:r>
          </a:p>
        </p:txBody>
      </p:sp>
    </p:spTree>
    <p:extLst>
      <p:ext uri="{BB962C8B-B14F-4D97-AF65-F5344CB8AC3E}">
        <p14:creationId xmlns:p14="http://schemas.microsoft.com/office/powerpoint/2010/main" val="737290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1A166-1CB5-644F-AFED-B18ADBEF8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Injector Slow Spill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4B49C-DEBD-9B4D-8BA0-A48A64956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12/3/21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C4551-8B54-C942-9F0F-1AB5FC65F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Kyle J. Hazelwood | Machine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A5244-B63B-1343-A115-3254323D6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20F31B7-98C4-C347-A52D-6793F72F0B12}"/>
              </a:ext>
            </a:extLst>
          </p:cNvPr>
          <p:cNvSpPr txBox="1"/>
          <p:nvPr/>
        </p:nvSpPr>
        <p:spPr>
          <a:xfrm>
            <a:off x="222508" y="1162944"/>
            <a:ext cx="3600789" cy="526240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spc="-1" dirty="0">
                <a:solidFill>
                  <a:schemeClr val="accent6"/>
                </a:solidFill>
                <a:latin typeface="Helvetica" pitchFamily="2" charset="0"/>
              </a:rPr>
              <a:t>Losses normalized to intensity have been reduced by over </a:t>
            </a:r>
            <a:r>
              <a:rPr lang="en-US" sz="1200" b="1" spc="-1" dirty="0">
                <a:solidFill>
                  <a:schemeClr val="accent6"/>
                </a:solidFill>
                <a:latin typeface="Helvetica" pitchFamily="2" charset="0"/>
              </a:rPr>
              <a:t>50% </a:t>
            </a:r>
            <a:r>
              <a:rPr lang="en-US" sz="1200" spc="-1" dirty="0">
                <a:solidFill>
                  <a:schemeClr val="accent6"/>
                </a:solidFill>
                <a:latin typeface="Helvetica" pitchFamily="2" charset="0"/>
              </a:rPr>
              <a:t>at the extraction </a:t>
            </a:r>
            <a:r>
              <a:rPr lang="en-US" sz="1200" spc="-1" dirty="0" err="1">
                <a:solidFill>
                  <a:schemeClr val="accent6"/>
                </a:solidFill>
                <a:latin typeface="Helvetica" pitchFamily="2" charset="0"/>
              </a:rPr>
              <a:t>Lambertson</a:t>
            </a:r>
            <a:endParaRPr lang="en-US" sz="1200" spc="-1" dirty="0">
              <a:solidFill>
                <a:schemeClr val="accent6"/>
              </a:solidFill>
              <a:latin typeface="Helvetica" pitchFamily="2" charset="0"/>
            </a:endParaRPr>
          </a:p>
          <a:p>
            <a:endParaRPr lang="en-US" sz="1200" spc="-1" dirty="0">
              <a:solidFill>
                <a:schemeClr val="accent6"/>
              </a:solidFill>
              <a:latin typeface="Helvetica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strike="noStrike" spc="-1" dirty="0">
                <a:solidFill>
                  <a:schemeClr val="accent6"/>
                </a:solidFill>
                <a:latin typeface="Helvetica" pitchFamily="2" charset="0"/>
              </a:rPr>
              <a:t>At the end of the 2021 Shutdown the AD/MI commissioning request was for 1 – 2 weeks of slow spill to the SY Dump to establish slow spill with the new Septa location.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="0" strike="noStrike" spc="-1" dirty="0">
                <a:solidFill>
                  <a:schemeClr val="accent6"/>
                </a:solidFill>
                <a:latin typeface="Helvetica" pitchFamily="2" charset="0"/>
              </a:rPr>
              <a:t>Due to events beyond our control that time was not available.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="0" strike="noStrike" spc="-1" dirty="0">
                <a:solidFill>
                  <a:schemeClr val="accent6"/>
                </a:solidFill>
                <a:latin typeface="Helvetica" pitchFamily="2" charset="0"/>
              </a:rPr>
              <a:t>AD/Operations put in fantastic tuning efforts to optimize slow spill out of the Main Injector and minimize losses.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b="0" strike="noStrike" spc="-1" dirty="0">
                <a:solidFill>
                  <a:schemeClr val="accent6"/>
                </a:solidFill>
                <a:latin typeface="Helvetica" pitchFamily="2" charset="0"/>
              </a:rPr>
              <a:t>Special acknowledgment to Nathan and Karl for their efforts!</a:t>
            </a:r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06F9ECC9-2AC4-DF42-A4F8-263FA0AD21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6926625"/>
              </p:ext>
            </p:extLst>
          </p:nvPr>
        </p:nvGraphicFramePr>
        <p:xfrm>
          <a:off x="4027190" y="1403816"/>
          <a:ext cx="4958280" cy="3166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06AD0D92-0112-F44E-8320-7798AAE70111}"/>
              </a:ext>
            </a:extLst>
          </p:cNvPr>
          <p:cNvSpPr txBox="1"/>
          <p:nvPr/>
        </p:nvSpPr>
        <p:spPr>
          <a:xfrm>
            <a:off x="3703103" y="951888"/>
            <a:ext cx="5406480" cy="6022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/>
            <a:r>
              <a:rPr lang="en-US" sz="1200" b="0" strike="noStrike" spc="-1" dirty="0">
                <a:latin typeface="Arial"/>
              </a:rPr>
              <a:t>Comparison of Losses Before Move and After Move</a:t>
            </a:r>
          </a:p>
          <a:p>
            <a:pPr algn="ctr"/>
            <a:r>
              <a:rPr lang="en-US" sz="1200" b="0" strike="noStrike" spc="-1" dirty="0">
                <a:latin typeface="Arial"/>
              </a:rPr>
              <a:t>At 5e11 protons per spill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ACB594E-CF13-DB4F-920B-647614368D8C}"/>
              </a:ext>
            </a:extLst>
          </p:cNvPr>
          <p:cNvSpPr txBox="1"/>
          <p:nvPr/>
        </p:nvSpPr>
        <p:spPr>
          <a:xfrm>
            <a:off x="4572000" y="4537467"/>
            <a:ext cx="1213920" cy="489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US" sz="1200" b="0" strike="noStrike" spc="-1" dirty="0">
                <a:latin typeface="Helvetica" pitchFamily="2" charset="0"/>
              </a:rPr>
              <a:t>Downstream</a:t>
            </a:r>
          </a:p>
          <a:p>
            <a:r>
              <a:rPr lang="en-US" sz="1200" b="0" strike="noStrike" spc="-1" dirty="0">
                <a:latin typeface="Helvetica" pitchFamily="2" charset="0"/>
              </a:rPr>
              <a:t>End of Septa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8D4291A-90B5-A341-8511-6CA5CB3B23DA}"/>
              </a:ext>
            </a:extLst>
          </p:cNvPr>
          <p:cNvSpPr txBox="1"/>
          <p:nvPr/>
        </p:nvSpPr>
        <p:spPr>
          <a:xfrm>
            <a:off x="7169026" y="4549189"/>
            <a:ext cx="1442520" cy="689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US" sz="1200" b="0" strike="noStrike" spc="-1" dirty="0">
                <a:latin typeface="Helvetica" pitchFamily="2" charset="0"/>
              </a:rPr>
              <a:t>Front Face of </a:t>
            </a:r>
            <a:r>
              <a:rPr lang="en-US" sz="1200" b="0" strike="noStrike" spc="-1" dirty="0" err="1">
                <a:latin typeface="Helvetica" pitchFamily="2" charset="0"/>
              </a:rPr>
              <a:t>Lambertson</a:t>
            </a:r>
            <a:endParaRPr lang="en-US" sz="1200" b="0" strike="noStrike" spc="-1" dirty="0">
              <a:latin typeface="Helvetica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2185066-0073-A049-B7EF-5C0314025EB5}"/>
              </a:ext>
            </a:extLst>
          </p:cNvPr>
          <p:cNvSpPr txBox="1"/>
          <p:nvPr/>
        </p:nvSpPr>
        <p:spPr>
          <a:xfrm>
            <a:off x="5927663" y="4553037"/>
            <a:ext cx="1213920" cy="490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US" sz="1200" b="0" strike="noStrike" spc="-1" dirty="0">
                <a:latin typeface="Helvetica" pitchFamily="2" charset="0"/>
              </a:rPr>
              <a:t>Front Face of Quad 521</a:t>
            </a:r>
          </a:p>
        </p:txBody>
      </p:sp>
    </p:spTree>
    <p:extLst>
      <p:ext uri="{BB962C8B-B14F-4D97-AF65-F5344CB8AC3E}">
        <p14:creationId xmlns:p14="http://schemas.microsoft.com/office/powerpoint/2010/main" val="2832163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12/3/21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Kyle J. Hazelwood | Machine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8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877676"/>
            <a:ext cx="4012660" cy="4987867"/>
          </a:xfrm>
        </p:spPr>
        <p:txBody>
          <a:bodyPr/>
          <a:lstStyle/>
          <a:p>
            <a:r>
              <a:rPr lang="en-US" sz="1000" dirty="0"/>
              <a:t>Issues</a:t>
            </a:r>
          </a:p>
          <a:p>
            <a:pPr lvl="1"/>
            <a:r>
              <a:rPr lang="en-US" sz="1000" dirty="0"/>
              <a:t>Wednesday Access</a:t>
            </a:r>
          </a:p>
          <a:p>
            <a:pPr lvl="2"/>
            <a:r>
              <a:rPr lang="en-US" sz="1000" dirty="0"/>
              <a:t>Replaced I:IP5232 and leak check area</a:t>
            </a:r>
          </a:p>
          <a:p>
            <a:pPr lvl="2"/>
            <a:r>
              <a:rPr lang="en-US" sz="1000" dirty="0"/>
              <a:t>Performed DALE measurements</a:t>
            </a:r>
          </a:p>
          <a:p>
            <a:pPr lvl="2"/>
            <a:r>
              <a:rPr lang="en-US" sz="1000" dirty="0"/>
              <a:t>Replaced pump head for MI52 pond pump</a:t>
            </a:r>
          </a:p>
          <a:p>
            <a:pPr lvl="2"/>
            <a:r>
              <a:rPr lang="en-US" sz="1000" dirty="0"/>
              <a:t>Tried upgrading QXR processor</a:t>
            </a:r>
          </a:p>
          <a:p>
            <a:pPr lvl="2"/>
            <a:r>
              <a:rPr lang="en-US" sz="1000" dirty="0"/>
              <a:t>Found MI60 3-way valve had failed during access</a:t>
            </a:r>
          </a:p>
          <a:p>
            <a:pPr lvl="3"/>
            <a:r>
              <a:rPr lang="en-US" sz="800" dirty="0"/>
              <a:t>Ran valve in hand over night</a:t>
            </a:r>
          </a:p>
          <a:p>
            <a:pPr lvl="1"/>
            <a:r>
              <a:rPr lang="en-US" sz="1000" dirty="0"/>
              <a:t>Thursday</a:t>
            </a:r>
          </a:p>
          <a:p>
            <a:pPr lvl="2"/>
            <a:r>
              <a:rPr lang="en-US" sz="1000" dirty="0"/>
              <a:t>Replaced loop controller card for MI60 3-way valve</a:t>
            </a:r>
          </a:p>
          <a:p>
            <a:pPr lvl="1"/>
            <a:endParaRPr lang="en-US" sz="1000" dirty="0"/>
          </a:p>
          <a:p>
            <a:r>
              <a:rPr lang="en-US" sz="1000" dirty="0"/>
              <a:t>Pending Issues</a:t>
            </a:r>
          </a:p>
          <a:p>
            <a:pPr lvl="1"/>
            <a:r>
              <a:rPr lang="en-US" sz="1000" dirty="0"/>
              <a:t>Q123 has significant drip</a:t>
            </a:r>
          </a:p>
          <a:p>
            <a:pPr lvl="2"/>
            <a:r>
              <a:rPr lang="en-US" sz="1000" dirty="0"/>
              <a:t>8 </a:t>
            </a:r>
            <a:r>
              <a:rPr lang="en-US" sz="1000" dirty="0" err="1"/>
              <a:t>hrs</a:t>
            </a:r>
            <a:endParaRPr lang="en-US" sz="1000" dirty="0"/>
          </a:p>
          <a:p>
            <a:pPr lvl="2"/>
            <a:r>
              <a:rPr lang="en-US" sz="1000" dirty="0"/>
              <a:t>TD inspected, thinks it can be fixed in place</a:t>
            </a:r>
          </a:p>
          <a:p>
            <a:pPr lvl="2"/>
            <a:r>
              <a:rPr lang="en-US" sz="1000" dirty="0"/>
              <a:t>Would like to do this before the holiday break</a:t>
            </a:r>
          </a:p>
          <a:p>
            <a:pPr lvl="1"/>
            <a:r>
              <a:rPr lang="en-US" sz="1000" dirty="0"/>
              <a:t>Next MI30 clean would fall on the holiday break</a:t>
            </a:r>
          </a:p>
          <a:p>
            <a:pPr lvl="2"/>
            <a:r>
              <a:rPr lang="en-US" sz="1000" dirty="0"/>
              <a:t>We would like to push it earlier or later</a:t>
            </a:r>
          </a:p>
          <a:p>
            <a:pPr lvl="1"/>
            <a:r>
              <a:rPr lang="en-US" sz="1000" dirty="0"/>
              <a:t>QXR processor upgrade was unsuccessful, looking for another opportunity</a:t>
            </a:r>
          </a:p>
          <a:p>
            <a:pPr lvl="1"/>
            <a:r>
              <a:rPr lang="en-US" sz="1000" dirty="0"/>
              <a:t>MW811 has a dead motor</a:t>
            </a:r>
          </a:p>
          <a:p>
            <a:pPr lvl="2"/>
            <a:r>
              <a:rPr lang="en-US" sz="1000" dirty="0"/>
              <a:t>Needed for lattice measurements</a:t>
            </a:r>
          </a:p>
          <a:p>
            <a:pPr lvl="1"/>
            <a:r>
              <a:rPr lang="en-US" sz="1000" dirty="0"/>
              <a:t>MW814 has bad limit switch</a:t>
            </a:r>
          </a:p>
          <a:p>
            <a:pPr lvl="2"/>
            <a:r>
              <a:rPr lang="en-US" sz="1000" dirty="0"/>
              <a:t>Needed for lattice measurements</a:t>
            </a:r>
          </a:p>
          <a:p>
            <a:pPr lvl="1"/>
            <a:r>
              <a:rPr lang="en-US" sz="1000" dirty="0"/>
              <a:t>C838AH Negative Limit switch needs replacing</a:t>
            </a:r>
          </a:p>
          <a:p>
            <a:pPr lvl="2"/>
            <a:r>
              <a:rPr lang="en-US" sz="1000" dirty="0"/>
              <a:t>Cant move collimator back in if moved out</a:t>
            </a:r>
          </a:p>
          <a:p>
            <a:pPr marL="0" indent="0">
              <a:buNone/>
            </a:pPr>
            <a:endParaRPr lang="en-US" sz="1000" dirty="0"/>
          </a:p>
          <a:p>
            <a:pPr lvl="2"/>
            <a:endParaRPr lang="en-US" sz="1000" dirty="0"/>
          </a:p>
          <a:p>
            <a:pPr lvl="1"/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endParaRPr lang="en-US" sz="1200" dirty="0"/>
          </a:p>
          <a:p>
            <a:endParaRPr lang="en-US" sz="800" dirty="0"/>
          </a:p>
          <a:p>
            <a:pPr lvl="1"/>
            <a:endParaRPr lang="en-US" sz="800" dirty="0"/>
          </a:p>
          <a:p>
            <a:endParaRPr lang="en-US" sz="8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6C8C3B2-359E-4C11-921B-500E74D96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443683" y="877676"/>
            <a:ext cx="4012660" cy="4987867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200" dirty="0"/>
          </a:p>
          <a:p>
            <a:endParaRPr lang="en-US" sz="1200" dirty="0"/>
          </a:p>
          <a:p>
            <a:endParaRPr lang="en-US" sz="800" dirty="0"/>
          </a:p>
          <a:p>
            <a:pPr lvl="1"/>
            <a:endParaRPr lang="en-US" sz="800" dirty="0"/>
          </a:p>
          <a:p>
            <a:endParaRPr lang="en-US" sz="800" dirty="0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E8B76F7E-AA28-7843-9B45-A314F8D032FB}"/>
              </a:ext>
            </a:extLst>
          </p:cNvPr>
          <p:cNvSpPr txBox="1">
            <a:spLocks/>
          </p:cNvSpPr>
          <p:nvPr/>
        </p:nvSpPr>
        <p:spPr>
          <a:xfrm>
            <a:off x="4902740" y="877676"/>
            <a:ext cx="4012660" cy="4987867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Study Requests</a:t>
            </a:r>
          </a:p>
          <a:p>
            <a:pPr lvl="1"/>
            <a:r>
              <a:rPr lang="en-US" sz="1000" dirty="0"/>
              <a:t>New Recycler Lattice Implementation</a:t>
            </a:r>
          </a:p>
          <a:p>
            <a:pPr lvl="2"/>
            <a:r>
              <a:rPr lang="en-US" sz="1000" dirty="0"/>
              <a:t>2-4 </a:t>
            </a:r>
            <a:r>
              <a:rPr lang="en-US" sz="1000" dirty="0" err="1"/>
              <a:t>hrs</a:t>
            </a:r>
            <a:endParaRPr lang="en-US" sz="1000" dirty="0"/>
          </a:p>
          <a:p>
            <a:pPr lvl="2"/>
            <a:r>
              <a:rPr lang="en-US" sz="1000" dirty="0"/>
              <a:t>Intermittent beam to experiments, possible higher losses</a:t>
            </a:r>
          </a:p>
          <a:p>
            <a:pPr lvl="1"/>
            <a:r>
              <a:rPr lang="en-US" sz="1000" dirty="0"/>
              <a:t>Recycler Scans</a:t>
            </a:r>
          </a:p>
          <a:p>
            <a:pPr lvl="2"/>
            <a:r>
              <a:rPr lang="en-US" sz="1000" dirty="0"/>
              <a:t>Will do most days</a:t>
            </a:r>
          </a:p>
          <a:p>
            <a:pPr lvl="2"/>
            <a:r>
              <a:rPr lang="en-US" sz="1000" dirty="0"/>
              <a:t>Under the $20, parasitic</a:t>
            </a:r>
          </a:p>
          <a:p>
            <a:pPr lvl="1"/>
            <a:r>
              <a:rPr lang="en-US" sz="1000" dirty="0"/>
              <a:t>MI Slow Spill Harmonic Quad Study</a:t>
            </a:r>
          </a:p>
          <a:p>
            <a:pPr lvl="2"/>
            <a:r>
              <a:rPr lang="en-US" sz="1000" dirty="0"/>
              <a:t>Need 2-3 </a:t>
            </a:r>
            <a:r>
              <a:rPr lang="en-US" sz="1000" dirty="0" err="1"/>
              <a:t>hrs</a:t>
            </a:r>
            <a:r>
              <a:rPr lang="en-US" sz="1000" dirty="0"/>
              <a:t> running to SY dump only</a:t>
            </a:r>
          </a:p>
          <a:p>
            <a:pPr lvl="2"/>
            <a:r>
              <a:rPr lang="en-US" sz="1000" dirty="0"/>
              <a:t>This is to test new harmonic quad settings</a:t>
            </a:r>
          </a:p>
          <a:p>
            <a:pPr lvl="2"/>
            <a:r>
              <a:rPr lang="en-US" sz="1000" dirty="0"/>
              <a:t>Perhaps December 15 during </a:t>
            </a:r>
            <a:r>
              <a:rPr lang="en-US" sz="1000" dirty="0" err="1"/>
              <a:t>MTest</a:t>
            </a:r>
            <a:r>
              <a:rPr lang="en-US" sz="1000" dirty="0"/>
              <a:t> changeout?</a:t>
            </a:r>
          </a:p>
          <a:p>
            <a:pPr lvl="1"/>
            <a:r>
              <a:rPr lang="en-US" sz="1000" dirty="0"/>
              <a:t>MI Chromaticity Scans</a:t>
            </a:r>
          </a:p>
          <a:p>
            <a:pPr lvl="2"/>
            <a:r>
              <a:rPr lang="en-US" sz="1000" dirty="0"/>
              <a:t>~2 hours</a:t>
            </a:r>
          </a:p>
          <a:p>
            <a:pPr lvl="2"/>
            <a:r>
              <a:rPr lang="en-US" sz="1000" dirty="0"/>
              <a:t>1.2s $2E to the MI dump</a:t>
            </a:r>
          </a:p>
          <a:p>
            <a:endParaRPr lang="en-US" sz="1000" dirty="0"/>
          </a:p>
          <a:p>
            <a:pPr lvl="2"/>
            <a:endParaRPr lang="en-US" sz="1000" dirty="0"/>
          </a:p>
          <a:p>
            <a:pPr lvl="1"/>
            <a:endParaRPr lang="en-US" sz="12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200" dirty="0"/>
          </a:p>
          <a:p>
            <a:endParaRPr lang="en-US" sz="1200" dirty="0"/>
          </a:p>
          <a:p>
            <a:endParaRPr lang="en-US" sz="800" dirty="0"/>
          </a:p>
          <a:p>
            <a:pPr lvl="1"/>
            <a:endParaRPr lang="en-US" sz="8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467181418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1551</TotalTime>
  <Words>478</Words>
  <Application>Microsoft Macintosh PowerPoint</Application>
  <PresentationFormat>On-screen Show (4:3)</PresentationFormat>
  <Paragraphs>110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</vt:lpstr>
      <vt:lpstr>FNAL_TemplateMac_060514</vt:lpstr>
      <vt:lpstr>Fermilab: Footer Only</vt:lpstr>
      <vt:lpstr>MI/RR Machine Status</vt:lpstr>
      <vt:lpstr>NuMI Performance</vt:lpstr>
      <vt:lpstr>Muon Performance</vt:lpstr>
      <vt:lpstr>Main Injector Downtime</vt:lpstr>
      <vt:lpstr>Recycler Downtime</vt:lpstr>
      <vt:lpstr>Main Injector Slow Spill</vt:lpstr>
      <vt:lpstr>Main Injector Slow Spill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Status</dc:title>
  <dc:creator>Kyle J. Hazelwood x4429 14740N</dc:creator>
  <cp:lastModifiedBy>Kyle J Hazelwood</cp:lastModifiedBy>
  <cp:revision>97</cp:revision>
  <cp:lastPrinted>2014-01-20T19:40:21Z</cp:lastPrinted>
  <dcterms:created xsi:type="dcterms:W3CDTF">2016-02-03T15:43:43Z</dcterms:created>
  <dcterms:modified xsi:type="dcterms:W3CDTF">2021-12-03T14:31:36Z</dcterms:modified>
</cp:coreProperties>
</file>