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68" r:id="rId3"/>
    <p:sldId id="264" r:id="rId4"/>
    <p:sldId id="266"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p:restoredTop sz="91145"/>
  </p:normalViewPr>
  <p:slideViewPr>
    <p:cSldViewPr snapToGrid="0" snapToObjects="1">
      <p:cViewPr varScale="1">
        <p:scale>
          <a:sx n="119" d="100"/>
          <a:sy n="119" d="100"/>
        </p:scale>
        <p:origin x="1288" y="18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FCF04D-540A-F747-B4AA-A0341C8CE388}" type="datetimeFigureOut">
              <a:rPr lang="en-US" smtClean="0"/>
              <a:t>2/22/22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B89235-A1CB-A847-AB40-8F4156ED9B66}" type="slidenum">
              <a:rPr lang="en-US" smtClean="0"/>
              <a:t>‹#›</a:t>
            </a:fld>
            <a:endParaRPr lang="en-US"/>
          </a:p>
        </p:txBody>
      </p:sp>
    </p:spTree>
    <p:extLst>
      <p:ext uri="{BB962C8B-B14F-4D97-AF65-F5344CB8AC3E}">
        <p14:creationId xmlns:p14="http://schemas.microsoft.com/office/powerpoint/2010/main" val="88902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B89235-A1CB-A847-AB40-8F4156ED9B66}" type="slidenum">
              <a:rPr lang="en-US" smtClean="0"/>
              <a:t>1</a:t>
            </a:fld>
            <a:endParaRPr lang="en-US"/>
          </a:p>
        </p:txBody>
      </p:sp>
    </p:spTree>
    <p:extLst>
      <p:ext uri="{BB962C8B-B14F-4D97-AF65-F5344CB8AC3E}">
        <p14:creationId xmlns:p14="http://schemas.microsoft.com/office/powerpoint/2010/main" val="1910514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B89235-A1CB-A847-AB40-8F4156ED9B66}" type="slidenum">
              <a:rPr lang="en-US" smtClean="0"/>
              <a:t>2</a:t>
            </a:fld>
            <a:endParaRPr lang="en-US"/>
          </a:p>
        </p:txBody>
      </p:sp>
    </p:spTree>
    <p:extLst>
      <p:ext uri="{BB962C8B-B14F-4D97-AF65-F5344CB8AC3E}">
        <p14:creationId xmlns:p14="http://schemas.microsoft.com/office/powerpoint/2010/main" val="3348080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5792A47-2CC3-344E-834F-AB681B928779}" type="datetime1">
              <a:rPr lang="en-US" smtClean="0"/>
              <a:t>2/22/22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CEE3E-4B05-AC41-B179-83A51E4CD1A2}" type="slidenum">
              <a:rPr lang="en-US" smtClean="0"/>
              <a:t>‹#›</a:t>
            </a:fld>
            <a:endParaRPr lang="en-US"/>
          </a:p>
        </p:txBody>
      </p:sp>
    </p:spTree>
    <p:extLst>
      <p:ext uri="{BB962C8B-B14F-4D97-AF65-F5344CB8AC3E}">
        <p14:creationId xmlns:p14="http://schemas.microsoft.com/office/powerpoint/2010/main" val="1368058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E11EF3-8F80-6F4A-8344-5C56CBE666E7}" type="datetime1">
              <a:rPr lang="en-US" smtClean="0"/>
              <a:t>2/22/22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CEE3E-4B05-AC41-B179-83A51E4CD1A2}" type="slidenum">
              <a:rPr lang="en-US" smtClean="0"/>
              <a:t>‹#›</a:t>
            </a:fld>
            <a:endParaRPr lang="en-US"/>
          </a:p>
        </p:txBody>
      </p:sp>
    </p:spTree>
    <p:extLst>
      <p:ext uri="{BB962C8B-B14F-4D97-AF65-F5344CB8AC3E}">
        <p14:creationId xmlns:p14="http://schemas.microsoft.com/office/powerpoint/2010/main" val="711639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D675AC-8292-B64F-9D0E-7BAA033A5459}" type="datetime1">
              <a:rPr lang="en-US" smtClean="0"/>
              <a:t>2/22/22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CEE3E-4B05-AC41-B179-83A51E4CD1A2}" type="slidenum">
              <a:rPr lang="en-US" smtClean="0"/>
              <a:t>‹#›</a:t>
            </a:fld>
            <a:endParaRPr lang="en-US"/>
          </a:p>
        </p:txBody>
      </p:sp>
    </p:spTree>
    <p:extLst>
      <p:ext uri="{BB962C8B-B14F-4D97-AF65-F5344CB8AC3E}">
        <p14:creationId xmlns:p14="http://schemas.microsoft.com/office/powerpoint/2010/main" val="1187890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F67B63-1104-B246-8127-52C77968E066}" type="datetime1">
              <a:rPr lang="en-US" smtClean="0"/>
              <a:t>2/22/22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CEE3E-4B05-AC41-B179-83A51E4CD1A2}" type="slidenum">
              <a:rPr lang="en-US" smtClean="0"/>
              <a:t>‹#›</a:t>
            </a:fld>
            <a:endParaRPr lang="en-US"/>
          </a:p>
        </p:txBody>
      </p:sp>
    </p:spTree>
    <p:extLst>
      <p:ext uri="{BB962C8B-B14F-4D97-AF65-F5344CB8AC3E}">
        <p14:creationId xmlns:p14="http://schemas.microsoft.com/office/powerpoint/2010/main" val="1994814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9B11D7-E755-6A4C-A951-C7D52256ED70}" type="datetime1">
              <a:rPr lang="en-US" smtClean="0"/>
              <a:t>2/22/22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DCEE3E-4B05-AC41-B179-83A51E4CD1A2}" type="slidenum">
              <a:rPr lang="en-US" smtClean="0"/>
              <a:t>‹#›</a:t>
            </a:fld>
            <a:endParaRPr lang="en-US"/>
          </a:p>
        </p:txBody>
      </p:sp>
    </p:spTree>
    <p:extLst>
      <p:ext uri="{BB962C8B-B14F-4D97-AF65-F5344CB8AC3E}">
        <p14:creationId xmlns:p14="http://schemas.microsoft.com/office/powerpoint/2010/main" val="325142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5F0AE8A-652E-AF48-9979-510834205428}" type="datetime1">
              <a:rPr lang="en-US" smtClean="0"/>
              <a:t>2/22/22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CEE3E-4B05-AC41-B179-83A51E4CD1A2}" type="slidenum">
              <a:rPr lang="en-US" smtClean="0"/>
              <a:t>‹#›</a:t>
            </a:fld>
            <a:endParaRPr lang="en-US"/>
          </a:p>
        </p:txBody>
      </p:sp>
    </p:spTree>
    <p:extLst>
      <p:ext uri="{BB962C8B-B14F-4D97-AF65-F5344CB8AC3E}">
        <p14:creationId xmlns:p14="http://schemas.microsoft.com/office/powerpoint/2010/main" val="1467028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FA8B71-DB4C-214C-BFCF-674997C6E039}" type="datetime1">
              <a:rPr lang="en-US" smtClean="0"/>
              <a:t>2/22/22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DCEE3E-4B05-AC41-B179-83A51E4CD1A2}" type="slidenum">
              <a:rPr lang="en-US" smtClean="0"/>
              <a:t>‹#›</a:t>
            </a:fld>
            <a:endParaRPr lang="en-US"/>
          </a:p>
        </p:txBody>
      </p:sp>
    </p:spTree>
    <p:extLst>
      <p:ext uri="{BB962C8B-B14F-4D97-AF65-F5344CB8AC3E}">
        <p14:creationId xmlns:p14="http://schemas.microsoft.com/office/powerpoint/2010/main" val="1080315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E1DC10-CC9C-2545-916D-36E5C2723324}" type="datetime1">
              <a:rPr lang="en-US" smtClean="0"/>
              <a:t>2/22/22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DCEE3E-4B05-AC41-B179-83A51E4CD1A2}" type="slidenum">
              <a:rPr lang="en-US" smtClean="0"/>
              <a:t>‹#›</a:t>
            </a:fld>
            <a:endParaRPr lang="en-US"/>
          </a:p>
        </p:txBody>
      </p:sp>
    </p:spTree>
    <p:extLst>
      <p:ext uri="{BB962C8B-B14F-4D97-AF65-F5344CB8AC3E}">
        <p14:creationId xmlns:p14="http://schemas.microsoft.com/office/powerpoint/2010/main" val="2033991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E3898D-6647-2146-A51D-2FFFF671E803}" type="datetime1">
              <a:rPr lang="en-US" smtClean="0"/>
              <a:t>2/22/22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DCEE3E-4B05-AC41-B179-83A51E4CD1A2}" type="slidenum">
              <a:rPr lang="en-US" smtClean="0"/>
              <a:t>‹#›</a:t>
            </a:fld>
            <a:endParaRPr lang="en-US"/>
          </a:p>
        </p:txBody>
      </p:sp>
    </p:spTree>
    <p:extLst>
      <p:ext uri="{BB962C8B-B14F-4D97-AF65-F5344CB8AC3E}">
        <p14:creationId xmlns:p14="http://schemas.microsoft.com/office/powerpoint/2010/main" val="1645153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26BFAF-6B00-FA45-8C9D-477A28FEA754}" type="datetime1">
              <a:rPr lang="en-US" smtClean="0"/>
              <a:t>2/22/22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CEE3E-4B05-AC41-B179-83A51E4CD1A2}" type="slidenum">
              <a:rPr lang="en-US" smtClean="0"/>
              <a:t>‹#›</a:t>
            </a:fld>
            <a:endParaRPr lang="en-US"/>
          </a:p>
        </p:txBody>
      </p:sp>
    </p:spTree>
    <p:extLst>
      <p:ext uri="{BB962C8B-B14F-4D97-AF65-F5344CB8AC3E}">
        <p14:creationId xmlns:p14="http://schemas.microsoft.com/office/powerpoint/2010/main" val="1240381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C4D895-DE02-EB4B-8602-89353148B58B}" type="datetime1">
              <a:rPr lang="en-US" smtClean="0"/>
              <a:t>2/22/22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DCEE3E-4B05-AC41-B179-83A51E4CD1A2}" type="slidenum">
              <a:rPr lang="en-US" smtClean="0"/>
              <a:t>‹#›</a:t>
            </a:fld>
            <a:endParaRPr lang="en-US"/>
          </a:p>
        </p:txBody>
      </p:sp>
    </p:spTree>
    <p:extLst>
      <p:ext uri="{BB962C8B-B14F-4D97-AF65-F5344CB8AC3E}">
        <p14:creationId xmlns:p14="http://schemas.microsoft.com/office/powerpoint/2010/main" val="1468411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2F4991-648E-8741-9F55-0A16FA9BC894}" type="datetime1">
              <a:rPr lang="en-US" smtClean="0"/>
              <a:t>2/22/22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DCEE3E-4B05-AC41-B179-83A51E4CD1A2}" type="slidenum">
              <a:rPr lang="en-US" smtClean="0"/>
              <a:t>‹#›</a:t>
            </a:fld>
            <a:endParaRPr lang="en-US"/>
          </a:p>
        </p:txBody>
      </p:sp>
    </p:spTree>
    <p:extLst>
      <p:ext uri="{BB962C8B-B14F-4D97-AF65-F5344CB8AC3E}">
        <p14:creationId xmlns:p14="http://schemas.microsoft.com/office/powerpoint/2010/main" val="999523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ps.org/programs/innovation/fun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nowmasseducation.com/" TargetMode="External"/><Relationship Id="rId4" Type="http://schemas.openxmlformats.org/officeDocument/2006/relationships/hyperlink" Target="https://www.google.com/url?q=https://berkeley.qualtrics.com/jfe/form/SV_bd5m3k4EIcooO0e&amp;source=gmail-imap&amp;ust=1645545808000000&amp;usg=AOvVaw0G2Kr6kO5EwczANIdOnFt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snowmass21.org/submissions/start"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91506"/>
            <a:ext cx="10515600" cy="735958"/>
          </a:xfrm>
        </p:spPr>
        <p:txBody>
          <a:bodyPr>
            <a:normAutofit fontScale="90000"/>
          </a:bodyPr>
          <a:lstStyle/>
          <a:p>
            <a:pPr algn="ctr"/>
            <a:r>
              <a:rPr lang="en-US" sz="3600" b="1" u="sng" dirty="0"/>
              <a:t>CEF4: TG Discussion 22.Feb.22</a:t>
            </a:r>
            <a:br>
              <a:rPr lang="en-US" sz="4000" u="sng" dirty="0"/>
            </a:br>
            <a:r>
              <a:rPr lang="en-US" sz="2200" u="sng" dirty="0"/>
              <a:t>S. de Jong, S. Malik, R. </a:t>
            </a:r>
            <a:r>
              <a:rPr lang="en-US" sz="2200" u="sng" dirty="0" err="1"/>
              <a:t>Ruchti</a:t>
            </a:r>
            <a:endParaRPr lang="en-US" sz="2200" u="sng" dirty="0"/>
          </a:p>
        </p:txBody>
      </p:sp>
      <p:sp>
        <p:nvSpPr>
          <p:cNvPr id="5" name="Content Placeholder 4"/>
          <p:cNvSpPr>
            <a:spLocks noGrp="1"/>
          </p:cNvSpPr>
          <p:nvPr>
            <p:ph idx="1"/>
          </p:nvPr>
        </p:nvSpPr>
        <p:spPr>
          <a:xfrm>
            <a:off x="838200" y="1249461"/>
            <a:ext cx="10515600" cy="4817852"/>
          </a:xfrm>
        </p:spPr>
        <p:txBody>
          <a:bodyPr>
            <a:normAutofit fontScale="92500" lnSpcReduction="10000"/>
          </a:bodyPr>
          <a:lstStyle/>
          <a:p>
            <a:pPr marL="457200" lvl="1" indent="0">
              <a:buNone/>
            </a:pPr>
            <a:r>
              <a:rPr lang="en-US" b="1" u="sng" dirty="0">
                <a:solidFill>
                  <a:schemeClr val="accent2">
                    <a:lumMod val="50000"/>
                  </a:schemeClr>
                </a:solidFill>
              </a:rPr>
              <a:t>Today:</a:t>
            </a:r>
            <a:endParaRPr lang="en-US" sz="2400" dirty="0"/>
          </a:p>
          <a:p>
            <a:pPr marL="1371600" lvl="2" indent="-457200">
              <a:buAutoNum type="arabicPeriod"/>
            </a:pPr>
            <a:r>
              <a:rPr lang="en-US" sz="2400" dirty="0"/>
              <a:t>Minutes of the 15.Feb.22 Meeting are posted on INDICO.  Thanks to Daria.</a:t>
            </a:r>
          </a:p>
          <a:p>
            <a:pPr marL="1371600" lvl="2" indent="-457200">
              <a:buAutoNum type="arabicPeriod"/>
            </a:pPr>
            <a:r>
              <a:rPr lang="en-US" sz="2400" dirty="0"/>
              <a:t>CEF TG Conveners’ Meeting this week, Friday.</a:t>
            </a:r>
          </a:p>
          <a:p>
            <a:pPr lvl="3"/>
            <a:r>
              <a:rPr lang="en-US" sz="2200" dirty="0"/>
              <a:t>Expectation of TG inputs from </a:t>
            </a:r>
            <a:r>
              <a:rPr lang="en-US" sz="2200" dirty="0" err="1"/>
              <a:t>Ketevi</a:t>
            </a:r>
            <a:r>
              <a:rPr lang="en-US" sz="2200" dirty="0"/>
              <a:t> and Breese on next slide</a:t>
            </a:r>
          </a:p>
          <a:p>
            <a:pPr lvl="3"/>
            <a:r>
              <a:rPr lang="en-US" sz="2200" dirty="0"/>
              <a:t>APS Innovation Fund – just learned of this today</a:t>
            </a:r>
          </a:p>
          <a:p>
            <a:pPr marL="1828800" lvl="4" indent="0">
              <a:buNone/>
            </a:pPr>
            <a:r>
              <a:rPr lang="en-US" sz="2200" dirty="0">
                <a:hlinkClick r:id="rId3"/>
              </a:rPr>
              <a:t>https://www.aps.org/programs/innovation/fund/</a:t>
            </a:r>
            <a:endParaRPr lang="en-US" sz="2200" dirty="0"/>
          </a:p>
          <a:p>
            <a:pPr marL="1371600" lvl="2" indent="-457200">
              <a:buAutoNum type="arabicPeriod"/>
            </a:pPr>
            <a:r>
              <a:rPr lang="en-US" sz="2400" dirty="0"/>
              <a:t>Status of CPs</a:t>
            </a:r>
            <a:endParaRPr lang="en-US" sz="2200" dirty="0">
              <a:solidFill>
                <a:schemeClr val="accent2">
                  <a:lumMod val="50000"/>
                </a:schemeClr>
              </a:solidFill>
            </a:endParaRPr>
          </a:p>
          <a:p>
            <a:pPr marL="1828800" lvl="3" indent="-457200">
              <a:buFont typeface="+mj-lt"/>
              <a:buAutoNum type="alphaLcPeriod"/>
            </a:pPr>
            <a:r>
              <a:rPr lang="en-US" sz="2200" dirty="0">
                <a:solidFill>
                  <a:schemeClr val="accent2">
                    <a:lumMod val="50000"/>
                  </a:schemeClr>
                </a:solidFill>
              </a:rPr>
              <a:t>CP1+CP4.</a:t>
            </a:r>
          </a:p>
          <a:p>
            <a:pPr marL="1828800" lvl="3" indent="-457200">
              <a:buFont typeface="+mj-lt"/>
              <a:buAutoNum type="alphaLcPeriod"/>
            </a:pPr>
            <a:r>
              <a:rPr lang="en-US" sz="2200" dirty="0">
                <a:solidFill>
                  <a:schemeClr val="accent2">
                    <a:lumMod val="50000"/>
                  </a:schemeClr>
                </a:solidFill>
              </a:rPr>
              <a:t>CP2. </a:t>
            </a:r>
          </a:p>
          <a:p>
            <a:pPr marL="1828800" lvl="3" indent="-457200">
              <a:buFont typeface="+mj-lt"/>
              <a:buAutoNum type="alphaLcPeriod"/>
            </a:pPr>
            <a:r>
              <a:rPr lang="en-US" sz="2200" dirty="0">
                <a:solidFill>
                  <a:schemeClr val="accent2">
                    <a:lumMod val="50000"/>
                  </a:schemeClr>
                </a:solidFill>
              </a:rPr>
              <a:t>CP3 Survey is  now released:</a:t>
            </a:r>
          </a:p>
          <a:p>
            <a:pPr marL="1828800" lvl="4" indent="0">
              <a:buNone/>
            </a:pPr>
            <a:r>
              <a:rPr lang="en-US" sz="2000" u="sng" dirty="0">
                <a:hlinkClick r:id="rId4"/>
              </a:rPr>
              <a:t>https://berkeley.qualtrics.com/jfe/form/SV_bd5m3k4EIcooO0e</a:t>
            </a:r>
            <a:endParaRPr lang="en-US" sz="2000" dirty="0">
              <a:solidFill>
                <a:schemeClr val="accent2">
                  <a:lumMod val="50000"/>
                </a:schemeClr>
              </a:solidFill>
            </a:endParaRPr>
          </a:p>
          <a:p>
            <a:pPr marL="1371600" lvl="3" indent="0">
              <a:buNone/>
            </a:pPr>
            <a:r>
              <a:rPr lang="en-US" sz="2200" dirty="0">
                <a:solidFill>
                  <a:schemeClr val="accent2">
                    <a:lumMod val="50000"/>
                  </a:schemeClr>
                </a:solidFill>
              </a:rPr>
              <a:t>	Online Forum is open for participation:</a:t>
            </a:r>
            <a:r>
              <a:rPr lang="en-US" sz="2200" dirty="0"/>
              <a:t> </a:t>
            </a:r>
          </a:p>
          <a:p>
            <a:pPr marL="1828800" lvl="4" indent="0">
              <a:buNone/>
            </a:pPr>
            <a:r>
              <a:rPr lang="en-US" sz="2000" dirty="0">
                <a:hlinkClick r:id="rId5"/>
              </a:rPr>
              <a:t>snowmasseducation.com</a:t>
            </a:r>
            <a:r>
              <a:rPr lang="en-US" sz="2000" dirty="0"/>
              <a:t>  </a:t>
            </a:r>
          </a:p>
          <a:p>
            <a:pPr marL="1828800" lvl="3" indent="-457200">
              <a:buFont typeface="+mj-lt"/>
              <a:buAutoNum type="alphaLcPeriod" startAt="4"/>
            </a:pPr>
            <a:r>
              <a:rPr lang="en-US" sz="2200" dirty="0">
                <a:solidFill>
                  <a:schemeClr val="accent2">
                    <a:lumMod val="50000"/>
                  </a:schemeClr>
                </a:solidFill>
              </a:rPr>
              <a:t>CP5.</a:t>
            </a:r>
          </a:p>
          <a:p>
            <a:pPr marL="1371600" lvl="2" indent="-457200">
              <a:buAutoNum type="arabicPeriod"/>
            </a:pPr>
            <a:r>
              <a:rPr lang="en-US" sz="2400" dirty="0"/>
              <a:t>Breakout discussions as needed.</a:t>
            </a:r>
          </a:p>
        </p:txBody>
      </p:sp>
      <p:sp>
        <p:nvSpPr>
          <p:cNvPr id="2" name="Slide Number Placeholder 1"/>
          <p:cNvSpPr>
            <a:spLocks noGrp="1"/>
          </p:cNvSpPr>
          <p:nvPr>
            <p:ph type="sldNum" sz="quarter" idx="12"/>
          </p:nvPr>
        </p:nvSpPr>
        <p:spPr/>
        <p:txBody>
          <a:bodyPr/>
          <a:lstStyle/>
          <a:p>
            <a:fld id="{B7DCEE3E-4B05-AC41-B179-83A51E4CD1A2}" type="slidenum">
              <a:rPr lang="en-US" smtClean="0"/>
              <a:t>1</a:t>
            </a:fld>
            <a:endParaRPr lang="en-US" dirty="0"/>
          </a:p>
        </p:txBody>
      </p:sp>
    </p:spTree>
    <p:extLst>
      <p:ext uri="{BB962C8B-B14F-4D97-AF65-F5344CB8AC3E}">
        <p14:creationId xmlns:p14="http://schemas.microsoft.com/office/powerpoint/2010/main" val="1859953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91506"/>
            <a:ext cx="10515600" cy="735958"/>
          </a:xfrm>
        </p:spPr>
        <p:txBody>
          <a:bodyPr>
            <a:normAutofit fontScale="90000"/>
          </a:bodyPr>
          <a:lstStyle/>
          <a:p>
            <a:pPr algn="ctr"/>
            <a:r>
              <a:rPr lang="en-US" sz="3600" b="1" u="sng" dirty="0"/>
              <a:t>CEF4: TG Discussion 22.Feb.22</a:t>
            </a:r>
            <a:br>
              <a:rPr lang="en-US" sz="4000" u="sng" dirty="0"/>
            </a:br>
            <a:r>
              <a:rPr lang="en-US" sz="2200" u="sng" dirty="0"/>
              <a:t>S. de Jong, S. Malik, R. </a:t>
            </a:r>
            <a:r>
              <a:rPr lang="en-US" sz="2200" u="sng" dirty="0" err="1"/>
              <a:t>Ruchti</a:t>
            </a:r>
            <a:endParaRPr lang="en-US" sz="2200" u="sng" dirty="0"/>
          </a:p>
        </p:txBody>
      </p:sp>
      <p:sp>
        <p:nvSpPr>
          <p:cNvPr id="5" name="Content Placeholder 4"/>
          <p:cNvSpPr>
            <a:spLocks noGrp="1"/>
          </p:cNvSpPr>
          <p:nvPr>
            <p:ph idx="1"/>
          </p:nvPr>
        </p:nvSpPr>
        <p:spPr>
          <a:xfrm>
            <a:off x="838200" y="1249461"/>
            <a:ext cx="10515600" cy="4817852"/>
          </a:xfrm>
        </p:spPr>
        <p:txBody>
          <a:bodyPr>
            <a:normAutofit fontScale="92500" lnSpcReduction="20000"/>
          </a:bodyPr>
          <a:lstStyle/>
          <a:p>
            <a:pPr marL="457200" lvl="1" indent="0">
              <a:buNone/>
            </a:pPr>
            <a:r>
              <a:rPr lang="en-US" b="1" u="sng" dirty="0">
                <a:solidFill>
                  <a:schemeClr val="accent2">
                    <a:lumMod val="50000"/>
                  </a:schemeClr>
                </a:solidFill>
              </a:rPr>
              <a:t>From CEF Conveners in preparation for TGC </a:t>
            </a:r>
            <a:r>
              <a:rPr lang="en-US" b="1" u="sng" dirty="0" err="1">
                <a:solidFill>
                  <a:schemeClr val="accent2">
                    <a:lumMod val="50000"/>
                  </a:schemeClr>
                </a:solidFill>
              </a:rPr>
              <a:t>meetin</a:t>
            </a:r>
            <a:r>
              <a:rPr lang="en-US" b="1" u="sng" dirty="0">
                <a:solidFill>
                  <a:schemeClr val="accent2">
                    <a:lumMod val="50000"/>
                  </a:schemeClr>
                </a:solidFill>
              </a:rPr>
              <a:t> 25 Feb:</a:t>
            </a:r>
            <a:endParaRPr lang="en-US" sz="2400" dirty="0"/>
          </a:p>
          <a:p>
            <a:r>
              <a:rPr lang="en-US" dirty="0"/>
              <a:t>We suggest that part of each TG report at the meeting should be a list of links to all their CP drafts. </a:t>
            </a:r>
          </a:p>
          <a:p>
            <a:r>
              <a:rPr lang="en-US" dirty="0"/>
              <a:t>For papers without a draft, the link should be to a document with a plan including milestone dates for completion.</a:t>
            </a:r>
          </a:p>
          <a:p>
            <a:pPr lvl="1"/>
            <a:r>
              <a:rPr lang="en-US" dirty="0"/>
              <a:t> particularly for the papers without a draft, an author should present the linked completion plan document  in the meeting. </a:t>
            </a:r>
          </a:p>
          <a:p>
            <a:r>
              <a:rPr lang="en-US" dirty="0"/>
              <a:t>For completed drafts, the TGCs should tell us if there are any portions for which we should expect significant revisions or additions. This could be done on your slides in bullet points under each draft link. The main point being that the status and location of each CP draft, and plans for completing all unfinished drafts need to be written down and posted for the meeting.</a:t>
            </a:r>
          </a:p>
          <a:p>
            <a:r>
              <a:rPr lang="en-US" dirty="0"/>
              <a:t>You may invite CP authors to this meeting. We will send agenda and connections details in due course.</a:t>
            </a:r>
          </a:p>
        </p:txBody>
      </p:sp>
      <p:sp>
        <p:nvSpPr>
          <p:cNvPr id="2" name="Slide Number Placeholder 1"/>
          <p:cNvSpPr>
            <a:spLocks noGrp="1"/>
          </p:cNvSpPr>
          <p:nvPr>
            <p:ph type="sldNum" sz="quarter" idx="12"/>
          </p:nvPr>
        </p:nvSpPr>
        <p:spPr/>
        <p:txBody>
          <a:bodyPr/>
          <a:lstStyle/>
          <a:p>
            <a:fld id="{B7DCEE3E-4B05-AC41-B179-83A51E4CD1A2}" type="slidenum">
              <a:rPr lang="en-US" smtClean="0"/>
              <a:t>2</a:t>
            </a:fld>
            <a:endParaRPr lang="en-US" dirty="0"/>
          </a:p>
        </p:txBody>
      </p:sp>
    </p:spTree>
    <p:extLst>
      <p:ext uri="{BB962C8B-B14F-4D97-AF65-F5344CB8AC3E}">
        <p14:creationId xmlns:p14="http://schemas.microsoft.com/office/powerpoint/2010/main" val="1671768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5491"/>
            <a:ext cx="10515600" cy="679904"/>
          </a:xfrm>
        </p:spPr>
        <p:txBody>
          <a:bodyPr>
            <a:noAutofit/>
          </a:bodyPr>
          <a:lstStyle/>
          <a:p>
            <a:r>
              <a:rPr lang="en-US" sz="3200" dirty="0"/>
              <a:t>CEF4 Contributed Paper Titles (“Drivers”) to encourage participation and initiate group progress...</a:t>
            </a:r>
          </a:p>
        </p:txBody>
      </p:sp>
      <p:sp>
        <p:nvSpPr>
          <p:cNvPr id="3" name="Content Placeholder 2"/>
          <p:cNvSpPr>
            <a:spLocks noGrp="1"/>
          </p:cNvSpPr>
          <p:nvPr>
            <p:ph idx="1"/>
          </p:nvPr>
        </p:nvSpPr>
        <p:spPr>
          <a:xfrm>
            <a:off x="278780" y="1249139"/>
            <a:ext cx="11913220" cy="4984393"/>
          </a:xfrm>
        </p:spPr>
        <p:txBody>
          <a:bodyPr>
            <a:normAutofit fontScale="92500" lnSpcReduction="20000"/>
          </a:bodyPr>
          <a:lstStyle/>
          <a:p>
            <a:pPr marL="514350" indent="-514350">
              <a:buFont typeface="+mj-lt"/>
              <a:buAutoNum type="arabicPeriod"/>
            </a:pPr>
            <a:r>
              <a:rPr lang="en-US" dirty="0"/>
              <a:t>CP1+4: Broadening the Scope of Education, Career and Open Science in HEP.									(SM, DD, RR, </a:t>
            </a:r>
            <a:r>
              <a:rPr lang="en-US" dirty="0" err="1"/>
              <a:t>SdJ</a:t>
            </a:r>
            <a:r>
              <a:rPr lang="en-US" dirty="0"/>
              <a:t>)</a:t>
            </a:r>
          </a:p>
          <a:p>
            <a:pPr lvl="1"/>
            <a:r>
              <a:rPr lang="en-US" dirty="0">
                <a:solidFill>
                  <a:srgbClr val="C00000"/>
                </a:solidFill>
              </a:rPr>
              <a:t>Meeting the Challenges and the Opportunities - Educational Preparation and Training for Particle Physics and Related Research and Technical Careers.</a:t>
            </a:r>
            <a:endParaRPr lang="en-US" dirty="0"/>
          </a:p>
          <a:p>
            <a:pPr lvl="1"/>
            <a:r>
              <a:rPr lang="en-US" dirty="0">
                <a:solidFill>
                  <a:srgbClr val="C00000"/>
                </a:solidFill>
              </a:rPr>
              <a:t>Recasting Software and Computing Education to Drive Experimental and Theoretical Advances in Particle Physics.</a:t>
            </a:r>
          </a:p>
          <a:p>
            <a:pPr marL="514350" indent="-514350">
              <a:buFont typeface="+mj-lt"/>
              <a:buAutoNum type="arabicPeriod"/>
            </a:pPr>
            <a:r>
              <a:rPr lang="en-US" dirty="0"/>
              <a:t>CP2: Opportunities for Particle Physics Engagement in K-12 Schools and Undergraduate Education.			(MB, OB, </a:t>
            </a:r>
            <a:r>
              <a:rPr lang="en-US" dirty="0" err="1"/>
              <a:t>SdJ</a:t>
            </a:r>
            <a:r>
              <a:rPr lang="en-US" dirty="0"/>
              <a:t>) </a:t>
            </a:r>
          </a:p>
          <a:p>
            <a:pPr lvl="1"/>
            <a:r>
              <a:rPr lang="en-US" dirty="0">
                <a:solidFill>
                  <a:srgbClr val="C00000"/>
                </a:solidFill>
              </a:rPr>
              <a:t>Rethinking Science and Mathematics in Secondary Education - Bridging of K/12 Education and Research Science.</a:t>
            </a:r>
          </a:p>
          <a:p>
            <a:pPr marL="514350" indent="-514350">
              <a:buFont typeface="+mj-lt"/>
              <a:buAutoNum type="arabicPeriod"/>
            </a:pPr>
            <a:r>
              <a:rPr lang="en-US" dirty="0"/>
              <a:t>CP3: Particle Physics Specific Education			(YY, VV, OB, SK)</a:t>
            </a:r>
          </a:p>
          <a:p>
            <a:pPr lvl="1"/>
            <a:r>
              <a:rPr lang="en-US" dirty="0">
                <a:solidFill>
                  <a:srgbClr val="C00000"/>
                </a:solidFill>
              </a:rPr>
              <a:t>Restructuring the Particle Physics Curriculum in Higher Education to meet Twenty-first Century Challenges.</a:t>
            </a:r>
          </a:p>
          <a:p>
            <a:pPr marL="514350" indent="-514350">
              <a:buFont typeface="+mj-lt"/>
              <a:buAutoNum type="arabicPeriod" startAt="5"/>
            </a:pPr>
            <a:r>
              <a:rPr lang="en-US" dirty="0"/>
              <a:t>CP5: International Connections	  			(KC, AM, SG, KA)</a:t>
            </a:r>
          </a:p>
          <a:p>
            <a:pPr lvl="1"/>
            <a:r>
              <a:rPr lang="en-US" dirty="0">
                <a:solidFill>
                  <a:srgbClr val="C00000"/>
                </a:solidFill>
              </a:rPr>
              <a:t>Particle Physics Without Boundaries </a:t>
            </a:r>
            <a:r>
              <a:rPr lang="mr-IN" dirty="0">
                <a:solidFill>
                  <a:srgbClr val="C00000"/>
                </a:solidFill>
              </a:rPr>
              <a:t>–</a:t>
            </a:r>
            <a:r>
              <a:rPr lang="en-US" dirty="0">
                <a:solidFill>
                  <a:srgbClr val="C00000"/>
                </a:solidFill>
              </a:rPr>
              <a:t> Scientific Experiments and Data Online and in your Hands.</a:t>
            </a:r>
          </a:p>
        </p:txBody>
      </p:sp>
      <p:sp>
        <p:nvSpPr>
          <p:cNvPr id="4" name="Slide Number Placeholder 3"/>
          <p:cNvSpPr>
            <a:spLocks noGrp="1"/>
          </p:cNvSpPr>
          <p:nvPr>
            <p:ph type="sldNum" sz="quarter" idx="12"/>
          </p:nvPr>
        </p:nvSpPr>
        <p:spPr/>
        <p:txBody>
          <a:bodyPr/>
          <a:lstStyle/>
          <a:p>
            <a:fld id="{B7DCEE3E-4B05-AC41-B179-83A51E4CD1A2}" type="slidenum">
              <a:rPr lang="en-US" smtClean="0"/>
              <a:t>3</a:t>
            </a:fld>
            <a:endParaRPr lang="en-US"/>
          </a:p>
        </p:txBody>
      </p:sp>
    </p:spTree>
    <p:extLst>
      <p:ext uri="{BB962C8B-B14F-4D97-AF65-F5344CB8AC3E}">
        <p14:creationId xmlns:p14="http://schemas.microsoft.com/office/powerpoint/2010/main" val="997053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52880B4-7670-3B42-8CF2-3712977972FD}"/>
              </a:ext>
            </a:extLst>
          </p:cNvPr>
          <p:cNvSpPr>
            <a:spLocks noGrp="1"/>
          </p:cNvSpPr>
          <p:nvPr>
            <p:ph type="title"/>
          </p:nvPr>
        </p:nvSpPr>
        <p:spPr/>
        <p:txBody>
          <a:bodyPr>
            <a:normAutofit/>
          </a:bodyPr>
          <a:lstStyle/>
          <a:p>
            <a:r>
              <a:rPr lang="en-US" sz="3600" dirty="0"/>
              <a:t>Schedule from the 3.Dec.21 CEF TGC Meeting…</a:t>
            </a:r>
          </a:p>
        </p:txBody>
      </p:sp>
      <p:sp>
        <p:nvSpPr>
          <p:cNvPr id="4" name="Slide Number Placeholder 3">
            <a:extLst>
              <a:ext uri="{FF2B5EF4-FFF2-40B4-BE49-F238E27FC236}">
                <a16:creationId xmlns:a16="http://schemas.microsoft.com/office/drawing/2014/main" id="{1079C906-9B77-074F-8F01-89B0E42EC5C7}"/>
              </a:ext>
            </a:extLst>
          </p:cNvPr>
          <p:cNvSpPr>
            <a:spLocks noGrp="1"/>
          </p:cNvSpPr>
          <p:nvPr>
            <p:ph type="sldNum" sz="quarter" idx="12"/>
          </p:nvPr>
        </p:nvSpPr>
        <p:spPr/>
        <p:txBody>
          <a:bodyPr/>
          <a:lstStyle/>
          <a:p>
            <a:fld id="{B7DCEE3E-4B05-AC41-B179-83A51E4CD1A2}" type="slidenum">
              <a:rPr lang="en-US" smtClean="0"/>
              <a:t>4</a:t>
            </a:fld>
            <a:endParaRPr lang="en-US"/>
          </a:p>
        </p:txBody>
      </p:sp>
      <p:sp>
        <p:nvSpPr>
          <p:cNvPr id="6" name="Rectangle 5">
            <a:extLst>
              <a:ext uri="{FF2B5EF4-FFF2-40B4-BE49-F238E27FC236}">
                <a16:creationId xmlns:a16="http://schemas.microsoft.com/office/drawing/2014/main" id="{E55EA034-A6F6-894A-98A1-A44BE7E6F895}"/>
              </a:ext>
            </a:extLst>
          </p:cNvPr>
          <p:cNvSpPr/>
          <p:nvPr/>
        </p:nvSpPr>
        <p:spPr>
          <a:xfrm>
            <a:off x="957432" y="1933629"/>
            <a:ext cx="10396368" cy="3693319"/>
          </a:xfrm>
          <a:prstGeom prst="rect">
            <a:avLst/>
          </a:prstGeom>
        </p:spPr>
        <p:txBody>
          <a:bodyPr wrap="square">
            <a:spAutoFit/>
          </a:bodyPr>
          <a:lstStyle/>
          <a:p>
            <a:r>
              <a:rPr lang="en-US" dirty="0">
                <a:latin typeface="Helvetica" pitchFamily="2" charset="0"/>
              </a:rPr>
              <a:t>Proposed timeline for CPs and Reports from </a:t>
            </a:r>
            <a:r>
              <a:rPr lang="en-US" dirty="0" err="1">
                <a:latin typeface="Helvetica" pitchFamily="2" charset="0"/>
              </a:rPr>
              <a:t>Ketevi</a:t>
            </a:r>
            <a:r>
              <a:rPr lang="en-US" dirty="0">
                <a:latin typeface="Helvetica" pitchFamily="2" charset="0"/>
              </a:rPr>
              <a:t> and Breese</a:t>
            </a:r>
          </a:p>
          <a:p>
            <a:r>
              <a:rPr lang="en-US" dirty="0">
                <a:latin typeface="Helvetica" pitchFamily="2" charset="0"/>
              </a:rPr>
              <a:t>• CP outlines (mid-Jan)</a:t>
            </a:r>
          </a:p>
          <a:p>
            <a:r>
              <a:rPr lang="en-US" dirty="0">
                <a:latin typeface="Helvetica" pitchFamily="2" charset="0"/>
              </a:rPr>
              <a:t>• CP 1st drafts (mid-Feb)</a:t>
            </a:r>
          </a:p>
          <a:p>
            <a:r>
              <a:rPr lang="en-US" dirty="0">
                <a:latin typeface="Helvetica" pitchFamily="2" charset="0"/>
              </a:rPr>
              <a:t>• CP 2nd drafts (Mar 1: 2 weeks before </a:t>
            </a:r>
            <a:r>
              <a:rPr lang="en-US" dirty="0" err="1">
                <a:latin typeface="Helvetica" pitchFamily="2" charset="0"/>
              </a:rPr>
              <a:t>arXiv</a:t>
            </a:r>
            <a:r>
              <a:rPr lang="en-US" dirty="0">
                <a:latin typeface="Helvetica" pitchFamily="2" charset="0"/>
              </a:rPr>
              <a:t> submission deadline of Mar 15)</a:t>
            </a:r>
          </a:p>
          <a:p>
            <a:r>
              <a:rPr lang="en-US" dirty="0">
                <a:latin typeface="Helvetica" pitchFamily="2" charset="0"/>
              </a:rPr>
              <a:t>• TG Report 1st drafts (May 1: 1 1/2 months after CP due, and about 3 weeks</a:t>
            </a:r>
          </a:p>
          <a:p>
            <a:r>
              <a:rPr lang="en-US" dirty="0">
                <a:latin typeface="Helvetica" pitchFamily="2" charset="0"/>
              </a:rPr>
              <a:t>before workshop)</a:t>
            </a:r>
          </a:p>
          <a:p>
            <a:r>
              <a:rPr lang="en-US" dirty="0">
                <a:latin typeface="Helvetica" pitchFamily="2" charset="0"/>
              </a:rPr>
              <a:t>• TG Preliminary Reports (May 31 deadline: CEF workshop in May will be</a:t>
            </a:r>
          </a:p>
          <a:p>
            <a:r>
              <a:rPr lang="en-US" dirty="0">
                <a:latin typeface="Helvetica" pitchFamily="2" charset="0"/>
              </a:rPr>
              <a:t>focused on polishing the reports. It should be a REAL workshop, where</a:t>
            </a:r>
          </a:p>
          <a:p>
            <a:r>
              <a:rPr lang="en-US" dirty="0">
                <a:latin typeface="Helvetica" pitchFamily="2" charset="0"/>
              </a:rPr>
              <a:t>there is a product to be completed by the end of it - the TG Preliminary</a:t>
            </a:r>
          </a:p>
          <a:p>
            <a:r>
              <a:rPr lang="en-US" dirty="0">
                <a:latin typeface="Helvetica" pitchFamily="2" charset="0"/>
              </a:rPr>
              <a:t>Reports)</a:t>
            </a:r>
          </a:p>
          <a:p>
            <a:r>
              <a:rPr lang="en-US" dirty="0">
                <a:latin typeface="Helvetica" pitchFamily="2" charset="0"/>
              </a:rPr>
              <a:t>• Frontier Report 1st draft (Jun 15: we need to be organizing it by March,</a:t>
            </a:r>
          </a:p>
          <a:p>
            <a:r>
              <a:rPr lang="en-US" dirty="0">
                <a:latin typeface="Helvetica" pitchFamily="2" charset="0"/>
              </a:rPr>
              <a:t>start writing soon after TG 1st drafts are submitted May 1)</a:t>
            </a:r>
          </a:p>
          <a:p>
            <a:r>
              <a:rPr lang="en-US" dirty="0">
                <a:latin typeface="Helvetica" pitchFamily="2" charset="0"/>
              </a:rPr>
              <a:t>• Frontier Preliminary Report (Jun 30 deadline)</a:t>
            </a:r>
            <a:endParaRPr lang="en-US" dirty="0">
              <a:effectLst/>
              <a:latin typeface="Helvetica" pitchFamily="2" charset="0"/>
            </a:endParaRPr>
          </a:p>
        </p:txBody>
      </p:sp>
    </p:spTree>
    <p:extLst>
      <p:ext uri="{BB962C8B-B14F-4D97-AF65-F5344CB8AC3E}">
        <p14:creationId xmlns:p14="http://schemas.microsoft.com/office/powerpoint/2010/main" val="110842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52880B4-7670-3B42-8CF2-3712977972FD}"/>
              </a:ext>
            </a:extLst>
          </p:cNvPr>
          <p:cNvSpPr>
            <a:spLocks noGrp="1"/>
          </p:cNvSpPr>
          <p:nvPr>
            <p:ph type="title"/>
          </p:nvPr>
        </p:nvSpPr>
        <p:spPr/>
        <p:txBody>
          <a:bodyPr/>
          <a:lstStyle/>
          <a:p>
            <a:r>
              <a:rPr lang="en-US" dirty="0"/>
              <a:t>From the 3 December CEF TGC Meeting...</a:t>
            </a:r>
          </a:p>
        </p:txBody>
      </p:sp>
      <p:sp>
        <p:nvSpPr>
          <p:cNvPr id="4" name="Slide Number Placeholder 3">
            <a:extLst>
              <a:ext uri="{FF2B5EF4-FFF2-40B4-BE49-F238E27FC236}">
                <a16:creationId xmlns:a16="http://schemas.microsoft.com/office/drawing/2014/main" id="{1079C906-9B77-074F-8F01-89B0E42EC5C7}"/>
              </a:ext>
            </a:extLst>
          </p:cNvPr>
          <p:cNvSpPr>
            <a:spLocks noGrp="1"/>
          </p:cNvSpPr>
          <p:nvPr>
            <p:ph type="sldNum" sz="quarter" idx="12"/>
          </p:nvPr>
        </p:nvSpPr>
        <p:spPr/>
        <p:txBody>
          <a:bodyPr/>
          <a:lstStyle/>
          <a:p>
            <a:fld id="{B7DCEE3E-4B05-AC41-B179-83A51E4CD1A2}" type="slidenum">
              <a:rPr lang="en-US" smtClean="0"/>
              <a:t>5</a:t>
            </a:fld>
            <a:endParaRPr lang="en-US"/>
          </a:p>
        </p:txBody>
      </p:sp>
      <p:sp>
        <p:nvSpPr>
          <p:cNvPr id="6" name="Rectangle 5">
            <a:extLst>
              <a:ext uri="{FF2B5EF4-FFF2-40B4-BE49-F238E27FC236}">
                <a16:creationId xmlns:a16="http://schemas.microsoft.com/office/drawing/2014/main" id="{E55EA034-A6F6-894A-98A1-A44BE7E6F895}"/>
              </a:ext>
            </a:extLst>
          </p:cNvPr>
          <p:cNvSpPr/>
          <p:nvPr/>
        </p:nvSpPr>
        <p:spPr>
          <a:xfrm>
            <a:off x="957432" y="1933629"/>
            <a:ext cx="10396368" cy="2862322"/>
          </a:xfrm>
          <a:prstGeom prst="rect">
            <a:avLst/>
          </a:prstGeom>
        </p:spPr>
        <p:txBody>
          <a:bodyPr wrap="square">
            <a:spAutoFit/>
          </a:bodyPr>
          <a:lstStyle/>
          <a:p>
            <a:r>
              <a:rPr lang="en-US" dirty="0"/>
              <a:t>Recommendations on contributed papers</a:t>
            </a:r>
          </a:p>
          <a:p>
            <a:r>
              <a:rPr lang="en-US" dirty="0"/>
              <a:t>(size, abstract, executive summary)</a:t>
            </a:r>
          </a:p>
          <a:p>
            <a:r>
              <a:rPr lang="en-US" dirty="0"/>
              <a:t>• No page limit but</a:t>
            </a:r>
          </a:p>
          <a:p>
            <a:r>
              <a:rPr lang="en-US" dirty="0"/>
              <a:t>• “We strongly encourage the authors to include a brief Executive Summary for</a:t>
            </a:r>
          </a:p>
          <a:p>
            <a:r>
              <a:rPr lang="en-US" dirty="0"/>
              <a:t>the benefit of the Snowmass conveners. A long paper without an Executive</a:t>
            </a:r>
          </a:p>
          <a:p>
            <a:r>
              <a:rPr lang="en-US" dirty="0"/>
              <a:t>Summary will not be effective.”</a:t>
            </a:r>
          </a:p>
          <a:p>
            <a:r>
              <a:rPr lang="en-US" dirty="0"/>
              <a:t>• A carefully crafted abstract may serve as the executive summary</a:t>
            </a:r>
          </a:p>
          <a:p>
            <a:r>
              <a:rPr lang="en-US" dirty="0"/>
              <a:t>• Let’s go to this page for the full instruction</a:t>
            </a:r>
          </a:p>
          <a:p>
            <a:r>
              <a:rPr lang="en-US" dirty="0">
                <a:hlinkClick r:id="rId2"/>
              </a:rPr>
              <a:t>https://snowmass21.org/submissions/start</a:t>
            </a:r>
            <a:endParaRPr lang="en-US" dirty="0"/>
          </a:p>
          <a:p>
            <a:endParaRPr lang="en-US" dirty="0"/>
          </a:p>
        </p:txBody>
      </p:sp>
    </p:spTree>
    <p:extLst>
      <p:ext uri="{BB962C8B-B14F-4D97-AF65-F5344CB8AC3E}">
        <p14:creationId xmlns:p14="http://schemas.microsoft.com/office/powerpoint/2010/main" val="3025835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7113</TotalTime>
  <Words>773</Words>
  <Application>Microsoft Macintosh PowerPoint</Application>
  <PresentationFormat>Widescreen</PresentationFormat>
  <Paragraphs>64</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Helvetica</vt:lpstr>
      <vt:lpstr>Office Theme</vt:lpstr>
      <vt:lpstr>CEF4: TG Discussion 22.Feb.22 S. de Jong, S. Malik, R. Ruchti</vt:lpstr>
      <vt:lpstr>CEF4: TG Discussion 22.Feb.22 S. de Jong, S. Malik, R. Ruchti</vt:lpstr>
      <vt:lpstr>CEF4 Contributed Paper Titles (“Drivers”) to encourage participation and initiate group progress...</vt:lpstr>
      <vt:lpstr>Schedule from the 3.Dec.21 CEF TGC Meeting…</vt:lpstr>
      <vt:lpstr>From the 3 December CEF TGC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CommF4: Weekly Discussion Session 9.Jun.20</dc:title>
  <dc:creator>Microsoft Office User</dc:creator>
  <cp:lastModifiedBy>Microsoft Office User</cp:lastModifiedBy>
  <cp:revision>369</cp:revision>
  <dcterms:created xsi:type="dcterms:W3CDTF">2020-06-09T14:55:41Z</dcterms:created>
  <dcterms:modified xsi:type="dcterms:W3CDTF">2022-02-22T16:53:42Z</dcterms:modified>
</cp:coreProperties>
</file>