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4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98"/>
    <p:restoredTop sz="91056"/>
  </p:normalViewPr>
  <p:slideViewPr>
    <p:cSldViewPr snapToGrid="0" snapToObjects="1">
      <p:cViewPr varScale="1">
        <p:scale>
          <a:sx n="132" d="100"/>
          <a:sy n="132" d="100"/>
        </p:scale>
        <p:origin x="1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CF04D-540A-F747-B4AA-A0341C8CE388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89235-A1CB-A847-AB40-8F4156ED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89235-A1CB-A847-AB40-8F4156ED9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14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8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2A47-2CC3-344E-834F-AB681B928779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1EF3-8F80-6F4A-8344-5C56CBE666E7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75AC-8292-B64F-9D0E-7BAA033A5459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7B63-1104-B246-8127-52C77968E066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1D7-E755-6A4C-A951-C7D52256ED70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E8A-652E-AF48-9979-510834205428}" type="datetime1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8B71-DB4C-214C-BFCF-674997C6E039}" type="datetime1">
              <a:rPr lang="en-US" smtClean="0"/>
              <a:t>3/15/22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DC10-CC9C-2545-916D-36E5C2723324}" type="datetime1">
              <a:rPr lang="en-US" smtClean="0"/>
              <a:t>3/15/22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98D-6647-2146-A51D-2FFFF671E803}" type="datetime1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BFAF-6B00-FA45-8C9D-477A28FEA754}" type="datetime1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D895-DE02-EB4B-8602-89353148B58B}" type="datetime1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F4991-648E-8741-9F55-0A16FA9BC894}" type="datetime1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yzIM6VDjVs-5w-CKhz36jwzbgFh4h3ABI4gXBeLKafI/edit?usp=shar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q=https://urldefense.proofpoint.com/v2/url?u%3Dhttps-3A__berkeley.qualtrics.com_jfe_form_SV-5Fbd5m3k4EIcooO0e%26d%3DDwMFaQ%26c%3DgRgGjJ3BkIsb5y6s49QqsA%26r%3DDLmYLkJMs3bp2cmdrDlJww%26m%3DBeBELkIly2v9R5Eh0rZk5ZnuK4MEuQBMMmpmnt72JEp2mIAYVw_lub6ZLypKg2UI%26s%3D3qbbrS8SPetM9E18AMnMo-NYbx6_S5GG0s12eLIDIUg%26e%3D&amp;source=gmail-imap&amp;ust=1646369559000000&amp;usg=AOvVaw2iGM0nyxRPxtniAJaYXiPP" TargetMode="External"/><Relationship Id="rId3" Type="http://schemas.openxmlformats.org/officeDocument/2006/relationships/hyperlink" Target="https://indico.fnal.gov/category/1158/" TargetMode="External"/><Relationship Id="rId7" Type="http://schemas.openxmlformats.org/officeDocument/2006/relationships/hyperlink" Target="https://www.overleaf.com/read/ygvznnnnjdv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drive/u/0/folders/1CbevpcZ4GVI29ccdQx0z7zeB6EqW924I" TargetMode="External"/><Relationship Id="rId5" Type="http://schemas.openxmlformats.org/officeDocument/2006/relationships/hyperlink" Target="https://www.overleaf.com/project/62057ed27238464f078c77d1" TargetMode="External"/><Relationship Id="rId4" Type="http://schemas.openxmlformats.org/officeDocument/2006/relationships/hyperlink" Target="https://www.overleaf.com/project/61db68a21b1ddd211daa0e0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submissions/star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91506"/>
            <a:ext cx="10515600" cy="7359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/>
              <a:t>CEF4: TG Discussion 15.Mar.22</a:t>
            </a:r>
            <a:br>
              <a:rPr lang="en-US" sz="4000" u="sng" dirty="0"/>
            </a:br>
            <a:r>
              <a:rPr lang="en-US" sz="2200" u="sng" dirty="0"/>
              <a:t>S. de Jong, S. Malik, R. </a:t>
            </a:r>
            <a:r>
              <a:rPr lang="en-US" sz="2200" u="sng" dirty="0" err="1"/>
              <a:t>Ruchti</a:t>
            </a:r>
            <a:endParaRPr lang="en-US" sz="22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20074"/>
            <a:ext cx="10515600" cy="4817852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b="1" u="sng" dirty="0">
                <a:solidFill>
                  <a:schemeClr val="accent2">
                    <a:lumMod val="50000"/>
                  </a:schemeClr>
                </a:solidFill>
              </a:rPr>
              <a:t>Today:</a:t>
            </a:r>
            <a:endParaRPr lang="en-US" sz="2400" dirty="0"/>
          </a:p>
          <a:p>
            <a:pPr marL="1371600" lvl="2" indent="-457200">
              <a:buAutoNum type="arabicPeriod"/>
            </a:pPr>
            <a:r>
              <a:rPr lang="en-US" sz="2400" dirty="0"/>
              <a:t>Minutes of the 8.Mar.22 Meeting are posted on INDICO.  Thanks to Daria.</a:t>
            </a:r>
          </a:p>
          <a:p>
            <a:pPr marL="1371600" lvl="2" indent="-457200">
              <a:buAutoNum type="arabicPeriod"/>
            </a:pPr>
            <a:r>
              <a:rPr lang="en-US" sz="2200" b="1" dirty="0">
                <a:solidFill>
                  <a:srgbClr val="C00000"/>
                </a:solidFill>
              </a:rPr>
              <a:t>***</a:t>
            </a:r>
            <a:r>
              <a:rPr lang="en-US" sz="2200" b="1" u="sng" dirty="0">
                <a:solidFill>
                  <a:srgbClr val="C00000"/>
                </a:solidFill>
              </a:rPr>
              <a:t>Note</a:t>
            </a:r>
            <a:r>
              <a:rPr lang="en-US" sz="2200" b="1" dirty="0">
                <a:solidFill>
                  <a:srgbClr val="C00000"/>
                </a:solidFill>
              </a:rPr>
              <a:t> *** most of US is now on Daylight Savings Time, so those in Puerto Rico, Europe, Africa will likely need to connect one hour earlier than they did last week. </a:t>
            </a:r>
          </a:p>
          <a:p>
            <a:pPr marL="1371600" lvl="2" indent="-457200">
              <a:buAutoNum type="arabicPeriod"/>
            </a:pPr>
            <a:r>
              <a:rPr lang="en-US" sz="2400" dirty="0"/>
              <a:t>Status of final status of CPs (Status Table and Links on next slide).  </a:t>
            </a:r>
          </a:p>
          <a:p>
            <a:pPr marL="1828800" lvl="3" indent="-457200">
              <a:buAutoNum type="alphaLcPeriod"/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</a:rPr>
              <a:t>Reprise of any CP submission issues.</a:t>
            </a:r>
          </a:p>
          <a:p>
            <a:pPr marL="1828800" lvl="3" indent="-457200">
              <a:buAutoNum type="alphaLcPeriod"/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</a:rPr>
              <a:t>CP3.  Proto Draft/Outline in Overleaf.  </a:t>
            </a:r>
          </a:p>
          <a:p>
            <a:pPr marL="2343150" lvl="4" indent="-514350">
              <a:buFont typeface="+mj-lt"/>
              <a:buAutoNum type="romanLcPeriod"/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</a:rPr>
              <a:t>Survey released</a:t>
            </a:r>
          </a:p>
          <a:p>
            <a:pPr marL="2343150" lvl="4" indent="-514350">
              <a:buFont typeface="+mj-lt"/>
              <a:buAutoNum type="romanLcPeriod"/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</a:rPr>
              <a:t>Online Forum is open for participation</a:t>
            </a:r>
          </a:p>
          <a:p>
            <a:pPr marL="2343150" lvl="4" indent="-514350">
              <a:buFont typeface="+mj-lt"/>
              <a:buAutoNum type="romanLcPeriod"/>
            </a:pPr>
            <a:r>
              <a:rPr lang="en-US" sz="1900" dirty="0"/>
              <a:t>Further discussion next week</a:t>
            </a:r>
          </a:p>
          <a:p>
            <a:pPr marL="1371600" lvl="2" indent="-457200">
              <a:buAutoNum type="arabicPeriod"/>
            </a:pPr>
            <a:r>
              <a:rPr lang="en-US" sz="2200" dirty="0"/>
              <a:t>Discussion of APS Innovation Fund – deadline for two-pager: 21 March (Monday next).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000" dirty="0"/>
              <a:t>Do we need another meeting on this later this week?</a:t>
            </a:r>
          </a:p>
          <a:p>
            <a:pPr marL="1828800" lvl="4" indent="0">
              <a:buNone/>
            </a:pPr>
            <a:r>
              <a:rPr lang="en-US" sz="1700" dirty="0">
                <a:hlinkClick r:id="rId3"/>
              </a:rPr>
              <a:t>https://docs.google.com/document/d/1yzIM6VDjVs-5w-CKhz36jwzbgFh4h3ABI4gXBeLKafI/edit?usp=sharing</a:t>
            </a:r>
            <a:endParaRPr lang="en-US" sz="1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5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1076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CEF4 - Physics Education – CP Status Table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392F-FD51-6442-94F5-B6221D6C51D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FBBEAC2-AC61-F145-9448-956EA905A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042888"/>
              </p:ext>
            </p:extLst>
          </p:nvPr>
        </p:nvGraphicFramePr>
        <p:xfrm>
          <a:off x="1055278" y="960003"/>
          <a:ext cx="100814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9256">
                  <a:extLst>
                    <a:ext uri="{9D8B030D-6E8A-4147-A177-3AD203B41FA5}">
                      <a16:colId xmlns:a16="http://schemas.microsoft.com/office/drawing/2014/main" val="41951743"/>
                    </a:ext>
                  </a:extLst>
                </a:gridCol>
                <a:gridCol w="987972">
                  <a:extLst>
                    <a:ext uri="{9D8B030D-6E8A-4147-A177-3AD203B41FA5}">
                      <a16:colId xmlns:a16="http://schemas.microsoft.com/office/drawing/2014/main" val="4074719211"/>
                    </a:ext>
                  </a:extLst>
                </a:gridCol>
                <a:gridCol w="861848">
                  <a:extLst>
                    <a:ext uri="{9D8B030D-6E8A-4147-A177-3AD203B41FA5}">
                      <a16:colId xmlns:a16="http://schemas.microsoft.com/office/drawing/2014/main" val="1295017045"/>
                    </a:ext>
                  </a:extLst>
                </a:gridCol>
                <a:gridCol w="1567002">
                  <a:extLst>
                    <a:ext uri="{9D8B030D-6E8A-4147-A177-3AD203B41FA5}">
                      <a16:colId xmlns:a16="http://schemas.microsoft.com/office/drawing/2014/main" val="838496519"/>
                    </a:ext>
                  </a:extLst>
                </a:gridCol>
                <a:gridCol w="1325365">
                  <a:extLst>
                    <a:ext uri="{9D8B030D-6E8A-4147-A177-3AD203B41FA5}">
                      <a16:colId xmlns:a16="http://schemas.microsoft.com/office/drawing/2014/main" val="3104047639"/>
                    </a:ext>
                  </a:extLst>
                </a:gridCol>
              </a:tblGrid>
              <a:tr h="467410">
                <a:tc>
                  <a:txBody>
                    <a:bodyPr/>
                    <a:lstStyle/>
                    <a:p>
                      <a:r>
                        <a:rPr lang="en-US" dirty="0"/>
                        <a:t>CEF4 has four Contributed Papers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https://indico.fnal.gov/category/1158/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Abstr</a:t>
                      </a:r>
                      <a:r>
                        <a:rPr lang="en-US" dirty="0"/>
                        <a:t>/</a:t>
                      </a:r>
                    </a:p>
                    <a:p>
                      <a:r>
                        <a:rPr lang="en-US" dirty="0"/>
                        <a:t>Outline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</a:t>
                      </a:r>
                      <a:r>
                        <a:rPr lang="en-US" dirty="0" err="1"/>
                        <a:t>arXiv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298221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r>
                        <a:rPr lang="en-US" dirty="0"/>
                        <a:t>CP1/4: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Broadening the scope of Education, Career and Open Science in HEP</a:t>
                      </a: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https://www.overleaf.com/project/61db68a21b1ddd211daa0e04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Yes/Yes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Final.  Reviewed.</a:t>
                      </a:r>
                    </a:p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Ready for submission.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Mar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19471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r>
                        <a:rPr lang="en-US" dirty="0"/>
                        <a:t>CP2: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Opportunities for Particle Physics Engagement in K-12 Schools and Undergraduate Education</a:t>
                      </a: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https://www.overleaf.com/project/62057ed27238464f078c77d1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Yes/Yes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Submitted.</a:t>
                      </a:r>
                    </a:p>
                    <a:p>
                      <a:r>
                        <a:rPr lang="en-US" b="1" u="sng" dirty="0">
                          <a:solidFill>
                            <a:srgbClr val="C00000"/>
                          </a:solidFill>
                        </a:rPr>
                        <a:t>Rejected again.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Mar 7</a:t>
                      </a:r>
                    </a:p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4198875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59193"/>
                  </a:ext>
                </a:extLst>
              </a:tr>
              <a:tr h="726681">
                <a:tc>
                  <a:txBody>
                    <a:bodyPr/>
                    <a:lstStyle/>
                    <a:p>
                      <a:r>
                        <a:rPr lang="en-US" dirty="0"/>
                        <a:t>CP5: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International  Connections</a:t>
                      </a:r>
                    </a:p>
                    <a:p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hlinkClick r:id="rId6"/>
                        </a:rPr>
                        <a:t>https://drive.google.com/drive/u/0/folders/1CbevpcZ4GVI29ccdQx0z7zeB6EqW924I</a:t>
                      </a:r>
                      <a:endParaRPr 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Yes/Yes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Final. 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Discussion today, then submission.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Mar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24035"/>
                  </a:ext>
                </a:extLst>
              </a:tr>
              <a:tr h="877463">
                <a:tc>
                  <a:txBody>
                    <a:bodyPr/>
                    <a:lstStyle/>
                    <a:p>
                      <a:r>
                        <a:rPr lang="en-US" dirty="0"/>
                        <a:t>CP3: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Particle Physics Specific Education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https://www.overleaf.com/read/ygvznnnnjdvh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Survey </a:t>
                      </a: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(complete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by March 4):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https://berkeley.qualtrics.com/jfe/form/SV_bd5m3k4EIcooO0e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Yes/Yes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Just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Online Survey underway.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Mar, early 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50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9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491"/>
            <a:ext cx="10515600" cy="679904"/>
          </a:xfrm>
        </p:spPr>
        <p:txBody>
          <a:bodyPr>
            <a:noAutofit/>
          </a:bodyPr>
          <a:lstStyle/>
          <a:p>
            <a:r>
              <a:rPr lang="en-US" sz="3200" dirty="0"/>
              <a:t>CEF4 Contributed Paper Titles (“Drivers”) to encourage participation and initiate group progress...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0" y="1249139"/>
            <a:ext cx="11913220" cy="49843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CP1+4: Broadening the Scope of Education, Career and Open Science in HEP.									(SM, DD, RR, </a:t>
            </a:r>
            <a:r>
              <a:rPr lang="en-US" dirty="0" err="1"/>
              <a:t>SdJ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Meeting the Challenges and the Opportunities - Educational Preparation and Training for Particle Physics and Related Research and Technical Careers.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Recasting Software and Computing Education to Drive Experimental and Theoretical Advances in Particle Physics.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CP2: Opportunities for Particle Physics Engagement in K-12 Schools and Undergraduate Education.			(MB, OB, </a:t>
            </a:r>
            <a:r>
              <a:rPr lang="en-US" dirty="0" err="1"/>
              <a:t>SdJ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Rethinking Science and Mathematics in Secondary Education - Bridging of K/12 Education and Research Science.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CP3: Particle Physics Specific Education			(YY, VV, OB, SK)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Restructuring the Particle Physics Curriculum in Higher Education to meet Twenty-first Century Challenges.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CP5: International Connections	  			(KC, AM, SG, KA)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Particle Physics Without Boundaries </a:t>
            </a:r>
            <a:r>
              <a:rPr lang="mr-IN" dirty="0">
                <a:solidFill>
                  <a:srgbClr val="C00000"/>
                </a:solidFill>
              </a:rPr>
              <a:t>–</a:t>
            </a:r>
            <a:r>
              <a:rPr lang="en-US" dirty="0">
                <a:solidFill>
                  <a:srgbClr val="C00000"/>
                </a:solidFill>
              </a:rPr>
              <a:t> Scientific Experiments and Data Online and in your Hands.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52880B4-7670-3B42-8CF2-37129779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Schedule from the 3.Dec.21 CEF TGC Meeting…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9C906-9B77-074F-8F01-89B0E42E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5EA034-A6F6-894A-98A1-A44BE7E6F895}"/>
              </a:ext>
            </a:extLst>
          </p:cNvPr>
          <p:cNvSpPr/>
          <p:nvPr/>
        </p:nvSpPr>
        <p:spPr>
          <a:xfrm>
            <a:off x="957432" y="1933629"/>
            <a:ext cx="103963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Helvetica" pitchFamily="2" charset="0"/>
              </a:rPr>
              <a:t>Proposed timeline for CPs and Reports from </a:t>
            </a:r>
            <a:r>
              <a:rPr lang="en-US" dirty="0" err="1">
                <a:latin typeface="Helvetica" pitchFamily="2" charset="0"/>
              </a:rPr>
              <a:t>Ketevi</a:t>
            </a:r>
            <a:r>
              <a:rPr lang="en-US" dirty="0">
                <a:latin typeface="Helvetica" pitchFamily="2" charset="0"/>
              </a:rPr>
              <a:t> and Breese</a:t>
            </a:r>
          </a:p>
          <a:p>
            <a:r>
              <a:rPr lang="en-US" dirty="0">
                <a:latin typeface="Helvetica" pitchFamily="2" charset="0"/>
              </a:rPr>
              <a:t>• CP outlines (mid-Jan)</a:t>
            </a:r>
          </a:p>
          <a:p>
            <a:r>
              <a:rPr lang="en-US" dirty="0">
                <a:latin typeface="Helvetica" pitchFamily="2" charset="0"/>
              </a:rPr>
              <a:t>• CP 1st drafts (mid-Feb)</a:t>
            </a:r>
          </a:p>
          <a:p>
            <a:r>
              <a:rPr lang="en-US" dirty="0">
                <a:latin typeface="Helvetica" pitchFamily="2" charset="0"/>
              </a:rPr>
              <a:t>• CP 2nd drafts (Mar 1: 2 weeks before </a:t>
            </a:r>
            <a:r>
              <a:rPr lang="en-US" dirty="0" err="1">
                <a:latin typeface="Helvetica" pitchFamily="2" charset="0"/>
              </a:rPr>
              <a:t>arXiv</a:t>
            </a:r>
            <a:r>
              <a:rPr lang="en-US" dirty="0">
                <a:latin typeface="Helvetica" pitchFamily="2" charset="0"/>
              </a:rPr>
              <a:t> submission deadline of Mar 15)</a:t>
            </a:r>
          </a:p>
          <a:p>
            <a:r>
              <a:rPr lang="en-US" dirty="0">
                <a:latin typeface="Helvetica" pitchFamily="2" charset="0"/>
              </a:rPr>
              <a:t>• TG Report 1st drafts (May 1: 1 1/2 months after CP due, and about 3 weeks</a:t>
            </a:r>
          </a:p>
          <a:p>
            <a:r>
              <a:rPr lang="en-US" dirty="0">
                <a:latin typeface="Helvetica" pitchFamily="2" charset="0"/>
              </a:rPr>
              <a:t>before workshop)</a:t>
            </a:r>
          </a:p>
          <a:p>
            <a:r>
              <a:rPr lang="en-US" dirty="0">
                <a:latin typeface="Helvetica" pitchFamily="2" charset="0"/>
              </a:rPr>
              <a:t>• TG Preliminary Reports (May 31 deadline: CEF workshop in May will be</a:t>
            </a:r>
          </a:p>
          <a:p>
            <a:r>
              <a:rPr lang="en-US" dirty="0">
                <a:latin typeface="Helvetica" pitchFamily="2" charset="0"/>
              </a:rPr>
              <a:t>focused on polishing the reports. It should be a REAL workshop, where</a:t>
            </a:r>
          </a:p>
          <a:p>
            <a:r>
              <a:rPr lang="en-US" dirty="0">
                <a:latin typeface="Helvetica" pitchFamily="2" charset="0"/>
              </a:rPr>
              <a:t>there is a product to be completed by the end of it - the TG Preliminary</a:t>
            </a:r>
          </a:p>
          <a:p>
            <a:r>
              <a:rPr lang="en-US" dirty="0">
                <a:latin typeface="Helvetica" pitchFamily="2" charset="0"/>
              </a:rPr>
              <a:t>Reports)</a:t>
            </a:r>
          </a:p>
          <a:p>
            <a:r>
              <a:rPr lang="en-US" dirty="0">
                <a:latin typeface="Helvetica" pitchFamily="2" charset="0"/>
              </a:rPr>
              <a:t>• Frontier Report 1st draft (Jun 15: we need to be organizing it by March,</a:t>
            </a:r>
          </a:p>
          <a:p>
            <a:r>
              <a:rPr lang="en-US" dirty="0">
                <a:latin typeface="Helvetica" pitchFamily="2" charset="0"/>
              </a:rPr>
              <a:t>start writing soon after TG 1st drafts are submitted May 1)</a:t>
            </a:r>
          </a:p>
          <a:p>
            <a:r>
              <a:rPr lang="en-US" dirty="0">
                <a:latin typeface="Helvetica" pitchFamily="2" charset="0"/>
              </a:rPr>
              <a:t>• Frontier Preliminary Report (Jun 30 deadline)</a:t>
            </a:r>
            <a:endParaRPr lang="en-US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52880B4-7670-3B42-8CF2-37129779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3 December CEF TGC Meeting...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9C906-9B77-074F-8F01-89B0E42E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5EA034-A6F6-894A-98A1-A44BE7E6F895}"/>
              </a:ext>
            </a:extLst>
          </p:cNvPr>
          <p:cNvSpPr/>
          <p:nvPr/>
        </p:nvSpPr>
        <p:spPr>
          <a:xfrm>
            <a:off x="957432" y="1933629"/>
            <a:ext cx="10396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Recommendations on contributed papers</a:t>
            </a:r>
          </a:p>
          <a:p>
            <a:r>
              <a:rPr lang="en-US" dirty="0"/>
              <a:t>(size, abstract, executive summary)</a:t>
            </a:r>
          </a:p>
          <a:p>
            <a:r>
              <a:rPr lang="en-US" dirty="0"/>
              <a:t>• No page limit but</a:t>
            </a:r>
          </a:p>
          <a:p>
            <a:r>
              <a:rPr lang="en-US" dirty="0"/>
              <a:t>• “We strongly encourage the authors to include a brief Executive Summary for</a:t>
            </a:r>
          </a:p>
          <a:p>
            <a:r>
              <a:rPr lang="en-US" dirty="0"/>
              <a:t>the benefit of the Snowmass conveners. A long paper without an Executive</a:t>
            </a:r>
          </a:p>
          <a:p>
            <a:r>
              <a:rPr lang="en-US" dirty="0"/>
              <a:t>Summary will not be effective.”</a:t>
            </a:r>
          </a:p>
          <a:p>
            <a:r>
              <a:rPr lang="en-US" dirty="0"/>
              <a:t>• A carefully crafted abstract may serve as the executive summary</a:t>
            </a:r>
          </a:p>
          <a:p>
            <a:r>
              <a:rPr lang="en-US" dirty="0"/>
              <a:t>• Let’s go to this page for the full instruction</a:t>
            </a:r>
          </a:p>
          <a:p>
            <a:r>
              <a:rPr lang="en-US" dirty="0">
                <a:hlinkClick r:id="rId2"/>
              </a:rPr>
              <a:t>https://snowmass21.org/submissions/start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3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8550</TotalTime>
  <Words>820</Words>
  <Application>Microsoft Macintosh PowerPoint</Application>
  <PresentationFormat>Widescreen</PresentationFormat>
  <Paragraphs>93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CEF4: TG Discussion 15.Mar.22 S. de Jong, S. Malik, R. Ruchti</vt:lpstr>
      <vt:lpstr>CEF4 - Physics Education – CP Status Table </vt:lpstr>
      <vt:lpstr>CEF4 Contributed Paper Titles (“Drivers”) to encourage participation and initiate group progress...</vt:lpstr>
      <vt:lpstr>Schedule from the 3.Dec.21 CEF TGC Meeting…</vt:lpstr>
      <vt:lpstr>From the 3 December CEF TGC Meeting...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CommF4: Weekly Discussion Session 9.Jun.20</dc:title>
  <dc:creator>Microsoft Office User</dc:creator>
  <cp:lastModifiedBy>Microsoft Office User</cp:lastModifiedBy>
  <cp:revision>386</cp:revision>
  <dcterms:created xsi:type="dcterms:W3CDTF">2020-06-09T14:55:41Z</dcterms:created>
  <dcterms:modified xsi:type="dcterms:W3CDTF">2022-03-15T16:31:10Z</dcterms:modified>
</cp:coreProperties>
</file>