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8" r:id="rId4"/>
    <p:sldId id="266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71"/>
    <p:restoredTop sz="91116"/>
  </p:normalViewPr>
  <p:slideViewPr>
    <p:cSldViewPr snapToGrid="0" snapToObjects="1">
      <p:cViewPr varScale="1">
        <p:scale>
          <a:sx n="133" d="100"/>
          <a:sy n="133" d="100"/>
        </p:scale>
        <p:origin x="1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CF04D-540A-F747-B4AA-A0341C8CE388}" type="datetimeFigureOut">
              <a:rPr lang="en-US" smtClean="0"/>
              <a:t>3/22/22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89235-A1CB-A847-AB40-8F4156ED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89235-A1CB-A847-AB40-8F4156ED9B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14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2253-A3DE-6F4A-BF88-0B711C6D6F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8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D856-3FB1-F54F-AC68-982D6529EA65}" type="datetime1">
              <a:rPr lang="en-US" smtClean="0"/>
              <a:t>3/22/22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5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C528-0D19-A847-AF61-A3F50EBF3424}" type="datetime1">
              <a:rPr lang="en-US" smtClean="0"/>
              <a:t>3/22/22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3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AFB24-C036-8849-9506-92B963778AF5}" type="datetime1">
              <a:rPr lang="en-US" smtClean="0"/>
              <a:t>3/22/22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9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F4D51-3AE0-3045-BD20-CB3EDCD3CC54}" type="datetime1">
              <a:rPr lang="en-US" smtClean="0"/>
              <a:t>3/22/22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1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B3D0-C63B-D14D-A1BB-79A7497AC671}" type="datetime1">
              <a:rPr lang="en-US" smtClean="0"/>
              <a:t>3/22/22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70A-7A2F-114F-9B4B-E65A0603B92F}" type="datetime1">
              <a:rPr lang="en-US" smtClean="0"/>
              <a:t>3/22/22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2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E9A4F-8FF6-B048-9554-0607F04E17C8}" type="datetime1">
              <a:rPr lang="en-US" smtClean="0"/>
              <a:t>3/22/22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1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86B6-9FF6-2841-8797-C96DE10DC946}" type="datetime1">
              <a:rPr lang="en-US" smtClean="0"/>
              <a:t>3/22/22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9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2C7C-A7A8-2B43-A660-9BB4E4792D83}" type="datetime1">
              <a:rPr lang="en-US" smtClean="0"/>
              <a:t>3/22/22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5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B80F9-D636-0349-B498-08163C057FA1}" type="datetime1">
              <a:rPr lang="en-US" smtClean="0"/>
              <a:t>3/22/22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8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B714-22E8-CB43-A300-D25DA1777C01}" type="datetime1">
              <a:rPr lang="en-US" smtClean="0"/>
              <a:t>3/22/22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25.February.2022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9C7F5-6A87-214D-9E49-2E8C794C577D}" type="datetime1">
              <a:rPr lang="en-US" smtClean="0"/>
              <a:t>3/22/22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CEF TG Conveners Meeting 25.February.2022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category/115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verleaf.com/read/ygvznnnnjdvh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91506"/>
            <a:ext cx="10515600" cy="7359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u="sng" dirty="0"/>
              <a:t>CEF4: TG Discussion 22.Mar.22</a:t>
            </a:r>
            <a:br>
              <a:rPr lang="en-US" sz="4000" u="sng" dirty="0"/>
            </a:br>
            <a:r>
              <a:rPr lang="en-US" sz="2200" u="sng" dirty="0"/>
              <a:t>S. de Jong, S. Malik, R. </a:t>
            </a:r>
            <a:r>
              <a:rPr lang="en-US" sz="2200" u="sng" dirty="0" err="1"/>
              <a:t>Ruchti</a:t>
            </a:r>
            <a:endParaRPr lang="en-US" sz="22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20074"/>
            <a:ext cx="10515600" cy="4817852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b="1" u="sng" dirty="0">
                <a:solidFill>
                  <a:schemeClr val="accent2">
                    <a:lumMod val="50000"/>
                  </a:schemeClr>
                </a:solidFill>
              </a:rPr>
              <a:t>Today:</a:t>
            </a:r>
            <a:endParaRPr lang="en-US" sz="2400" dirty="0"/>
          </a:p>
          <a:p>
            <a:pPr marL="1371600" lvl="2" indent="-457200">
              <a:buAutoNum type="arabicPeriod"/>
            </a:pPr>
            <a:r>
              <a:rPr lang="en-US" sz="2400" dirty="0"/>
              <a:t>Minutes of the 15.Mar.22 Meeting are posted on INDICO.  Thanks to Daria.</a:t>
            </a:r>
          </a:p>
          <a:p>
            <a:pPr marL="1371600" lvl="2" indent="-457200">
              <a:buAutoNum type="arabicPeriod"/>
            </a:pPr>
            <a:r>
              <a:rPr lang="en-US" sz="2200" dirty="0">
                <a:solidFill>
                  <a:srgbClr val="C00000"/>
                </a:solidFill>
              </a:rPr>
              <a:t>***</a:t>
            </a:r>
            <a:r>
              <a:rPr lang="en-US" sz="2200" u="sng" dirty="0">
                <a:solidFill>
                  <a:srgbClr val="C00000"/>
                </a:solidFill>
              </a:rPr>
              <a:t>Note</a:t>
            </a:r>
            <a:r>
              <a:rPr lang="en-US" sz="2200" dirty="0">
                <a:solidFill>
                  <a:srgbClr val="C00000"/>
                </a:solidFill>
              </a:rPr>
              <a:t> *** reminder that US is now on Daylight Savings Time</a:t>
            </a:r>
          </a:p>
          <a:p>
            <a:pPr marL="1828800" lvl="3" indent="-457200">
              <a:buFont typeface="+mj-lt"/>
              <a:buAutoNum type="alphaLcPeriod"/>
            </a:pPr>
            <a:r>
              <a:rPr lang="en-US" sz="2000" dirty="0">
                <a:solidFill>
                  <a:srgbClr val="C00000"/>
                </a:solidFill>
              </a:rPr>
              <a:t>This week, again those in Puerto Rico, Europe, Africa will likely need to connect one hour earlier than usual. </a:t>
            </a:r>
          </a:p>
          <a:p>
            <a:pPr marL="1828800" lvl="3" indent="-457200">
              <a:buFont typeface="+mj-lt"/>
              <a:buAutoNum type="alphaLcPeriod"/>
            </a:pPr>
            <a:r>
              <a:rPr lang="en-US" sz="2000" dirty="0">
                <a:solidFill>
                  <a:srgbClr val="C00000"/>
                </a:solidFill>
              </a:rPr>
              <a:t>Next week we return to “normal” as on 27.Mar.22 Daylight Savings Time returns in Europe.</a:t>
            </a:r>
          </a:p>
          <a:p>
            <a:pPr marL="1371600" lvl="2" indent="-457200">
              <a:buAutoNum type="arabicPeriod"/>
            </a:pPr>
            <a:r>
              <a:rPr lang="en-US" sz="2400" dirty="0"/>
              <a:t>Final status of CPs (Table and Links on slide 2).  </a:t>
            </a:r>
          </a:p>
          <a:p>
            <a:pPr marL="1828800" lvl="3" indent="-457200">
              <a:buAutoNum type="alphaLcPeriod"/>
            </a:pPr>
            <a:r>
              <a:rPr lang="en-US" sz="1600" dirty="0"/>
              <a:t>Reprise of any CP submission issues.</a:t>
            </a:r>
          </a:p>
          <a:p>
            <a:pPr marL="1828800" lvl="3" indent="-457200">
              <a:buAutoNum type="alphaLcPeriod"/>
            </a:pPr>
            <a:r>
              <a:rPr lang="en-US" sz="1600" dirty="0"/>
              <a:t>CP3. Survey discussion</a:t>
            </a:r>
          </a:p>
          <a:p>
            <a:pPr marL="1371600" lvl="2" indent="-457200">
              <a:buAutoNum type="arabicPeriod"/>
            </a:pPr>
            <a:r>
              <a:rPr lang="en-US" sz="2200" dirty="0"/>
              <a:t>APS Innovation Fund:</a:t>
            </a:r>
          </a:p>
          <a:p>
            <a:pPr marL="1828800" lvl="3" indent="-457200">
              <a:buAutoNum type="alphaLcPeriod"/>
            </a:pPr>
            <a:r>
              <a:rPr lang="en-US" sz="1600" dirty="0"/>
              <a:t>Preproposal submission deadline was  Monday, 21 March</a:t>
            </a:r>
          </a:p>
          <a:p>
            <a:pPr marL="1828800" lvl="3" indent="-457200">
              <a:buFont typeface="+mj-lt"/>
              <a:buAutoNum type="alphaLcPeriod"/>
            </a:pPr>
            <a:r>
              <a:rPr lang="en-US" sz="1600" dirty="0"/>
              <a:t>Preproposal submitted 21 March 22 at 05:55PM UTC</a:t>
            </a:r>
          </a:p>
          <a:p>
            <a:pPr marL="2286000" lvl="4" indent="-457200">
              <a:buFont typeface="+mj-lt"/>
              <a:buAutoNum type="romanLcPeriod"/>
            </a:pPr>
            <a:r>
              <a:rPr lang="en-US" sz="1600" dirty="0"/>
              <a:t>APS Innovation Fund 2022: IF2022-7621906279</a:t>
            </a:r>
          </a:p>
          <a:p>
            <a:pPr marL="2286000" lvl="4" indent="-457200">
              <a:buFont typeface="+mj-lt"/>
              <a:buAutoNum type="romanLcPeriod"/>
            </a:pPr>
            <a:r>
              <a:rPr lang="en-US" sz="1600" dirty="0"/>
              <a:t>Title: “Building a Portal to Facilitate Academia-to-Industry Career Transitions”</a:t>
            </a:r>
          </a:p>
          <a:p>
            <a:pPr marL="2286000" lvl="4" indent="-457200">
              <a:buFont typeface="+mj-lt"/>
              <a:buAutoNum type="romanLcPeriod"/>
            </a:pPr>
            <a:r>
              <a:rPr lang="en-US" sz="1600" dirty="0"/>
              <a:t>PI: S. Malik; Co-PI: K. </a:t>
            </a:r>
            <a:r>
              <a:rPr lang="en-US" sz="1600" dirty="0" err="1"/>
              <a:t>Assamagan</a:t>
            </a:r>
            <a:r>
              <a:rPr lang="en-US" sz="1600" dirty="0"/>
              <a:t>, M. </a:t>
            </a:r>
            <a:r>
              <a:rPr lang="en-US" sz="1600" dirty="0" err="1"/>
              <a:t>Narain</a:t>
            </a:r>
            <a:r>
              <a:rPr lang="en-US" sz="1600" dirty="0"/>
              <a:t>, R. </a:t>
            </a:r>
            <a:r>
              <a:rPr lang="en-US" sz="1600" dirty="0" err="1"/>
              <a:t>Ruchti</a:t>
            </a:r>
            <a:endParaRPr lang="en-US" sz="1600" dirty="0"/>
          </a:p>
          <a:p>
            <a:pPr marL="2286000" lvl="4" indent="-457200">
              <a:buFont typeface="+mj-lt"/>
              <a:buAutoNum type="romanLcPeriod"/>
            </a:pPr>
            <a:r>
              <a:rPr lang="en-US" sz="1600" dirty="0"/>
              <a:t>Attached to the Indico is background 2-pager, referential to the preproposal submission.</a:t>
            </a:r>
          </a:p>
          <a:p>
            <a:pPr marL="1828800" lvl="3" indent="-457200">
              <a:buFont typeface="+mj-lt"/>
              <a:buAutoNum type="alphaLcPeriod"/>
            </a:pPr>
            <a:r>
              <a:rPr lang="en-US" sz="1600" dirty="0"/>
              <a:t>Evaluation Timeline by APS-IF (See slide 3)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4DF331-047D-5844-B5EA-79D18F5AC4FB}"/>
              </a:ext>
            </a:extLst>
          </p:cNvPr>
          <p:cNvSpPr txBox="1"/>
          <p:nvPr/>
        </p:nvSpPr>
        <p:spPr>
          <a:xfrm>
            <a:off x="1137920" y="72034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5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810765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CEF4 - Physics Education – CP Status Table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392F-FD51-6442-94F5-B6221D6C51D3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FBBEAC2-AC61-F145-9448-956EA905A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730176"/>
              </p:ext>
            </p:extLst>
          </p:nvPr>
        </p:nvGraphicFramePr>
        <p:xfrm>
          <a:off x="838200" y="1022818"/>
          <a:ext cx="10916478" cy="3593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1748">
                  <a:extLst>
                    <a:ext uri="{9D8B030D-6E8A-4147-A177-3AD203B41FA5}">
                      <a16:colId xmlns:a16="http://schemas.microsoft.com/office/drawing/2014/main" val="41951743"/>
                    </a:ext>
                  </a:extLst>
                </a:gridCol>
                <a:gridCol w="4424730">
                  <a:extLst>
                    <a:ext uri="{9D8B030D-6E8A-4147-A177-3AD203B41FA5}">
                      <a16:colId xmlns:a16="http://schemas.microsoft.com/office/drawing/2014/main" val="838496519"/>
                    </a:ext>
                  </a:extLst>
                </a:gridCol>
              </a:tblGrid>
              <a:tr h="708931">
                <a:tc>
                  <a:txBody>
                    <a:bodyPr/>
                    <a:lstStyle/>
                    <a:p>
                      <a:r>
                        <a:rPr lang="en-US" dirty="0"/>
                        <a:t>CEF4 has four Contributed Papers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https://indico.fnal.gov/category/1158/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arXiv</a:t>
                      </a:r>
                      <a:r>
                        <a:rPr lang="en-US" dirty="0"/>
                        <a:t>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298221"/>
                  </a:ext>
                </a:extLst>
              </a:tr>
              <a:tr h="421013">
                <a:tc>
                  <a:txBody>
                    <a:bodyPr/>
                    <a:lstStyle/>
                    <a:p>
                      <a:r>
                        <a:rPr lang="en-US" dirty="0"/>
                        <a:t>CP1/4: </a:t>
                      </a: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Broadening the scope of Education, Career and Open Science in HEP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https://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arxiv.org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/abs/2203.08809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519471"/>
                  </a:ext>
                </a:extLst>
              </a:tr>
              <a:tr h="421013">
                <a:tc>
                  <a:txBody>
                    <a:bodyPr/>
                    <a:lstStyle/>
                    <a:p>
                      <a:r>
                        <a:rPr lang="en-US" dirty="0"/>
                        <a:t>CP2: </a:t>
                      </a: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Opportunities for Particle Physics Engagement in K-12 Schools and Undergraduate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https://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arxiv.org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/abs/2203.10953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959193"/>
                  </a:ext>
                </a:extLst>
              </a:tr>
              <a:tr h="726681">
                <a:tc>
                  <a:txBody>
                    <a:bodyPr/>
                    <a:lstStyle/>
                    <a:p>
                      <a:r>
                        <a:rPr lang="en-US" dirty="0"/>
                        <a:t>CP5: </a:t>
                      </a: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International  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https://</a:t>
                      </a:r>
                      <a:r>
                        <a:rPr lang="en-US" b="1" dirty="0" err="1">
                          <a:solidFill>
                            <a:srgbClr val="C00000"/>
                          </a:solidFill>
                        </a:rPr>
                        <a:t>arxiv.org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/abs/2203.09336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624035"/>
                  </a:ext>
                </a:extLst>
              </a:tr>
              <a:tr h="877463">
                <a:tc>
                  <a:txBody>
                    <a:bodyPr/>
                    <a:lstStyle/>
                    <a:p>
                      <a:r>
                        <a:rPr lang="en-US" dirty="0"/>
                        <a:t>CP3: </a:t>
                      </a:r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Particle Physics Specific Education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https://www.overleaf.com/read/ygvznnnnjdvh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To be submitted circa 31 March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550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9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9A322-FE1D-AF47-AC39-5E3F2C06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APS Innovation Fund 2022 -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7401D-2D24-9946-A955-0757A4724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Innovation Fund Logistics</a:t>
            </a:r>
          </a:p>
          <a:p>
            <a:pPr fontAlgn="base"/>
            <a:r>
              <a:rPr lang="en-US" dirty="0"/>
              <a:t>Budget range: $20k-200k, over 2 years, up to six projects funded</a:t>
            </a:r>
          </a:p>
          <a:p>
            <a:pPr fontAlgn="base"/>
            <a:r>
              <a:rPr lang="en-US" dirty="0"/>
              <a:t>PI is required to be an APS member</a:t>
            </a:r>
          </a:p>
          <a:p>
            <a:pPr fontAlgn="base"/>
            <a:r>
              <a:rPr lang="en-US" dirty="0"/>
              <a:t>Projects must be relevant, innovative, impactful, measurable, sustainable, feasible, and novel</a:t>
            </a:r>
          </a:p>
          <a:p>
            <a:pPr fontAlgn="base"/>
            <a:r>
              <a:rPr lang="en-US" dirty="0"/>
              <a:t>Public engagement proposals welcomed</a:t>
            </a:r>
          </a:p>
          <a:p>
            <a:pPr fontAlgn="base"/>
            <a:r>
              <a:rPr lang="en-US" dirty="0"/>
              <a:t>Timeline:</a:t>
            </a:r>
          </a:p>
          <a:p>
            <a:pPr lvl="1" fontAlgn="base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March 21 deadline for 2 pager</a:t>
            </a:r>
          </a:p>
          <a:p>
            <a:pPr lvl="1" fontAlgn="base"/>
            <a:r>
              <a:rPr lang="en-US" dirty="0"/>
              <a:t>May 16 invitations for full proposal</a:t>
            </a:r>
          </a:p>
          <a:p>
            <a:pPr lvl="1" fontAlgn="base"/>
            <a:r>
              <a:rPr lang="en-US" dirty="0"/>
              <a:t>June 27 full proposal deadline</a:t>
            </a:r>
          </a:p>
          <a:p>
            <a:pPr lvl="1" fontAlgn="base"/>
            <a:r>
              <a:rPr lang="en-US" dirty="0"/>
              <a:t>January 2023 project start date</a:t>
            </a:r>
          </a:p>
          <a:p>
            <a:pPr lvl="1" fontAlgn="base"/>
            <a:r>
              <a:rPr lang="en-US" dirty="0"/>
              <a:t>Annual reporting for continued funding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A3004-6581-EF4E-8F53-14314BA2A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50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52880B4-7670-3B42-8CF2-371297797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Schedule from </a:t>
            </a:r>
            <a:r>
              <a:rPr lang="en-US" sz="3600" dirty="0" err="1"/>
              <a:t>Ketevi</a:t>
            </a:r>
            <a:r>
              <a:rPr lang="en-US" sz="3600" dirty="0"/>
              <a:t> and Breese at the 3.Dec.21 CEF TGC Meeting…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9C906-9B77-074F-8F01-89B0E42E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5EA034-A6F6-894A-98A1-A44BE7E6F895}"/>
              </a:ext>
            </a:extLst>
          </p:cNvPr>
          <p:cNvSpPr/>
          <p:nvPr/>
        </p:nvSpPr>
        <p:spPr>
          <a:xfrm>
            <a:off x="957432" y="1933629"/>
            <a:ext cx="103963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Helvetica" pitchFamily="2" charset="0"/>
              </a:rPr>
              <a:t>Proposed timeline for CPs and Reports from </a:t>
            </a:r>
            <a:r>
              <a:rPr lang="en-US" dirty="0" err="1">
                <a:latin typeface="Helvetica" pitchFamily="2" charset="0"/>
              </a:rPr>
              <a:t>Ketevi</a:t>
            </a:r>
            <a:r>
              <a:rPr lang="en-US" dirty="0">
                <a:latin typeface="Helvetica" pitchFamily="2" charset="0"/>
              </a:rPr>
              <a:t> and Breese</a:t>
            </a:r>
          </a:p>
          <a:p>
            <a:r>
              <a:rPr lang="en-US" dirty="0">
                <a:latin typeface="Helvetica" pitchFamily="2" charset="0"/>
              </a:rPr>
              <a:t>•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Helvetica" pitchFamily="2" charset="0"/>
              </a:rPr>
              <a:t>CP outlines (mid-Jan)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Helvetica" pitchFamily="2" charset="0"/>
              </a:rPr>
              <a:t>• CP 1st drafts (mid-Feb)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Helvetica" pitchFamily="2" charset="0"/>
              </a:rPr>
              <a:t>• CP 2nd drafts (Mar 1: 2 weeks before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Helvetica" pitchFamily="2" charset="0"/>
              </a:rPr>
              <a:t>arXiv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Helvetica" pitchFamily="2" charset="0"/>
              </a:rPr>
              <a:t> submission deadline of Mar 15)</a:t>
            </a:r>
          </a:p>
          <a:p>
            <a:r>
              <a:rPr lang="en-US" dirty="0">
                <a:latin typeface="Helvetica" pitchFamily="2" charset="0"/>
              </a:rPr>
              <a:t>• TG Report 1st drafts (May 1: 1 1/2 months after CP due, and about 3 weeks</a:t>
            </a:r>
          </a:p>
          <a:p>
            <a:r>
              <a:rPr lang="en-US" dirty="0">
                <a:latin typeface="Helvetica" pitchFamily="2" charset="0"/>
              </a:rPr>
              <a:t>before workshop)</a:t>
            </a:r>
          </a:p>
          <a:p>
            <a:r>
              <a:rPr lang="en-US" dirty="0">
                <a:latin typeface="Helvetica" pitchFamily="2" charset="0"/>
              </a:rPr>
              <a:t>• TG Preliminary Reports (May 31 deadline: CEF workshop in May will be</a:t>
            </a:r>
          </a:p>
          <a:p>
            <a:r>
              <a:rPr lang="en-US" dirty="0">
                <a:latin typeface="Helvetica" pitchFamily="2" charset="0"/>
              </a:rPr>
              <a:t>focused on polishing the reports. It should be a REAL workshop, where</a:t>
            </a:r>
          </a:p>
          <a:p>
            <a:r>
              <a:rPr lang="en-US" dirty="0">
                <a:latin typeface="Helvetica" pitchFamily="2" charset="0"/>
              </a:rPr>
              <a:t>there is a product to be completed by the end of it - the TG Preliminary</a:t>
            </a:r>
          </a:p>
          <a:p>
            <a:r>
              <a:rPr lang="en-US" dirty="0">
                <a:latin typeface="Helvetica" pitchFamily="2" charset="0"/>
              </a:rPr>
              <a:t>Reports)</a:t>
            </a:r>
          </a:p>
          <a:p>
            <a:r>
              <a:rPr lang="en-US" dirty="0">
                <a:latin typeface="Helvetica" pitchFamily="2" charset="0"/>
              </a:rPr>
              <a:t>• Frontier Report 1st draft (Jun 15: we need to be organizing it by March,</a:t>
            </a:r>
          </a:p>
          <a:p>
            <a:r>
              <a:rPr lang="en-US" dirty="0">
                <a:latin typeface="Helvetica" pitchFamily="2" charset="0"/>
              </a:rPr>
              <a:t>start writing soon after TG 1st drafts are submitted May 1)</a:t>
            </a:r>
          </a:p>
          <a:p>
            <a:r>
              <a:rPr lang="en-US" dirty="0">
                <a:latin typeface="Helvetica" pitchFamily="2" charset="0"/>
              </a:rPr>
              <a:t>• Frontier Preliminary Report (Jun 30 deadline)</a:t>
            </a:r>
            <a:endParaRPr lang="en-US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5491"/>
            <a:ext cx="10515600" cy="679904"/>
          </a:xfrm>
        </p:spPr>
        <p:txBody>
          <a:bodyPr>
            <a:noAutofit/>
          </a:bodyPr>
          <a:lstStyle/>
          <a:p>
            <a:r>
              <a:rPr lang="en-US" sz="3200" dirty="0"/>
              <a:t>CEF4 Contributed Paper Titles (“Drivers”) to encourage participation and initiate group progress...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80" y="1249139"/>
            <a:ext cx="11913220" cy="498439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CP1+4: Broadening the Scope of Education, Career and Open Science in HEP.									(SM, DD, RR, </a:t>
            </a:r>
            <a:r>
              <a:rPr lang="en-US" dirty="0" err="1"/>
              <a:t>SdJ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Meeting the Challenges and the Opportunities - Educational Preparation and Training for Particle Physics and Related Research and Technical Careers.</a:t>
            </a:r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Recasting Software and Computing Education to Drive Experimental and Theoretical Advances in Particle Physics.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CP2: Opportunities for Particle Physics Engagement in K-12 Schools and Undergraduate Education.			(MB, OB, </a:t>
            </a:r>
            <a:r>
              <a:rPr lang="en-US" dirty="0" err="1"/>
              <a:t>SdJ</a:t>
            </a:r>
            <a:r>
              <a:rPr lang="en-US" dirty="0"/>
              <a:t>)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Rethinking Science and Mathematics in Secondary Education - Bridging of K/12 Education and Research Science.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CP3: Particle Physics Specific Education			(YY, VV, OB, SK)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Restructuring the Particle Physics Curriculum in Higher Education to meet Twenty-first Century Challenges.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CP5: International Connections	  			(KC, AM, SG, KA)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Particle Physics Without Boundaries </a:t>
            </a:r>
            <a:r>
              <a:rPr lang="mr-IN" dirty="0">
                <a:solidFill>
                  <a:srgbClr val="C00000"/>
                </a:solidFill>
              </a:rPr>
              <a:t>–</a:t>
            </a:r>
            <a:r>
              <a:rPr lang="en-US" dirty="0">
                <a:solidFill>
                  <a:srgbClr val="C00000"/>
                </a:solidFill>
              </a:rPr>
              <a:t> Scientific Experiments and Data Online and in your Hands.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3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8715</TotalTime>
  <Words>756</Words>
  <Application>Microsoft Macintosh PowerPoint</Application>
  <PresentationFormat>Widescreen</PresentationFormat>
  <Paragraphs>73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Office Theme</vt:lpstr>
      <vt:lpstr>CEF4: TG Discussion 22.Mar.22 S. de Jong, S. Malik, R. Ruchti</vt:lpstr>
      <vt:lpstr>CEF4 - Physics Education – CP Status Table </vt:lpstr>
      <vt:lpstr>APS Innovation Fund 2022 - Timeline</vt:lpstr>
      <vt:lpstr>Schedule from Ketevi and Breese at the 3.Dec.21 CEF TGC Meeting…</vt:lpstr>
      <vt:lpstr>CEF4 Contributed Paper Titles (“Drivers”) to encourage participation and initiate group progress...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CommF4: Weekly Discussion Session 9.Jun.20</dc:title>
  <dc:creator>Microsoft Office User</dc:creator>
  <cp:lastModifiedBy>Microsoft Office User</cp:lastModifiedBy>
  <cp:revision>400</cp:revision>
  <dcterms:created xsi:type="dcterms:W3CDTF">2020-06-09T14:55:41Z</dcterms:created>
  <dcterms:modified xsi:type="dcterms:W3CDTF">2022-03-22T13:45:38Z</dcterms:modified>
</cp:coreProperties>
</file>