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14" r:id="rId1"/>
  </p:sldMasterIdLst>
  <p:notesMasterIdLst>
    <p:notesMasterId r:id="rId6"/>
  </p:notesMasterIdLst>
  <p:handoutMasterIdLst>
    <p:handoutMasterId r:id="rId7"/>
  </p:handoutMasterIdLst>
  <p:sldIdLst>
    <p:sldId id="1177" r:id="rId2"/>
    <p:sldId id="1183" r:id="rId3"/>
    <p:sldId id="1189" r:id="rId4"/>
    <p:sldId id="1188" r:id="rId5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2"/>
        </a:solidFill>
        <a:latin typeface="Chalkboard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2"/>
        </a:solidFill>
        <a:latin typeface="Chalkboard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2"/>
        </a:solidFill>
        <a:latin typeface="Chalkboard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2"/>
        </a:solidFill>
        <a:latin typeface="Chalkboard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2"/>
        </a:solidFill>
        <a:latin typeface="Chalkboard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000" kern="1200">
        <a:solidFill>
          <a:schemeClr val="tx2"/>
        </a:solidFill>
        <a:latin typeface="Chalkboard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000" kern="1200">
        <a:solidFill>
          <a:schemeClr val="tx2"/>
        </a:solidFill>
        <a:latin typeface="Chalkboard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000" kern="1200">
        <a:solidFill>
          <a:schemeClr val="tx2"/>
        </a:solidFill>
        <a:latin typeface="Chalkboard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000" kern="1200">
        <a:solidFill>
          <a:schemeClr val="tx2"/>
        </a:solidFill>
        <a:latin typeface="Chalkboard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805"/>
    <a:srgbClr val="99CC33"/>
    <a:srgbClr val="F3FA0B"/>
    <a:srgbClr val="FFFFFF"/>
    <a:srgbClr val="14FF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134"/>
    <p:restoredTop sz="90204" autoAdjust="0"/>
  </p:normalViewPr>
  <p:slideViewPr>
    <p:cSldViewPr>
      <p:cViewPr varScale="1">
        <p:scale>
          <a:sx n="98" d="100"/>
          <a:sy n="98" d="100"/>
        </p:scale>
        <p:origin x="224" y="55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2304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2304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2304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9FC413B9-6B8C-A04B-9C9E-90A9784F0D8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0143221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6CD5C4F-8F8B-0E40-9D41-72FFFC1E0CC3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24699353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Chalkboard" pitchFamily="-65" charset="0"/>
        <a:ea typeface="ＭＳ Ｐゴシック" charset="0"/>
        <a:cs typeface="ＭＳ Ｐゴシック" pitchFamily="-6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Chalkboard" pitchFamily="-65" charset="0"/>
        <a:ea typeface="ＭＳ Ｐゴシック" pitchFamily="-65" charset="-128"/>
        <a:cs typeface="ＭＳ Ｐゴシック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Chalkboard" pitchFamily="-65" charset="0"/>
        <a:ea typeface="ＭＳ Ｐゴシック" pitchFamily="-65" charset="-128"/>
        <a:cs typeface="ＭＳ Ｐゴシック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Chalkboard" pitchFamily="-65" charset="0"/>
        <a:ea typeface="ＭＳ Ｐゴシック" pitchFamily="-65" charset="-128"/>
        <a:cs typeface="ＭＳ Ｐゴシック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Chalkboard" pitchFamily="-65" charset="0"/>
        <a:ea typeface="ＭＳ Ｐゴシック" pitchFamily="-65" charset="-128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6CD5C4F-8F8B-0E40-9D41-72FFFC1E0CC3}" type="slidenum">
              <a:rPr lang="en-US" altLang="ja-JP" smtClean="0"/>
              <a:pPr>
                <a:defRPr/>
              </a:pPr>
              <a:t>1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6356857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schematic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6CD5C4F-8F8B-0E40-9D41-72FFFC1E0CC3}" type="slidenum">
              <a:rPr lang="en-US" altLang="ja-JP" smtClean="0"/>
              <a:pPr>
                <a:defRPr/>
              </a:pPr>
              <a:t>2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200451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57319"/>
            <a:ext cx="11887200" cy="8778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034556"/>
            <a:ext cx="10668000" cy="3823447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91440" rIns="274320" bIns="9144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F086D5-8A30-F94F-93FE-919C802E637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265839644"/>
      </p:ext>
    </p:extLst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4712"/>
            <a:ext cx="11887200" cy="914400"/>
          </a:xfrm>
          <a:solidFill>
            <a:schemeClr val="tx2"/>
          </a:solidFill>
        </p:spPr>
        <p:txBody>
          <a:bodyPr rtlCol="0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317318" y="2048256"/>
            <a:ext cx="4569884" cy="420624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2039112"/>
            <a:ext cx="6096000" cy="4224528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274320" rIns="274320" bIns="274320" rtlCol="0">
            <a:normAutofit/>
          </a:bodyPr>
          <a:lstStyle>
            <a:lvl1pPr marL="0" indent="0"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E8D077-ED40-BC4C-9C11-AF1B03F871EE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330335674"/>
      </p:ext>
    </p:extLst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11887200" cy="877824"/>
          </a:xfrm>
        </p:spPr>
        <p:txBody>
          <a:bodyPr tIns="137160" bIns="137160"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5002308"/>
            <a:ext cx="10668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>
            <a:normAutofit/>
          </a:bodyPr>
          <a:lstStyle>
            <a:lvl1pPr marL="0" indent="0" algn="l" defTabSz="914400" rtl="0" eaLnBrk="1" latinLnBrk="0" hangingPunct="1"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236133" y="1129553"/>
            <a:ext cx="10651067" cy="2980944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noProof="0"/>
              <a:t>Click icon to add picture</a:t>
            </a:r>
            <a:endParaRPr noProof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5683834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11887200" cy="877824"/>
          </a:xfrm>
        </p:spPr>
        <p:txBody>
          <a:bodyPr tIns="137160" bIns="137160"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5002308"/>
            <a:ext cx="10668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>
            <a:normAutofit/>
          </a:bodyPr>
          <a:lstStyle>
            <a:lvl1pPr marL="0" indent="0" algn="l" defTabSz="914400" rtl="0" eaLnBrk="1" latinLnBrk="0" hangingPunct="1"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236133" y="1129553"/>
            <a:ext cx="5315712" cy="2980944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noProof="0"/>
              <a:t>Click icon to add picture</a:t>
            </a:r>
            <a:endParaRPr noProof="0"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6571488" y="1129553"/>
            <a:ext cx="5315712" cy="2980944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noProof="0"/>
              <a:t>Click icon to add picture</a:t>
            </a:r>
            <a:endParaRPr noProof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7378098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11887200" cy="877824"/>
          </a:xfrm>
        </p:spPr>
        <p:txBody>
          <a:bodyPr tIns="137160" bIns="137160"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5002308"/>
            <a:ext cx="10668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>
            <a:normAutofit/>
          </a:bodyPr>
          <a:lstStyle>
            <a:lvl1pPr marL="0" indent="0" algn="l" defTabSz="914400" rtl="0" eaLnBrk="1" latinLnBrk="0" hangingPunct="1"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236133" y="1129553"/>
            <a:ext cx="8802624" cy="2980944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noProof="0"/>
              <a:t>Click icon to add picture</a:t>
            </a:r>
            <a:endParaRPr noProof="0"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10058400" y="1129553"/>
            <a:ext cx="1828800" cy="1481328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noProof="0"/>
              <a:t>Click icon to add picture</a:t>
            </a:r>
            <a:endParaRPr noProof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10058400" y="2629169"/>
            <a:ext cx="1828800" cy="1481328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noProof="0"/>
              <a:t>Click icon to add picture</a:t>
            </a:r>
            <a:endParaRPr noProof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5642805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96A37B-7CA6-644F-A7C9-D3D027441149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118891160"/>
      </p:ext>
    </p:extLst>
  </p:cSld>
  <p:clrMapOvr>
    <a:masterClrMapping/>
  </p:clrMapOvr>
  <p:transition>
    <p:rand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50071" y="1129554"/>
            <a:ext cx="1219200" cy="5533278"/>
          </a:xfrm>
        </p:spPr>
        <p:txBody>
          <a:bodyPr vert="eaVert" lIns="274320" tIns="685800" bIns="685800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90133" y="1734671"/>
            <a:ext cx="8568267" cy="454230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FFECA6-9903-8045-BEFA-AA238693049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705035402"/>
      </p:ext>
    </p:extLst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08C48D-DDB8-EE44-B151-6B6E14736FC3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685793204"/>
      </p:ext>
    </p:extLst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025435"/>
            <a:ext cx="11887200" cy="914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5943600"/>
            <a:ext cx="10668000" cy="914400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91440" rIns="274320" bIns="91440" rtlCol="0"/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236133" y="1129553"/>
            <a:ext cx="10651067" cy="3886200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noProof="0"/>
              <a:t>Click icon to add picture</a:t>
            </a:r>
            <a:endParaRPr noProof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9310735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00399"/>
            <a:ext cx="11887200" cy="2286000"/>
          </a:xfrm>
          <a:solidFill>
            <a:schemeClr val="tx2"/>
          </a:solidFill>
        </p:spPr>
        <p:txBody>
          <a:bodyPr rtlCol="0" anchor="b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5484607"/>
            <a:ext cx="10668000" cy="777240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91440" rIns="274320" bIns="91440" rtlCol="0" anchor="ctr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A7D3EA-A319-5347-B478-4154533127AD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504266685"/>
      </p:ext>
    </p:extLst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90133" y="2595563"/>
            <a:ext cx="4754880" cy="368141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63379" y="2595563"/>
            <a:ext cx="4754880" cy="368141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87CC77-0F14-5C40-86A8-F2E68C0C210F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269430554"/>
      </p:ext>
    </p:extLst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8"/>
          <p:cNvCxnSpPr/>
          <p:nvPr/>
        </p:nvCxnSpPr>
        <p:spPr>
          <a:xfrm>
            <a:off x="1615017" y="2905125"/>
            <a:ext cx="4512733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9"/>
          <p:cNvCxnSpPr/>
          <p:nvPr/>
        </p:nvCxnSpPr>
        <p:spPr>
          <a:xfrm>
            <a:off x="6985002" y="2905125"/>
            <a:ext cx="4510617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10"/>
          <p:cNvCxnSpPr/>
          <p:nvPr/>
        </p:nvCxnSpPr>
        <p:spPr>
          <a:xfrm>
            <a:off x="1615017" y="2905125"/>
            <a:ext cx="4512733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11"/>
          <p:cNvCxnSpPr/>
          <p:nvPr/>
        </p:nvCxnSpPr>
        <p:spPr>
          <a:xfrm>
            <a:off x="6985002" y="2905125"/>
            <a:ext cx="4510617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2"/>
          <p:cNvCxnSpPr/>
          <p:nvPr/>
        </p:nvCxnSpPr>
        <p:spPr>
          <a:xfrm>
            <a:off x="1615017" y="2905125"/>
            <a:ext cx="4512733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3"/>
          <p:cNvCxnSpPr/>
          <p:nvPr/>
        </p:nvCxnSpPr>
        <p:spPr>
          <a:xfrm>
            <a:off x="6985002" y="2905125"/>
            <a:ext cx="4510617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94117" y="2017716"/>
            <a:ext cx="4754880" cy="877887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94117" y="3065929"/>
            <a:ext cx="4754880" cy="321104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63379" y="2017716"/>
            <a:ext cx="4754880" cy="877887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863379" y="3065929"/>
            <a:ext cx="4754880" cy="321104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13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14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15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C32D7F-F196-DB42-BBEF-5FDE57AA6BED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384946867"/>
      </p:ext>
    </p:extLst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DCBF9A-AAD8-854C-9371-D5FE161F5AD3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484385860"/>
      </p:ext>
    </p:extLst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47B9A8-914A-F14D-B31B-AEB27E5487E3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170946285"/>
      </p:ext>
    </p:extLst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4712"/>
            <a:ext cx="11887200" cy="914400"/>
          </a:xfrm>
          <a:solidFill>
            <a:schemeClr val="tx2"/>
          </a:solidFill>
        </p:spPr>
        <p:txBody>
          <a:bodyPr rtlCol="0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63379" y="2590803"/>
            <a:ext cx="4754880" cy="3686175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01269" y="2039111"/>
            <a:ext cx="4754880" cy="4224528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274320" rIns="274320" bIns="2743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617439-7C85-164D-976A-27D1CF900BCB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345934026"/>
      </p:ext>
    </p:extLst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2" y="1123950"/>
            <a:ext cx="11885084" cy="91440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88720" tIns="45720" rIns="27432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485902" y="2595563"/>
            <a:ext cx="10147300" cy="36703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773584" y="188916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000">
                <a:solidFill>
                  <a:srgbClr val="595959"/>
                </a:solidFill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94367" y="188916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000">
                <a:solidFill>
                  <a:srgbClr val="595959"/>
                </a:solidFill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719984" y="6569078"/>
            <a:ext cx="609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800">
                <a:solidFill>
                  <a:srgbClr val="595959"/>
                </a:solidFill>
              </a:defRPr>
            </a:lvl1pPr>
          </a:lstStyle>
          <a:p>
            <a:pPr>
              <a:defRPr/>
            </a:pPr>
            <a:fld id="{F70BA4AD-839B-7A46-8F52-A2BA6975142D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  <p:sp>
        <p:nvSpPr>
          <p:cNvPr id="7" name="Rectangle 6"/>
          <p:cNvSpPr/>
          <p:nvPr/>
        </p:nvSpPr>
        <p:spPr>
          <a:xfrm>
            <a:off x="1219202" y="3"/>
            <a:ext cx="10665884" cy="182563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ja-JP" altLang="en-US" sz="2000">
              <a:solidFill>
                <a:srgbClr val="FFFFFF"/>
              </a:solidFill>
              <a:latin typeface="Century Gothic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19202" y="6675438"/>
            <a:ext cx="10665884" cy="182562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ja-JP" altLang="en-US" sz="2000">
              <a:solidFill>
                <a:srgbClr val="FFFFFF"/>
              </a:solidFill>
              <a:latin typeface="Century Gothic" charset="0"/>
              <a:ea typeface="ＭＳ Ｐゴシック" charset="0"/>
              <a:cs typeface="ＭＳ Ｐゴシック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35" r:id="rId1"/>
    <p:sldLayoutId id="2147484736" r:id="rId2"/>
    <p:sldLayoutId id="2147484745" r:id="rId3"/>
    <p:sldLayoutId id="2147484737" r:id="rId4"/>
    <p:sldLayoutId id="2147484738" r:id="rId5"/>
    <p:sldLayoutId id="2147484746" r:id="rId6"/>
    <p:sldLayoutId id="2147484739" r:id="rId7"/>
    <p:sldLayoutId id="2147484740" r:id="rId8"/>
    <p:sldLayoutId id="2147484741" r:id="rId9"/>
    <p:sldLayoutId id="2147484742" r:id="rId10"/>
    <p:sldLayoutId id="2147484747" r:id="rId11"/>
    <p:sldLayoutId id="2147484748" r:id="rId12"/>
    <p:sldLayoutId id="2147484749" r:id="rId13"/>
    <p:sldLayoutId id="2147484743" r:id="rId14"/>
    <p:sldLayoutId id="2147484744" r:id="rId15"/>
  </p:sldLayoutIdLst>
  <p:transition>
    <p:random/>
  </p:transition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600" kern="1200">
          <a:solidFill>
            <a:schemeClr val="bg1"/>
          </a:solidFill>
          <a:latin typeface="+mj-lt"/>
          <a:ea typeface="ＭＳ Ｐゴシック" charset="0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Century Gothic" charset="0"/>
          <a:ea typeface="ＭＳ Ｐゴシック" charset="0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Century Gothic" charset="0"/>
          <a:ea typeface="ＭＳ Ｐゴシック" charset="0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Century Gothic" charset="0"/>
          <a:ea typeface="ＭＳ Ｐゴシック" charset="0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Century Gothic" charset="0"/>
          <a:ea typeface="ＭＳ Ｐゴシック" charset="0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entury Gothic" charset="0"/>
          <a:ea typeface="ＭＳ Ｐゴシック" charset="-128"/>
          <a:cs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entury Gothic" charset="0"/>
          <a:ea typeface="ＭＳ Ｐゴシック" charset="-128"/>
          <a:cs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entury Gothic" charset="0"/>
          <a:ea typeface="ＭＳ Ｐゴシック" charset="-128"/>
          <a:cs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entury Gothic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eaLnBrk="0" fontAlgn="base" hangingPunct="0">
        <a:spcBef>
          <a:spcPts val="2000"/>
        </a:spcBef>
        <a:spcAft>
          <a:spcPct val="0"/>
        </a:spcAft>
        <a:buClr>
          <a:schemeClr val="accent1"/>
        </a:buClr>
        <a:buFont typeface="Wingdings 2" charset="0"/>
        <a:buChar char=""/>
        <a:defRPr kumimoji="1" sz="2000" kern="1200">
          <a:solidFill>
            <a:srgbClr val="595959"/>
          </a:solidFill>
          <a:latin typeface="+mn-lt"/>
          <a:ea typeface="ＭＳ Ｐゴシック" charset="0"/>
          <a:cs typeface="ＭＳ Ｐゴシック" charset="-128"/>
        </a:defRPr>
      </a:lvl1pPr>
      <a:lvl2pPr marL="685800" indent="-336550" algn="l" rtl="0" eaLnBrk="0" fontAlgn="base" hangingPunct="0">
        <a:spcBef>
          <a:spcPts val="600"/>
        </a:spcBef>
        <a:spcAft>
          <a:spcPct val="0"/>
        </a:spcAft>
        <a:buClr>
          <a:srgbClr val="51640B"/>
        </a:buClr>
        <a:buFont typeface="Wingdings 2" charset="0"/>
        <a:buChar char=""/>
        <a:defRPr kumimoji="1" kern="1200">
          <a:solidFill>
            <a:srgbClr val="595959"/>
          </a:solidFill>
          <a:latin typeface="+mn-lt"/>
          <a:ea typeface="ＭＳ Ｐゴシック" charset="-128"/>
          <a:cs typeface="ＭＳ Ｐゴシック" charset="0"/>
        </a:defRPr>
      </a:lvl2pPr>
      <a:lvl3pPr marL="1035050" indent="-3492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Wingdings 2" charset="0"/>
        <a:buChar char=""/>
        <a:defRPr kumimoji="1" kern="1200">
          <a:solidFill>
            <a:srgbClr val="595959"/>
          </a:solidFill>
          <a:latin typeface="+mn-lt"/>
          <a:ea typeface="ＭＳ Ｐゴシック" charset="-128"/>
          <a:cs typeface="ＭＳ Ｐゴシック" charset="0"/>
        </a:defRPr>
      </a:lvl3pPr>
      <a:lvl4pPr marL="1371600" indent="-336550" algn="l" rtl="0" eaLnBrk="0" fontAlgn="base" hangingPunct="0">
        <a:spcBef>
          <a:spcPts val="600"/>
        </a:spcBef>
        <a:spcAft>
          <a:spcPct val="0"/>
        </a:spcAft>
        <a:buClr>
          <a:srgbClr val="51640B"/>
        </a:buClr>
        <a:buFont typeface="Wingdings 2" charset="0"/>
        <a:buChar char=""/>
        <a:defRPr kumimoji="1" kern="1200">
          <a:solidFill>
            <a:srgbClr val="595959"/>
          </a:solidFill>
          <a:latin typeface="+mn-lt"/>
          <a:ea typeface="ＭＳ Ｐゴシック" charset="-128"/>
          <a:cs typeface="ＭＳ Ｐゴシック" charset="0"/>
        </a:defRPr>
      </a:lvl4pPr>
      <a:lvl5pPr marL="1720850" indent="-3492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Wingdings 2" charset="0"/>
        <a:buChar char=""/>
        <a:defRPr kumimoji="1" kern="1200">
          <a:solidFill>
            <a:srgbClr val="595959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>
            <a:extLst>
              <a:ext uri="{FF2B5EF4-FFF2-40B4-BE49-F238E27FC236}">
                <a16:creationId xmlns:a16="http://schemas.microsoft.com/office/drawing/2014/main" id="{A9E57B22-6DC6-3546-B4E4-6D4F3E17F9D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9336" y="21558"/>
            <a:ext cx="11885084" cy="914400"/>
          </a:xfrm>
        </p:spPr>
        <p:txBody>
          <a:bodyPr/>
          <a:lstStyle/>
          <a:p>
            <a:pPr algn="ctr" eaLnBrk="1" hangingPunct="1"/>
            <a:r>
              <a:rPr lang="en-US" altLang="en-US" sz="4500" dirty="0">
                <a:latin typeface="Chalkboard" panose="03050602040202020205" pitchFamily="66" charset="77"/>
              </a:rPr>
              <a:t>FRB search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23FE54-C9D1-7446-B71B-554FA5B4E5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064" y="1122339"/>
            <a:ext cx="5412920" cy="5001423"/>
          </a:xfrm>
        </p:spPr>
        <p:txBody>
          <a:bodyPr rtlCol="0">
            <a:normAutofit lnSpcReduction="10000"/>
          </a:bodyPr>
          <a:lstStyle/>
          <a:p>
            <a:pPr marL="171450" lvl="1">
              <a:spcBef>
                <a:spcPts val="750"/>
              </a:spcBef>
              <a:spcAft>
                <a:spcPts val="0"/>
              </a:spcAft>
              <a:defRPr/>
            </a:pPr>
            <a:r>
              <a:rPr lang="en-US" sz="2200" dirty="0">
                <a:solidFill>
                  <a:schemeClr val="tx1"/>
                </a:solidFill>
                <a:latin typeface="Chalkboard" panose="03050602040202020205" pitchFamily="66" charset="77"/>
              </a:rPr>
              <a:t>32-channel FRB backend</a:t>
            </a:r>
            <a:r>
              <a:rPr lang="zh-CN" altLang="en-US" sz="2200" dirty="0">
                <a:solidFill>
                  <a:schemeClr val="tx1"/>
                </a:solidFill>
                <a:latin typeface="Chalkboard" panose="03050602040202020205" pitchFamily="66" charset="77"/>
              </a:rPr>
              <a:t>    </a:t>
            </a:r>
          </a:p>
          <a:p>
            <a:pPr lvl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200" b="0" dirty="0">
                <a:solidFill>
                  <a:schemeClr val="tx1"/>
                </a:solidFill>
                <a:latin typeface="Chalkboard" panose="03050602040202020205" pitchFamily="66" charset="77"/>
              </a:rPr>
              <a:t>2 snap</a:t>
            </a:r>
            <a:r>
              <a:rPr lang="en-US" altLang="zh-CN" sz="2200" b="0" dirty="0">
                <a:solidFill>
                  <a:schemeClr val="tx1"/>
                </a:solidFill>
                <a:latin typeface="Chalkboard" panose="03050602040202020205" pitchFamily="66" charset="77"/>
              </a:rPr>
              <a:t>2</a:t>
            </a:r>
            <a:r>
              <a:rPr lang="en-US" sz="2200" b="0" dirty="0">
                <a:solidFill>
                  <a:schemeClr val="tx1"/>
                </a:solidFill>
                <a:latin typeface="Chalkboard" panose="03050602040202020205" pitchFamily="66" charset="77"/>
              </a:rPr>
              <a:t> boards, each with 16 RF input port</a:t>
            </a:r>
            <a:r>
              <a:rPr lang="en-US" altLang="zh-CN" sz="2200" b="0" dirty="0">
                <a:solidFill>
                  <a:schemeClr val="tx1"/>
                </a:solidFill>
                <a:latin typeface="Chalkboard" panose="03050602040202020205" pitchFamily="66" charset="77"/>
              </a:rPr>
              <a:t>s</a:t>
            </a:r>
            <a:r>
              <a:rPr lang="zh-CN" altLang="en-US" sz="2200" b="0" dirty="0">
                <a:solidFill>
                  <a:schemeClr val="tx1"/>
                </a:solidFill>
                <a:latin typeface="Chalkboard" panose="03050602040202020205" pitchFamily="66" charset="77"/>
              </a:rPr>
              <a:t> </a:t>
            </a:r>
            <a:r>
              <a:rPr lang="en-US" altLang="zh-CN" sz="2200" b="0" dirty="0">
                <a:solidFill>
                  <a:schemeClr val="tx1"/>
                </a:solidFill>
                <a:latin typeface="Chalkboard" panose="03050602040202020205" pitchFamily="66" charset="77"/>
              </a:rPr>
              <a:t>(working</a:t>
            </a:r>
            <a:r>
              <a:rPr lang="zh-CN" altLang="en-US" sz="2200" b="0" dirty="0">
                <a:solidFill>
                  <a:schemeClr val="tx1"/>
                </a:solidFill>
                <a:latin typeface="Chalkboard" panose="03050602040202020205" pitchFamily="66" charset="77"/>
              </a:rPr>
              <a:t> </a:t>
            </a:r>
            <a:r>
              <a:rPr lang="en-US" altLang="zh-CN" sz="2200" b="0" dirty="0">
                <a:solidFill>
                  <a:schemeClr val="tx1"/>
                </a:solidFill>
                <a:latin typeface="Chalkboard" panose="03050602040202020205" pitchFamily="66" charset="77"/>
              </a:rPr>
              <a:t>separately)</a:t>
            </a:r>
            <a:endParaRPr lang="en-US" sz="2200" b="0" dirty="0">
              <a:solidFill>
                <a:schemeClr val="tx1"/>
              </a:solidFill>
              <a:latin typeface="Chalkboard" panose="03050602040202020205" pitchFamily="66" charset="77"/>
            </a:endParaRPr>
          </a:p>
          <a:p>
            <a:pPr lvl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200" b="0" dirty="0">
                <a:solidFill>
                  <a:schemeClr val="tx1"/>
                </a:solidFill>
                <a:latin typeface="Chalkboard" panose="03050602040202020205" pitchFamily="66" charset="77"/>
              </a:rPr>
              <a:t>GPU de-dispersion</a:t>
            </a:r>
          </a:p>
          <a:p>
            <a:pPr lvl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altLang="zh-CN" sz="2200" b="0" dirty="0">
                <a:solidFill>
                  <a:schemeClr val="tx1"/>
                </a:solidFill>
                <a:latin typeface="Chalkboard" panose="03050602040202020205" pitchFamily="66" charset="77"/>
              </a:rPr>
              <a:t>16</a:t>
            </a:r>
            <a:r>
              <a:rPr lang="zh-CN" altLang="en-US" sz="2200" b="0" dirty="0">
                <a:solidFill>
                  <a:schemeClr val="tx1"/>
                </a:solidFill>
                <a:latin typeface="Chalkboard" panose="03050602040202020205" pitchFamily="66" charset="77"/>
              </a:rPr>
              <a:t> </a:t>
            </a:r>
            <a:r>
              <a:rPr lang="en-US" altLang="zh-CN" sz="2200" b="0" dirty="0">
                <a:solidFill>
                  <a:schemeClr val="tx1"/>
                </a:solidFill>
                <a:latin typeface="Chalkboard" panose="03050602040202020205" pitchFamily="66" charset="77"/>
              </a:rPr>
              <a:t>beams</a:t>
            </a:r>
            <a:r>
              <a:rPr lang="zh-CN" altLang="en-US" sz="2200" dirty="0">
                <a:solidFill>
                  <a:schemeClr val="tx1"/>
                </a:solidFill>
                <a:latin typeface="Chalkboard" panose="03050602040202020205" pitchFamily="66" charset="77"/>
              </a:rPr>
              <a:t>，</a:t>
            </a:r>
            <a:r>
              <a:rPr lang="en-US" altLang="zh-CN" sz="2200" dirty="0">
                <a:solidFill>
                  <a:schemeClr val="tx1"/>
                </a:solidFill>
                <a:latin typeface="Chalkboard" panose="03050602040202020205" pitchFamily="66" charset="77"/>
              </a:rPr>
              <a:t>0.1ms</a:t>
            </a:r>
            <a:r>
              <a:rPr lang="zh-CN" altLang="en-US" sz="2200" dirty="0">
                <a:solidFill>
                  <a:schemeClr val="tx1"/>
                </a:solidFill>
                <a:latin typeface="Chalkboard" panose="03050602040202020205" pitchFamily="66" charset="77"/>
              </a:rPr>
              <a:t> </a:t>
            </a:r>
            <a:r>
              <a:rPr lang="en-US" altLang="zh-CN" sz="2200" dirty="0">
                <a:solidFill>
                  <a:schemeClr val="tx1"/>
                </a:solidFill>
                <a:latin typeface="Chalkboard" panose="03050602040202020205" pitchFamily="66" charset="77"/>
              </a:rPr>
              <a:t>time</a:t>
            </a:r>
            <a:r>
              <a:rPr lang="zh-CN" altLang="en-US" sz="2200" dirty="0">
                <a:solidFill>
                  <a:schemeClr val="tx1"/>
                </a:solidFill>
                <a:latin typeface="Chalkboard" panose="03050602040202020205" pitchFamily="66" charset="77"/>
              </a:rPr>
              <a:t> </a:t>
            </a:r>
            <a:r>
              <a:rPr lang="en-US" altLang="zh-CN" sz="2200" dirty="0">
                <a:solidFill>
                  <a:schemeClr val="tx1"/>
                </a:solidFill>
                <a:latin typeface="Chalkboard" panose="03050602040202020205" pitchFamily="66" charset="77"/>
              </a:rPr>
              <a:t>resolution</a:t>
            </a:r>
            <a:r>
              <a:rPr lang="en-US" sz="2200" b="0" dirty="0">
                <a:solidFill>
                  <a:schemeClr val="tx1"/>
                </a:solidFill>
                <a:latin typeface="Chalkboard" panose="03050602040202020205" pitchFamily="66" charset="77"/>
              </a:rPr>
              <a:t> </a:t>
            </a:r>
            <a:endParaRPr lang="en-US" sz="2200" dirty="0">
              <a:latin typeface="Chalkboard" panose="03050602040202020205" pitchFamily="66" charset="77"/>
            </a:endParaRPr>
          </a:p>
          <a:p>
            <a:pPr marL="171450" lvl="1">
              <a:spcBef>
                <a:spcPts val="750"/>
              </a:spcBef>
              <a:spcAft>
                <a:spcPts val="0"/>
              </a:spcAft>
              <a:defRPr/>
            </a:pPr>
            <a:r>
              <a:rPr lang="en-US" sz="2200" dirty="0">
                <a:solidFill>
                  <a:schemeClr val="tx1"/>
                </a:solidFill>
                <a:latin typeface="Chalkboard" panose="03050602040202020205" pitchFamily="66" charset="77"/>
              </a:rPr>
              <a:t>192-channel FRB backend</a:t>
            </a:r>
            <a:endParaRPr lang="zh-CN" altLang="en-US" sz="2200" dirty="0">
              <a:solidFill>
                <a:schemeClr val="tx1"/>
              </a:solidFill>
              <a:latin typeface="Chalkboard" panose="03050602040202020205" pitchFamily="66" charset="77"/>
            </a:endParaRPr>
          </a:p>
          <a:p>
            <a:pPr lvl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altLang="zh-CN" sz="2200" dirty="0">
                <a:solidFill>
                  <a:schemeClr val="tx1"/>
                </a:solidFill>
                <a:latin typeface="Chalkboard" panose="03050602040202020205" pitchFamily="66" charset="77"/>
              </a:rPr>
              <a:t>24</a:t>
            </a:r>
            <a:r>
              <a:rPr lang="zh-CN" altLang="en-US" sz="2200" dirty="0">
                <a:solidFill>
                  <a:schemeClr val="tx1"/>
                </a:solidFill>
                <a:latin typeface="Chalkboard" panose="03050602040202020205" pitchFamily="66" charset="77"/>
              </a:rPr>
              <a:t> </a:t>
            </a:r>
            <a:r>
              <a:rPr lang="en-US" altLang="zh-CN" sz="2200" dirty="0">
                <a:solidFill>
                  <a:schemeClr val="tx1"/>
                </a:solidFill>
                <a:latin typeface="Chalkboard" panose="03050602040202020205" pitchFamily="66" charset="77"/>
              </a:rPr>
              <a:t>K7</a:t>
            </a:r>
            <a:r>
              <a:rPr lang="en-US" sz="2200" dirty="0">
                <a:solidFill>
                  <a:schemeClr val="tx1"/>
                </a:solidFill>
                <a:latin typeface="Chalkboard" panose="03050602040202020205" pitchFamily="66" charset="77"/>
              </a:rPr>
              <a:t> boards, each with </a:t>
            </a:r>
            <a:r>
              <a:rPr lang="en-US" altLang="zh-CN" sz="2200" dirty="0">
                <a:solidFill>
                  <a:schemeClr val="tx1"/>
                </a:solidFill>
                <a:latin typeface="Chalkboard" panose="03050602040202020205" pitchFamily="66" charset="77"/>
              </a:rPr>
              <a:t>8</a:t>
            </a:r>
            <a:r>
              <a:rPr lang="en-US" sz="2200" dirty="0">
                <a:solidFill>
                  <a:schemeClr val="tx1"/>
                </a:solidFill>
                <a:latin typeface="Chalkboard" panose="03050602040202020205" pitchFamily="66" charset="77"/>
              </a:rPr>
              <a:t> RF input port</a:t>
            </a:r>
            <a:r>
              <a:rPr lang="en-US" altLang="zh-CN" sz="2200" dirty="0">
                <a:solidFill>
                  <a:schemeClr val="tx1"/>
                </a:solidFill>
                <a:latin typeface="Chalkboard" panose="03050602040202020205" pitchFamily="66" charset="77"/>
              </a:rPr>
              <a:t>s</a:t>
            </a:r>
            <a:r>
              <a:rPr lang="zh-CN" altLang="en-US" sz="2200" dirty="0">
                <a:solidFill>
                  <a:schemeClr val="tx1"/>
                </a:solidFill>
                <a:latin typeface="Chalkboard" panose="03050602040202020205" pitchFamily="66" charset="77"/>
              </a:rPr>
              <a:t> </a:t>
            </a:r>
            <a:r>
              <a:rPr lang="en-US" altLang="zh-CN" sz="2200" dirty="0">
                <a:solidFill>
                  <a:schemeClr val="tx1"/>
                </a:solidFill>
                <a:latin typeface="Chalkboard" panose="03050602040202020205" pitchFamily="66" charset="77"/>
              </a:rPr>
              <a:t>(total</a:t>
            </a:r>
            <a:r>
              <a:rPr lang="zh-CN" altLang="en-US" sz="2200" dirty="0">
                <a:solidFill>
                  <a:schemeClr val="tx1"/>
                </a:solidFill>
                <a:latin typeface="Chalkboard" panose="03050602040202020205" pitchFamily="66" charset="77"/>
              </a:rPr>
              <a:t> </a:t>
            </a:r>
            <a:r>
              <a:rPr lang="en-US" altLang="zh-CN" sz="2200" dirty="0">
                <a:solidFill>
                  <a:schemeClr val="tx1"/>
                </a:solidFill>
                <a:latin typeface="Chalkboard" panose="03050602040202020205" pitchFamily="66" charset="77"/>
              </a:rPr>
              <a:t>192</a:t>
            </a:r>
            <a:r>
              <a:rPr lang="zh-CN" altLang="en-US" sz="2200" dirty="0">
                <a:solidFill>
                  <a:schemeClr val="tx1"/>
                </a:solidFill>
                <a:latin typeface="Chalkboard" panose="03050602040202020205" pitchFamily="66" charset="77"/>
              </a:rPr>
              <a:t> </a:t>
            </a:r>
            <a:r>
              <a:rPr lang="en-US" altLang="zh-CN" sz="2200" dirty="0">
                <a:solidFill>
                  <a:schemeClr val="tx1"/>
                </a:solidFill>
                <a:latin typeface="Chalkboard" panose="03050602040202020205" pitchFamily="66" charset="77"/>
              </a:rPr>
              <a:t>channels)</a:t>
            </a:r>
            <a:endParaRPr lang="en-US" sz="2200" dirty="0">
              <a:solidFill>
                <a:schemeClr val="tx1"/>
              </a:solidFill>
              <a:latin typeface="Chalkboard" panose="03050602040202020205" pitchFamily="66" charset="77"/>
            </a:endParaRPr>
          </a:p>
          <a:p>
            <a:pPr lvl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altLang="zh-CN" sz="2200" dirty="0">
                <a:solidFill>
                  <a:schemeClr val="tx1"/>
                </a:solidFill>
                <a:latin typeface="Chalkboard" panose="03050602040202020205" pitchFamily="66" charset="77"/>
              </a:rPr>
              <a:t>12</a:t>
            </a:r>
            <a:r>
              <a:rPr lang="zh-CN" altLang="en-US" sz="2200" dirty="0">
                <a:solidFill>
                  <a:schemeClr val="tx1"/>
                </a:solidFill>
                <a:latin typeface="Chalkboard" panose="03050602040202020205" pitchFamily="66" charset="77"/>
              </a:rPr>
              <a:t> </a:t>
            </a:r>
            <a:r>
              <a:rPr lang="en-US" altLang="zh-CN" sz="2200" dirty="0">
                <a:solidFill>
                  <a:schemeClr val="tx1"/>
                </a:solidFill>
                <a:latin typeface="Chalkboard" panose="03050602040202020205" pitchFamily="66" charset="77"/>
              </a:rPr>
              <a:t>GPU</a:t>
            </a:r>
            <a:r>
              <a:rPr lang="zh-CN" altLang="en-US" sz="2200" dirty="0">
                <a:solidFill>
                  <a:schemeClr val="tx1"/>
                </a:solidFill>
                <a:latin typeface="Chalkboard" panose="03050602040202020205" pitchFamily="66" charset="77"/>
              </a:rPr>
              <a:t> </a:t>
            </a:r>
            <a:r>
              <a:rPr lang="en-US" altLang="zh-CN" sz="2200" dirty="0">
                <a:solidFill>
                  <a:schemeClr val="tx1"/>
                </a:solidFill>
                <a:latin typeface="Chalkboard" panose="03050602040202020205" pitchFamily="66" charset="77"/>
              </a:rPr>
              <a:t>servers</a:t>
            </a:r>
            <a:r>
              <a:rPr lang="zh-CN" altLang="en-US" sz="2200" dirty="0">
                <a:solidFill>
                  <a:schemeClr val="tx1"/>
                </a:solidFill>
                <a:latin typeface="Chalkboard" panose="03050602040202020205" pitchFamily="66" charset="77"/>
              </a:rPr>
              <a:t>，</a:t>
            </a:r>
            <a:r>
              <a:rPr lang="en-US" altLang="zh-CN" sz="2200" dirty="0">
                <a:solidFill>
                  <a:schemeClr val="tx1"/>
                </a:solidFill>
                <a:latin typeface="Chalkboard" panose="03050602040202020205" pitchFamily="66" charset="77"/>
              </a:rPr>
              <a:t>each</a:t>
            </a:r>
            <a:r>
              <a:rPr lang="zh-CN" altLang="en-US" sz="2200" dirty="0">
                <a:solidFill>
                  <a:schemeClr val="tx1"/>
                </a:solidFill>
                <a:latin typeface="Chalkboard" panose="03050602040202020205" pitchFamily="66" charset="77"/>
              </a:rPr>
              <a:t> </a:t>
            </a:r>
            <a:r>
              <a:rPr lang="en-US" altLang="zh-CN" sz="2200" dirty="0">
                <a:solidFill>
                  <a:schemeClr val="tx1"/>
                </a:solidFill>
                <a:latin typeface="Chalkboard" panose="03050602040202020205" pitchFamily="66" charset="77"/>
              </a:rPr>
              <a:t>with</a:t>
            </a:r>
            <a:r>
              <a:rPr lang="zh-CN" altLang="en-US" sz="2200" dirty="0">
                <a:solidFill>
                  <a:schemeClr val="tx1"/>
                </a:solidFill>
                <a:latin typeface="Chalkboard" panose="03050602040202020205" pitchFamily="66" charset="77"/>
              </a:rPr>
              <a:t> </a:t>
            </a:r>
            <a:r>
              <a:rPr lang="en-US" altLang="zh-CN" sz="2200" dirty="0">
                <a:solidFill>
                  <a:schemeClr val="tx1"/>
                </a:solidFill>
                <a:latin typeface="Chalkboard" panose="03050602040202020205" pitchFamily="66" charset="77"/>
              </a:rPr>
              <a:t>2</a:t>
            </a:r>
            <a:r>
              <a:rPr lang="zh-CN" altLang="en-US" sz="2200" dirty="0">
                <a:solidFill>
                  <a:schemeClr val="tx1"/>
                </a:solidFill>
                <a:latin typeface="Chalkboard" panose="03050602040202020205" pitchFamily="66" charset="77"/>
              </a:rPr>
              <a:t> </a:t>
            </a:r>
            <a:r>
              <a:rPr lang="en-US" altLang="zh-CN" sz="2200" dirty="0">
                <a:solidFill>
                  <a:schemeClr val="tx1"/>
                </a:solidFill>
                <a:latin typeface="Chalkboard" panose="03050602040202020205" pitchFamily="66" charset="77"/>
              </a:rPr>
              <a:t>GPUs</a:t>
            </a:r>
            <a:r>
              <a:rPr lang="zh-CN" altLang="en-US" sz="2200" dirty="0">
                <a:solidFill>
                  <a:schemeClr val="tx1"/>
                </a:solidFill>
                <a:latin typeface="Chalkboard" panose="03050602040202020205" pitchFamily="66" charset="77"/>
              </a:rPr>
              <a:t> （</a:t>
            </a:r>
            <a:r>
              <a:rPr lang="en-US" altLang="zh-CN" sz="2200" dirty="0">
                <a:solidFill>
                  <a:schemeClr val="tx1"/>
                </a:solidFill>
                <a:latin typeface="Chalkboard" panose="03050602040202020205" pitchFamily="66" charset="77"/>
              </a:rPr>
              <a:t>total</a:t>
            </a:r>
            <a:r>
              <a:rPr lang="zh-CN" altLang="en-US" sz="2200" dirty="0">
                <a:solidFill>
                  <a:schemeClr val="tx1"/>
                </a:solidFill>
                <a:latin typeface="Chalkboard" panose="03050602040202020205" pitchFamily="66" charset="77"/>
              </a:rPr>
              <a:t> </a:t>
            </a:r>
            <a:r>
              <a:rPr lang="en-US" altLang="zh-CN" sz="2200" dirty="0">
                <a:solidFill>
                  <a:schemeClr val="tx1"/>
                </a:solidFill>
                <a:latin typeface="Chalkboard" panose="03050602040202020205" pitchFamily="66" charset="77"/>
              </a:rPr>
              <a:t>24GPUs</a:t>
            </a:r>
            <a:r>
              <a:rPr lang="zh-CN" altLang="en-US" sz="2200" dirty="0">
                <a:solidFill>
                  <a:schemeClr val="tx1"/>
                </a:solidFill>
                <a:latin typeface="Chalkboard" panose="03050602040202020205" pitchFamily="66" charset="77"/>
              </a:rPr>
              <a:t>）</a:t>
            </a:r>
            <a:r>
              <a:rPr lang="en-US" altLang="zh-CN" sz="2200" dirty="0">
                <a:solidFill>
                  <a:schemeClr val="tx1"/>
                </a:solidFill>
                <a:latin typeface="Chalkboard" panose="03050602040202020205" pitchFamily="66" charset="77"/>
              </a:rPr>
              <a:t>for</a:t>
            </a:r>
            <a:r>
              <a:rPr lang="zh-CN" altLang="en-US" sz="2200" dirty="0">
                <a:solidFill>
                  <a:schemeClr val="tx1"/>
                </a:solidFill>
                <a:latin typeface="Chalkboard" panose="03050602040202020205" pitchFamily="66" charset="77"/>
              </a:rPr>
              <a:t> </a:t>
            </a:r>
            <a:r>
              <a:rPr lang="en-US" altLang="zh-CN" sz="2200" dirty="0">
                <a:solidFill>
                  <a:schemeClr val="tx1"/>
                </a:solidFill>
                <a:latin typeface="Chalkboard" panose="03050602040202020205" pitchFamily="66" charset="77"/>
              </a:rPr>
              <a:t>beam</a:t>
            </a:r>
            <a:r>
              <a:rPr lang="zh-CN" altLang="en-US" sz="2200" dirty="0">
                <a:solidFill>
                  <a:schemeClr val="tx1"/>
                </a:solidFill>
                <a:latin typeface="Chalkboard" panose="03050602040202020205" pitchFamily="66" charset="77"/>
              </a:rPr>
              <a:t> </a:t>
            </a:r>
            <a:r>
              <a:rPr lang="en-US" altLang="zh-CN" sz="2200" dirty="0">
                <a:solidFill>
                  <a:schemeClr val="tx1"/>
                </a:solidFill>
                <a:latin typeface="Chalkboard" panose="03050602040202020205" pitchFamily="66" charset="77"/>
              </a:rPr>
              <a:t>forming</a:t>
            </a:r>
          </a:p>
          <a:p>
            <a:pPr lvl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altLang="zh-CN" sz="2200" dirty="0">
                <a:solidFill>
                  <a:schemeClr val="tx1"/>
                </a:solidFill>
                <a:latin typeface="Chalkboard" panose="03050602040202020205" pitchFamily="66" charset="77"/>
              </a:rPr>
              <a:t>6</a:t>
            </a:r>
            <a:r>
              <a:rPr lang="zh-CN" altLang="en-US" sz="2200" dirty="0">
                <a:solidFill>
                  <a:schemeClr val="tx1"/>
                </a:solidFill>
                <a:latin typeface="Chalkboard" panose="03050602040202020205" pitchFamily="66" charset="77"/>
              </a:rPr>
              <a:t> </a:t>
            </a:r>
            <a:r>
              <a:rPr lang="en-US" altLang="zh-CN" sz="2200" dirty="0">
                <a:solidFill>
                  <a:schemeClr val="tx1"/>
                </a:solidFill>
                <a:latin typeface="Chalkboard" panose="03050602040202020205" pitchFamily="66" charset="77"/>
              </a:rPr>
              <a:t>GPU</a:t>
            </a:r>
            <a:r>
              <a:rPr lang="zh-CN" altLang="en-US" sz="2200" dirty="0">
                <a:solidFill>
                  <a:schemeClr val="tx1"/>
                </a:solidFill>
                <a:latin typeface="Chalkboard" panose="03050602040202020205" pitchFamily="66" charset="77"/>
              </a:rPr>
              <a:t> </a:t>
            </a:r>
            <a:r>
              <a:rPr lang="en-US" altLang="zh-CN" sz="2200" dirty="0">
                <a:solidFill>
                  <a:schemeClr val="tx1"/>
                </a:solidFill>
                <a:latin typeface="Chalkboard" panose="03050602040202020205" pitchFamily="66" charset="77"/>
              </a:rPr>
              <a:t>servers</a:t>
            </a:r>
            <a:r>
              <a:rPr lang="zh-CN" altLang="en-US" sz="2200" dirty="0">
                <a:solidFill>
                  <a:schemeClr val="tx1"/>
                </a:solidFill>
                <a:latin typeface="Chalkboard" panose="03050602040202020205" pitchFamily="66" charset="77"/>
              </a:rPr>
              <a:t>， </a:t>
            </a:r>
            <a:r>
              <a:rPr lang="en-US" altLang="zh-CN" sz="2200" dirty="0">
                <a:solidFill>
                  <a:schemeClr val="tx1"/>
                </a:solidFill>
                <a:latin typeface="Chalkboard" panose="03050602040202020205" pitchFamily="66" charset="77"/>
              </a:rPr>
              <a:t>12</a:t>
            </a:r>
            <a:r>
              <a:rPr lang="zh-CN" altLang="en-US" sz="2200" dirty="0">
                <a:solidFill>
                  <a:schemeClr val="tx1"/>
                </a:solidFill>
                <a:latin typeface="Chalkboard" panose="03050602040202020205" pitchFamily="66" charset="77"/>
              </a:rPr>
              <a:t> </a:t>
            </a:r>
            <a:r>
              <a:rPr lang="en-US" sz="2200" dirty="0">
                <a:solidFill>
                  <a:schemeClr val="tx1"/>
                </a:solidFill>
                <a:latin typeface="Chalkboard" panose="03050602040202020205" pitchFamily="66" charset="77"/>
              </a:rPr>
              <a:t>GPUs</a:t>
            </a:r>
            <a:r>
              <a:rPr lang="zh-CN" altLang="en-US" sz="2200" dirty="0">
                <a:solidFill>
                  <a:schemeClr val="tx1"/>
                </a:solidFill>
                <a:latin typeface="Chalkboard" panose="03050602040202020205" pitchFamily="66" charset="77"/>
              </a:rPr>
              <a:t> </a:t>
            </a:r>
            <a:r>
              <a:rPr lang="en-US" altLang="zh-CN" sz="2200" dirty="0">
                <a:solidFill>
                  <a:schemeClr val="tx1"/>
                </a:solidFill>
                <a:latin typeface="Chalkboard" panose="03050602040202020205" pitchFamily="66" charset="77"/>
              </a:rPr>
              <a:t>for</a:t>
            </a:r>
            <a:r>
              <a:rPr lang="en-US" sz="2200" dirty="0">
                <a:solidFill>
                  <a:schemeClr val="tx1"/>
                </a:solidFill>
                <a:latin typeface="Chalkboard" panose="03050602040202020205" pitchFamily="66" charset="77"/>
              </a:rPr>
              <a:t> de-dispersion </a:t>
            </a:r>
          </a:p>
          <a:p>
            <a:pPr lvl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altLang="zh-CN" sz="2200" dirty="0">
                <a:solidFill>
                  <a:schemeClr val="tx1"/>
                </a:solidFill>
                <a:latin typeface="Chalkboard" panose="03050602040202020205" pitchFamily="66" charset="77"/>
              </a:rPr>
              <a:t>96</a:t>
            </a:r>
            <a:r>
              <a:rPr lang="zh-CN" altLang="en-US" sz="2200" dirty="0">
                <a:solidFill>
                  <a:schemeClr val="tx1"/>
                </a:solidFill>
                <a:latin typeface="Chalkboard" panose="03050602040202020205" pitchFamily="66" charset="77"/>
              </a:rPr>
              <a:t> </a:t>
            </a:r>
            <a:r>
              <a:rPr lang="en-US" altLang="zh-CN" sz="2200" dirty="0">
                <a:solidFill>
                  <a:schemeClr val="tx1"/>
                </a:solidFill>
                <a:latin typeface="Chalkboard" panose="03050602040202020205" pitchFamily="66" charset="77"/>
              </a:rPr>
              <a:t>beams</a:t>
            </a:r>
            <a:r>
              <a:rPr lang="zh-CN" altLang="en-US" sz="2200" dirty="0">
                <a:solidFill>
                  <a:schemeClr val="tx1"/>
                </a:solidFill>
                <a:latin typeface="Chalkboard" panose="03050602040202020205" pitchFamily="66" charset="77"/>
              </a:rPr>
              <a:t>，</a:t>
            </a:r>
            <a:r>
              <a:rPr lang="en-US" altLang="zh-CN" sz="2200" dirty="0">
                <a:solidFill>
                  <a:schemeClr val="tx1"/>
                </a:solidFill>
                <a:latin typeface="Chalkboard" panose="03050602040202020205" pitchFamily="66" charset="77"/>
              </a:rPr>
              <a:t>0.1ms</a:t>
            </a:r>
            <a:r>
              <a:rPr lang="zh-CN" altLang="en-US" sz="2200" dirty="0">
                <a:solidFill>
                  <a:schemeClr val="tx1"/>
                </a:solidFill>
                <a:latin typeface="Chalkboard" panose="03050602040202020205" pitchFamily="66" charset="77"/>
              </a:rPr>
              <a:t> </a:t>
            </a:r>
            <a:r>
              <a:rPr lang="en-US" altLang="zh-CN" sz="2200" dirty="0">
                <a:solidFill>
                  <a:schemeClr val="tx1"/>
                </a:solidFill>
                <a:latin typeface="Chalkboard" panose="03050602040202020205" pitchFamily="66" charset="77"/>
              </a:rPr>
              <a:t>time</a:t>
            </a:r>
            <a:r>
              <a:rPr lang="zh-CN" altLang="en-US" sz="2200" dirty="0">
                <a:solidFill>
                  <a:schemeClr val="tx1"/>
                </a:solidFill>
                <a:latin typeface="Chalkboard" panose="03050602040202020205" pitchFamily="66" charset="77"/>
              </a:rPr>
              <a:t> </a:t>
            </a:r>
            <a:r>
              <a:rPr lang="en-US" altLang="zh-CN" sz="2200" dirty="0">
                <a:solidFill>
                  <a:schemeClr val="tx1"/>
                </a:solidFill>
                <a:latin typeface="Chalkboard" panose="03050602040202020205" pitchFamily="66" charset="77"/>
              </a:rPr>
              <a:t>resolution</a:t>
            </a:r>
            <a:r>
              <a:rPr lang="en-US" sz="2200" dirty="0">
                <a:solidFill>
                  <a:schemeClr val="tx1"/>
                </a:solidFill>
                <a:latin typeface="Chalkboard" panose="03050602040202020205" pitchFamily="66" charset="77"/>
              </a:rPr>
              <a:t> </a:t>
            </a:r>
            <a:endParaRPr lang="en-US" sz="2200" dirty="0">
              <a:latin typeface="Chalkboard" panose="03050602040202020205" pitchFamily="66" charset="77"/>
            </a:endParaRPr>
          </a:p>
          <a:p>
            <a:pPr lvl="1">
              <a:spcAft>
                <a:spcPts val="0"/>
              </a:spcAft>
              <a:buFont typeface="Wingdings" pitchFamily="2" charset="2"/>
              <a:buChar char="Ø"/>
              <a:defRPr/>
            </a:pPr>
            <a:endParaRPr lang="en-US" sz="2200" dirty="0">
              <a:latin typeface="Chalkboard" panose="03050602040202020205" pitchFamily="66" charset="77"/>
            </a:endParaRPr>
          </a:p>
          <a:p>
            <a:pPr marL="0" indent="0">
              <a:buNone/>
              <a:defRPr/>
            </a:pPr>
            <a:endParaRPr lang="en-US" b="0" dirty="0">
              <a:latin typeface="Chalkboard" panose="03050602040202020205" pitchFamily="66" charset="77"/>
            </a:endParaRPr>
          </a:p>
        </p:txBody>
      </p:sp>
      <p:pic>
        <p:nvPicPr>
          <p:cNvPr id="9" name="图片 11" descr="多波束.png">
            <a:extLst>
              <a:ext uri="{FF2B5EF4-FFF2-40B4-BE49-F238E27FC236}">
                <a16:creationId xmlns:a16="http://schemas.microsoft.com/office/drawing/2014/main" id="{EE9E6772-7685-0F4E-A454-3F71A0CA7D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04112" y="1114323"/>
            <a:ext cx="3209633" cy="2857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图片 4">
            <a:extLst>
              <a:ext uri="{FF2B5EF4-FFF2-40B4-BE49-F238E27FC236}">
                <a16:creationId xmlns:a16="http://schemas.microsoft.com/office/drawing/2014/main" id="{696C7BB2-5B70-BD4D-977E-311D9E029F5C}"/>
              </a:ext>
            </a:extLst>
          </p:cNvPr>
          <p:cNvPicPr/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6672063" y="4150607"/>
            <a:ext cx="3641681" cy="26765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52412238"/>
      </p:ext>
    </p:extLst>
  </p:cSld>
  <p:clrMapOvr>
    <a:masterClrMapping/>
  </p:clrMapOvr>
  <p:transition advTm="19347">
    <p:rand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 noChangeArrowheads="1"/>
          </p:cNvSpPr>
          <p:nvPr>
            <p:ph type="title"/>
          </p:nvPr>
        </p:nvSpPr>
        <p:spPr>
          <a:xfrm>
            <a:off x="191345" y="0"/>
            <a:ext cx="11737304" cy="914400"/>
          </a:xfrm>
        </p:spPr>
        <p:txBody>
          <a:bodyPr/>
          <a:lstStyle/>
          <a:p>
            <a:pPr algn="ctr" eaLnBrk="1" hangingPunct="1"/>
            <a:r>
              <a:rPr lang="en-US" altLang="en-US" b="1" dirty="0">
                <a:latin typeface="Chalkboard" charset="0"/>
              </a:rPr>
              <a:t>FRB</a:t>
            </a:r>
            <a:r>
              <a:rPr lang="zh-CN" altLang="en-US" b="1" dirty="0">
                <a:latin typeface="Chalkboard" charset="0"/>
              </a:rPr>
              <a:t> </a:t>
            </a:r>
            <a:r>
              <a:rPr lang="en-US" altLang="zh-CN" b="1" dirty="0">
                <a:latin typeface="Chalkboard" charset="0"/>
              </a:rPr>
              <a:t>Backend</a:t>
            </a:r>
            <a:r>
              <a:rPr lang="zh-CN" altLang="en-US" b="1" dirty="0">
                <a:latin typeface="Chalkboard" charset="0"/>
              </a:rPr>
              <a:t> </a:t>
            </a:r>
            <a:r>
              <a:rPr lang="en-US" altLang="en-US" b="1" dirty="0">
                <a:latin typeface="Chalkboard" charset="0"/>
              </a:rPr>
              <a:t>Hardware setup</a:t>
            </a:r>
            <a:r>
              <a:rPr lang="zh-CN" altLang="en-US" b="1" dirty="0">
                <a:latin typeface="Chalkboard" charset="0"/>
              </a:rPr>
              <a:t> </a:t>
            </a:r>
            <a:r>
              <a:rPr lang="en-US" altLang="zh-CN" b="1" dirty="0">
                <a:latin typeface="Chalkboard" charset="0"/>
              </a:rPr>
              <a:t>for</a:t>
            </a:r>
            <a:r>
              <a:rPr lang="zh-CN" altLang="en-US" b="1" dirty="0">
                <a:latin typeface="Chalkboard" charset="0"/>
              </a:rPr>
              <a:t> </a:t>
            </a:r>
            <a:r>
              <a:rPr lang="en-US" altLang="zh-CN" b="1" dirty="0">
                <a:latin typeface="Chalkboard" charset="0"/>
              </a:rPr>
              <a:t>Dish</a:t>
            </a:r>
            <a:r>
              <a:rPr lang="zh-CN" altLang="en-US" b="1" dirty="0">
                <a:latin typeface="Chalkboard" charset="0"/>
              </a:rPr>
              <a:t> </a:t>
            </a:r>
            <a:r>
              <a:rPr lang="en-US" altLang="zh-CN" b="1" dirty="0">
                <a:latin typeface="Chalkboard" charset="0"/>
              </a:rPr>
              <a:t>array</a:t>
            </a:r>
            <a:endParaRPr lang="en-US" altLang="en-US" b="1" dirty="0">
              <a:latin typeface="Chalkboard" charset="0"/>
            </a:endParaRPr>
          </a:p>
        </p:txBody>
      </p:sp>
      <p:graphicFrame>
        <p:nvGraphicFramePr>
          <p:cNvPr id="19458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548902"/>
              </p:ext>
            </p:extLst>
          </p:nvPr>
        </p:nvGraphicFramePr>
        <p:xfrm>
          <a:off x="1199457" y="1357879"/>
          <a:ext cx="9361040" cy="54720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5" name="Visio" r:id="rId4" imgW="7480300" imgH="4914900" progId="Visio.Drawing.11">
                  <p:embed/>
                </p:oleObj>
              </mc:Choice>
              <mc:Fallback>
                <p:oleObj name="Visio" r:id="rId4" imgW="7480300" imgH="4914900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9457" y="1357879"/>
                        <a:ext cx="9361040" cy="547204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6615AFD5-D620-BD4A-A6CA-07E58F2490B3}"/>
              </a:ext>
            </a:extLst>
          </p:cNvPr>
          <p:cNvSpPr txBox="1"/>
          <p:nvPr/>
        </p:nvSpPr>
        <p:spPr>
          <a:xfrm>
            <a:off x="7176120" y="1357879"/>
            <a:ext cx="12779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sz="1600">
                <a:latin typeface="华文楷体"/>
                <a:ea typeface="华文楷体"/>
                <a:cs typeface="华文楷体"/>
              </a:rPr>
              <a:t>beam former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DEC3E27-51C3-9345-B4F7-C0A04BE8BF2E}"/>
              </a:ext>
            </a:extLst>
          </p:cNvPr>
          <p:cNvSpPr txBox="1"/>
          <p:nvPr/>
        </p:nvSpPr>
        <p:spPr>
          <a:xfrm>
            <a:off x="9096089" y="1188602"/>
            <a:ext cx="13099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sz="1600" dirty="0">
                <a:latin typeface="华文楷体"/>
                <a:ea typeface="华文楷体"/>
                <a:cs typeface="华文楷体"/>
              </a:rPr>
              <a:t>de-dispersion</a:t>
            </a:r>
          </a:p>
        </p:txBody>
      </p:sp>
    </p:spTree>
    <p:extLst>
      <p:ext uri="{BB962C8B-B14F-4D97-AF65-F5344CB8AC3E}">
        <p14:creationId xmlns:p14="http://schemas.microsoft.com/office/powerpoint/2010/main" val="315465929"/>
      </p:ext>
    </p:extLst>
  </p:cSld>
  <p:clrMapOvr>
    <a:masterClrMapping/>
  </p:clrMapOvr>
  <p:transition advTm="7875">
    <p:rand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>
            <a:extLst>
              <a:ext uri="{FF2B5EF4-FFF2-40B4-BE49-F238E27FC236}">
                <a16:creationId xmlns:a16="http://schemas.microsoft.com/office/drawing/2014/main" id="{0A60BEDF-0479-0947-B838-E94311AB6F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5980" y="4118905"/>
            <a:ext cx="5348608" cy="2664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3B87BD-FFB4-CC41-91D5-F277F5706F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458" y="0"/>
            <a:ext cx="11885084" cy="914400"/>
          </a:xfrm>
        </p:spPr>
        <p:txBody>
          <a:bodyPr/>
          <a:lstStyle/>
          <a:p>
            <a:pPr algn="ctr"/>
            <a:r>
              <a:rPr lang="en-US" altLang="zh-CN" dirty="0"/>
              <a:t>32-channel</a:t>
            </a:r>
            <a:r>
              <a:rPr lang="zh-CN" altLang="en-US" dirty="0"/>
              <a:t> </a:t>
            </a:r>
            <a:r>
              <a:rPr lang="en-US" altLang="zh-CN" dirty="0"/>
              <a:t>FRB</a:t>
            </a:r>
            <a:r>
              <a:rPr lang="zh-CN" altLang="en-US" dirty="0"/>
              <a:t> </a:t>
            </a:r>
            <a:r>
              <a:rPr lang="en-US" altLang="zh-CN" dirty="0"/>
              <a:t>backend</a:t>
            </a:r>
            <a:endParaRPr lang="en-CN" dirty="0"/>
          </a:p>
        </p:txBody>
      </p:sp>
      <p:pic>
        <p:nvPicPr>
          <p:cNvPr id="4" name="图片 1">
            <a:extLst>
              <a:ext uri="{FF2B5EF4-FFF2-40B4-BE49-F238E27FC236}">
                <a16:creationId xmlns:a16="http://schemas.microsoft.com/office/drawing/2014/main" id="{0800C89B-E635-3340-93EB-A9DB729D983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275"/>
          <a:stretch/>
        </p:blipFill>
        <p:spPr>
          <a:xfrm>
            <a:off x="-16241" y="1754750"/>
            <a:ext cx="5883729" cy="450062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64E8E38-6694-054D-A0F8-A6275F1B85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128" y="931398"/>
            <a:ext cx="3504312" cy="262823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9EF5C01-78E4-5944-B758-98F0478202F4}"/>
              </a:ext>
            </a:extLst>
          </p:cNvPr>
          <p:cNvSpPr txBox="1"/>
          <p:nvPr/>
        </p:nvSpPr>
        <p:spPr>
          <a:xfrm>
            <a:off x="8285568" y="3820398"/>
            <a:ext cx="2005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FRB 20201124A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F3797EE-203E-AE44-A8AE-380E8BDE5A59}"/>
              </a:ext>
            </a:extLst>
          </p:cNvPr>
          <p:cNvSpPr txBox="1"/>
          <p:nvPr/>
        </p:nvSpPr>
        <p:spPr>
          <a:xfrm>
            <a:off x="1457030" y="6222843"/>
            <a:ext cx="34282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16</a:t>
            </a:r>
            <a:r>
              <a:rPr lang="zh-CN" altLang="en-US" dirty="0"/>
              <a:t> </a:t>
            </a:r>
            <a:r>
              <a:rPr lang="en-US" altLang="zh-CN" dirty="0"/>
              <a:t>beam</a:t>
            </a:r>
            <a:r>
              <a:rPr lang="zh-CN" altLang="en-US" dirty="0"/>
              <a:t> </a:t>
            </a:r>
            <a:r>
              <a:rPr lang="en-US" altLang="zh-CN" dirty="0"/>
              <a:t>@</a:t>
            </a:r>
            <a:r>
              <a:rPr lang="zh-CN" altLang="en-US" dirty="0"/>
              <a:t> </a:t>
            </a:r>
            <a:r>
              <a:rPr lang="en-US" altLang="zh-CN" dirty="0"/>
              <a:t>Cygnus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transit</a:t>
            </a:r>
            <a:endParaRPr lang="en-CN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8E677C8-A6E1-F34C-87EA-D3DCD8ADAC42}"/>
              </a:ext>
            </a:extLst>
          </p:cNvPr>
          <p:cNvSpPr txBox="1"/>
          <p:nvPr/>
        </p:nvSpPr>
        <p:spPr>
          <a:xfrm>
            <a:off x="5867488" y="3359579"/>
            <a:ext cx="65461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dirty="0"/>
              <a:t>Using</a:t>
            </a:r>
            <a:r>
              <a:rPr lang="zh-CN" altLang="en-US" dirty="0"/>
              <a:t> </a:t>
            </a:r>
            <a:r>
              <a:rPr lang="en-US" altLang="zh-CN" dirty="0"/>
              <a:t>16</a:t>
            </a:r>
            <a:r>
              <a:rPr lang="zh-CN" altLang="en-US" dirty="0"/>
              <a:t> </a:t>
            </a:r>
            <a:r>
              <a:rPr lang="en-US" altLang="zh-CN" dirty="0"/>
              <a:t>beam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map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single</a:t>
            </a:r>
            <a:r>
              <a:rPr lang="zh-CN" altLang="en-US" dirty="0"/>
              <a:t> </a:t>
            </a:r>
            <a:r>
              <a:rPr lang="en-US" altLang="zh-CN" dirty="0"/>
              <a:t>antenna</a:t>
            </a:r>
            <a:r>
              <a:rPr lang="zh-CN" altLang="en-US" dirty="0"/>
              <a:t> </a:t>
            </a:r>
            <a:r>
              <a:rPr lang="en-US" altLang="zh-CN" dirty="0"/>
              <a:t>power</a:t>
            </a:r>
            <a:r>
              <a:rPr lang="zh-CN" altLang="en-US" dirty="0"/>
              <a:t> </a:t>
            </a:r>
            <a:r>
              <a:rPr lang="en-US" altLang="zh-CN" dirty="0"/>
              <a:t>beam</a:t>
            </a:r>
            <a:r>
              <a:rPr lang="zh-CN" altLang="en-US" dirty="0"/>
              <a:t> </a:t>
            </a:r>
            <a:endParaRPr lang="en-CN" dirty="0"/>
          </a:p>
        </p:txBody>
      </p:sp>
    </p:spTree>
    <p:extLst>
      <p:ext uri="{BB962C8B-B14F-4D97-AF65-F5344CB8AC3E}">
        <p14:creationId xmlns:p14="http://schemas.microsoft.com/office/powerpoint/2010/main" val="403432240"/>
      </p:ext>
    </p:extLst>
  </p:cSld>
  <p:clrMapOvr>
    <a:masterClrMapping/>
  </p:clrMapOvr>
  <p:transition advTm="26966">
    <p:rand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B3E829-9D7E-BB43-80CF-63F5F7A392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458" y="0"/>
            <a:ext cx="11885084" cy="914400"/>
          </a:xfrm>
        </p:spPr>
        <p:txBody>
          <a:bodyPr/>
          <a:lstStyle/>
          <a:p>
            <a:pPr algn="ctr"/>
            <a:r>
              <a:rPr lang="en-US" altLang="zh-CN" dirty="0"/>
              <a:t>192-channel</a:t>
            </a:r>
            <a:r>
              <a:rPr lang="zh-CN" altLang="en-US" dirty="0"/>
              <a:t> </a:t>
            </a:r>
            <a:r>
              <a:rPr lang="en-US" altLang="zh-CN" dirty="0"/>
              <a:t>FRB</a:t>
            </a:r>
            <a:r>
              <a:rPr lang="zh-CN" altLang="en-US" dirty="0"/>
              <a:t> </a:t>
            </a:r>
            <a:r>
              <a:rPr lang="en-US" altLang="zh-CN" dirty="0"/>
              <a:t>backend</a:t>
            </a:r>
            <a:endParaRPr lang="en-CN" dirty="0"/>
          </a:p>
        </p:txBody>
      </p:sp>
      <p:pic>
        <p:nvPicPr>
          <p:cNvPr id="8" name="图片 5">
            <a:extLst>
              <a:ext uri="{FF2B5EF4-FFF2-40B4-BE49-F238E27FC236}">
                <a16:creationId xmlns:a16="http://schemas.microsoft.com/office/drawing/2014/main" id="{753F4B9B-A841-9047-A74D-3FE42C3D6CB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5375920" y="1196752"/>
            <a:ext cx="6480720" cy="4869160"/>
          </a:xfrm>
          <a:prstGeom prst="rect">
            <a:avLst/>
          </a:prstGeom>
        </p:spPr>
      </p:pic>
      <p:pic>
        <p:nvPicPr>
          <p:cNvPr id="9" name="图片 17">
            <a:extLst>
              <a:ext uri="{FF2B5EF4-FFF2-40B4-BE49-F238E27FC236}">
                <a16:creationId xmlns:a16="http://schemas.microsoft.com/office/drawing/2014/main" id="{7E823DB5-76EC-F346-B7F1-6BDF17F7F51B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53458" y="1844823"/>
            <a:ext cx="5222462" cy="381642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ECACCD3-52ED-E74A-93B9-5D9A3C8B4308}"/>
              </a:ext>
            </a:extLst>
          </p:cNvPr>
          <p:cNvSpPr txBox="1"/>
          <p:nvPr/>
        </p:nvSpPr>
        <p:spPr>
          <a:xfrm>
            <a:off x="1487488" y="6038348"/>
            <a:ext cx="22502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Pulsar</a:t>
            </a:r>
            <a:r>
              <a:rPr lang="zh-CN" altLang="en-US" dirty="0"/>
              <a:t> </a:t>
            </a:r>
            <a:r>
              <a:rPr lang="en-US" dirty="0"/>
              <a:t>B0329+54</a:t>
            </a:r>
            <a:r>
              <a:rPr lang="en-CN" dirty="0"/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5FC7D9D-7E89-7541-A898-757562B7D87A}"/>
              </a:ext>
            </a:extLst>
          </p:cNvPr>
          <p:cNvSpPr txBox="1"/>
          <p:nvPr/>
        </p:nvSpPr>
        <p:spPr>
          <a:xfrm>
            <a:off x="6672064" y="6038348"/>
            <a:ext cx="50158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192</a:t>
            </a:r>
            <a:r>
              <a:rPr lang="zh-CN" altLang="en-US" dirty="0"/>
              <a:t> </a:t>
            </a:r>
            <a:r>
              <a:rPr lang="en-US" altLang="zh-CN" dirty="0"/>
              <a:t>beam</a:t>
            </a:r>
            <a:r>
              <a:rPr lang="zh-CN" altLang="en-US" dirty="0"/>
              <a:t> </a:t>
            </a:r>
            <a:r>
              <a:rPr lang="en-US" altLang="zh-CN" dirty="0"/>
              <a:t>along</a:t>
            </a:r>
            <a:r>
              <a:rPr lang="zh-CN" altLang="en-US" dirty="0"/>
              <a:t> </a:t>
            </a:r>
            <a:r>
              <a:rPr lang="en-US" altLang="zh-CN" dirty="0"/>
              <a:t>transiting</a:t>
            </a:r>
            <a:r>
              <a:rPr lang="zh-CN" altLang="en-US" dirty="0"/>
              <a:t> </a:t>
            </a:r>
            <a:r>
              <a:rPr lang="en-US" altLang="zh-CN" dirty="0"/>
              <a:t>trace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 err="1"/>
              <a:t>CasA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938371290"/>
      </p:ext>
    </p:extLst>
  </p:cSld>
  <p:clrMapOvr>
    <a:masterClrMapping/>
  </p:clrMapOvr>
  <p:transition advTm="14381">
    <p:random/>
  </p:transition>
</p:sld>
</file>

<file path=ppt/theme/theme1.xml><?xml version="1.0" encoding="utf-8"?>
<a:theme xmlns:a="http://schemas.openxmlformats.org/drawingml/2006/main" name="Perspective">
  <a:themeElements>
    <a:clrScheme name="Perspective">
      <a:dk1>
        <a:sysClr val="windowText" lastClr="000000"/>
      </a:dk1>
      <a:lt1>
        <a:sysClr val="window" lastClr="FFFFFF"/>
      </a:lt1>
      <a:dk2>
        <a:srgbClr val="333333"/>
      </a:dk2>
      <a:lt2>
        <a:srgbClr val="BBC0AC"/>
      </a:lt2>
      <a:accent1>
        <a:srgbClr val="A2C816"/>
      </a:accent1>
      <a:accent2>
        <a:srgbClr val="E07602"/>
      </a:accent2>
      <a:accent3>
        <a:srgbClr val="E4C402"/>
      </a:accent3>
      <a:accent4>
        <a:srgbClr val="7DC1EF"/>
      </a:accent4>
      <a:accent5>
        <a:srgbClr val="21449B"/>
      </a:accent5>
      <a:accent6>
        <a:srgbClr val="A2B170"/>
      </a:accent6>
      <a:hlink>
        <a:srgbClr val="8DA440"/>
      </a:hlink>
      <a:folHlink>
        <a:srgbClr val="4C4F3F"/>
      </a:folHlink>
    </a:clrScheme>
    <a:fontScheme name="Perspective">
      <a:majorFont>
        <a:latin typeface="Century Gothic"/>
        <a:ea typeface=""/>
        <a:cs typeface=""/>
        <a:font script="Jpan" typeface="メイリオ"/>
      </a:majorFont>
      <a:minorFont>
        <a:latin typeface="Century Gothic"/>
        <a:ea typeface=""/>
        <a:cs typeface=""/>
        <a:font script="Jpan" typeface="メイリオ"/>
      </a:minorFont>
    </a:fontScheme>
    <a:fmtScheme name="Perspective">
      <a:fillStyleLst>
        <a:solidFill>
          <a:schemeClr val="phClr"/>
        </a:solidFill>
        <a:solidFill>
          <a:schemeClr val="phClr">
            <a:shade val="90000"/>
          </a:schemeClr>
        </a:solidFill>
        <a:solidFill>
          <a:schemeClr val="phClr">
            <a:shade val="80000"/>
          </a:schemeClr>
        </a:soli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>
              <a:alpha val="8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bliqueTopRight"/>
            <a:lightRig rig="threePt" dir="tl"/>
          </a:scene3d>
          <a:sp3d>
            <a:bevelT w="25400" h="25400"/>
          </a:sp3d>
        </a:effectStyle>
        <a:effectStyle>
          <a:effectLst/>
          <a:scene3d>
            <a:camera prst="perspectiveFront" fov="4200000"/>
            <a:lightRig rig="balanced" dir="tl">
              <a:rot lat="0" lon="0" rev="18600000"/>
            </a:lightRig>
          </a:scene3d>
          <a:sp3d prstMaterial="metal">
            <a:bevelT w="63500" h="50800" prst="angle"/>
          </a:sp3d>
        </a:effectStyle>
      </a:effectStyleLst>
      <a:bgFillStyleLst>
        <a:solidFill>
          <a:schemeClr val="phClr">
            <a:tint val="90000"/>
          </a:schemeClr>
        </a:solidFill>
        <a:solidFill>
          <a:schemeClr val="phClr">
            <a:tint val="50000"/>
          </a:schemeClr>
        </a:solidFill>
        <a:solidFill>
          <a:schemeClr val="phClr">
            <a:shade val="60000"/>
          </a:schemeClr>
        </a:soli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Perspective.thmx</Template>
  <TotalTime>46057</TotalTime>
  <Words>120</Words>
  <Application>Microsoft Macintosh PowerPoint</Application>
  <PresentationFormat>Widescreen</PresentationFormat>
  <Paragraphs>23</Paragraphs>
  <Slides>4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2" baseType="lpstr">
      <vt:lpstr>华文楷体</vt:lpstr>
      <vt:lpstr>Arial</vt:lpstr>
      <vt:lpstr>Century Gothic</vt:lpstr>
      <vt:lpstr>Chalkboard</vt:lpstr>
      <vt:lpstr>Wingdings</vt:lpstr>
      <vt:lpstr>Wingdings 2</vt:lpstr>
      <vt:lpstr>Perspective</vt:lpstr>
      <vt:lpstr>Visio</vt:lpstr>
      <vt:lpstr>FRB search</vt:lpstr>
      <vt:lpstr>FRB Backend Hardware setup for Dish array</vt:lpstr>
      <vt:lpstr>32-channel FRB backend</vt:lpstr>
      <vt:lpstr>192-channel FRB backend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</dc:title>
  <dc:subject/>
  <dc:creator/>
  <cp:keywords/>
  <dc:description/>
  <cp:lastModifiedBy>omGGjM</cp:lastModifiedBy>
  <cp:revision>926</cp:revision>
  <cp:lastPrinted>2019-11-26T01:56:56Z</cp:lastPrinted>
  <dcterms:created xsi:type="dcterms:W3CDTF">2014-05-15T00:40:21Z</dcterms:created>
  <dcterms:modified xsi:type="dcterms:W3CDTF">2021-12-08T15:02:28Z</dcterms:modified>
  <cp:category/>
</cp:coreProperties>
</file>