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57" r:id="rId3"/>
    <p:sldId id="367" r:id="rId4"/>
    <p:sldId id="369" r:id="rId5"/>
    <p:sldId id="370" r:id="rId6"/>
    <p:sldId id="468" r:id="rId7"/>
    <p:sldId id="260" r:id="rId8"/>
    <p:sldId id="474" r:id="rId9"/>
    <p:sldId id="275" r:id="rId10"/>
    <p:sldId id="475" r:id="rId11"/>
    <p:sldId id="274" r:id="rId12"/>
    <p:sldId id="4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92" autoAdjust="0"/>
    <p:restoredTop sz="94660"/>
  </p:normalViewPr>
  <p:slideViewPr>
    <p:cSldViewPr snapToGrid="0">
      <p:cViewPr>
        <p:scale>
          <a:sx n="90" d="100"/>
          <a:sy n="90" d="100"/>
        </p:scale>
        <p:origin x="7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7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25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92959" y="4963773"/>
            <a:ext cx="6588147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343544" y="6292134"/>
            <a:ext cx="434340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92958" y="3951842"/>
            <a:ext cx="11556141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88918"/>
            <a:ext cx="12014381" cy="301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7CEE6-7DAC-40F3-833E-0E8F757BFF24}"/>
              </a:ext>
            </a:extLst>
          </p:cNvPr>
          <p:cNvSpPr txBox="1"/>
          <p:nvPr userDrawn="1"/>
        </p:nvSpPr>
        <p:spPr>
          <a:xfrm>
            <a:off x="7388646" y="5027249"/>
            <a:ext cx="45150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France/CNRS/IN2P3 - 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IJCLab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 - BARC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4A06F0-B99B-4B0D-9932-D3AEE83B4B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1" y="896936"/>
            <a:ext cx="12188499" cy="27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66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3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26" indent="-228603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11/30/2021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5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44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CA80053-3E93-7443-983F-1086CE6A61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2435" y="6502641"/>
            <a:ext cx="1253367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18 Nov. 2021 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A88FA0F-3B8C-C445-801D-5522022A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4214" y="6504214"/>
            <a:ext cx="800378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N.Solyak | Coupler | PIP-II RF integration Review PDR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834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9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9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5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2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0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51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0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5549E-2B05-4A90-88CE-E18E5461653D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ABB96-37F8-4A91-9E94-DD44E159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2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02525" y="5004022"/>
            <a:ext cx="5128458" cy="1028288"/>
          </a:xfrm>
        </p:spPr>
        <p:txBody>
          <a:bodyPr/>
          <a:lstStyle/>
          <a:p>
            <a:r>
              <a:rPr lang="en-US" dirty="0" err="1"/>
              <a:t>N.Solyak</a:t>
            </a:r>
            <a:r>
              <a:rPr lang="en-US" dirty="0"/>
              <a:t>, </a:t>
            </a:r>
            <a:r>
              <a:rPr lang="en-US" dirty="0" err="1"/>
              <a:t>J.Helsper</a:t>
            </a:r>
            <a:r>
              <a:rPr lang="en-US" dirty="0"/>
              <a:t> for coupler team</a:t>
            </a:r>
          </a:p>
          <a:p>
            <a:r>
              <a:rPr lang="en-US" dirty="0"/>
              <a:t>01-Dec-2021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70513" y="3891791"/>
            <a:ext cx="8667106" cy="1003049"/>
          </a:xfrm>
        </p:spPr>
        <p:txBody>
          <a:bodyPr>
            <a:normAutofit/>
          </a:bodyPr>
          <a:lstStyle/>
          <a:p>
            <a:r>
              <a:rPr lang="en-US" sz="2800" dirty="0"/>
              <a:t>FNAL 650MHz coupler update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38BCE46-5959-0D4E-8607-FF5987E0D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563" y="4169902"/>
            <a:ext cx="3949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3D9B-71EC-3A47-B780-79D340D0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0898"/>
          </a:xfrm>
        </p:spPr>
        <p:txBody>
          <a:bodyPr>
            <a:normAutofit fontScale="90000"/>
          </a:bodyPr>
          <a:lstStyle/>
          <a:p>
            <a:r>
              <a:rPr lang="en-US" dirty="0"/>
              <a:t>Coupler inspection #1,#2</a:t>
            </a:r>
          </a:p>
        </p:txBody>
      </p:sp>
      <p:pic>
        <p:nvPicPr>
          <p:cNvPr id="10" name="Picture 9" descr="A picture containing cup, coffee, indoor, metal&#10;&#10;Description automatically generated">
            <a:extLst>
              <a:ext uri="{FF2B5EF4-FFF2-40B4-BE49-F238E27FC236}">
                <a16:creationId xmlns:a16="http://schemas.microsoft.com/office/drawing/2014/main" id="{E2A2F475-BE42-624B-89C4-63D329164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4" y="1226576"/>
            <a:ext cx="4628499" cy="2843489"/>
          </a:xfrm>
          <a:prstGeom prst="rect">
            <a:avLst/>
          </a:prstGeom>
        </p:spPr>
      </p:pic>
      <p:pic>
        <p:nvPicPr>
          <p:cNvPr id="12" name="Picture 11" descr="A picture containing indoor, stove&#10;&#10;Description automatically generated">
            <a:extLst>
              <a:ext uri="{FF2B5EF4-FFF2-40B4-BE49-F238E27FC236}">
                <a16:creationId xmlns:a16="http://schemas.microsoft.com/office/drawing/2014/main" id="{157B13B4-F471-CD4C-B66F-C65CA0BC6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413" y="528729"/>
            <a:ext cx="5257800" cy="5638454"/>
          </a:xfrm>
          <a:prstGeom prst="rect">
            <a:avLst/>
          </a:prstGeom>
        </p:spPr>
      </p:pic>
      <p:pic>
        <p:nvPicPr>
          <p:cNvPr id="14" name="Picture 13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73B1EFE5-2FEF-D643-8A3B-D47EC00F9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4" y="4460618"/>
            <a:ext cx="6509878" cy="1432316"/>
          </a:xfrm>
          <a:prstGeom prst="rect">
            <a:avLst/>
          </a:prstGeom>
        </p:spPr>
      </p:pic>
      <p:pic>
        <p:nvPicPr>
          <p:cNvPr id="16" name="Picture 15" descr="A picture containing indoor, telephone, silver, close&#10;&#10;Description automatically generated">
            <a:extLst>
              <a:ext uri="{FF2B5EF4-FFF2-40B4-BE49-F238E27FC236}">
                <a16:creationId xmlns:a16="http://schemas.microsoft.com/office/drawing/2014/main" id="{48A3F729-F4DA-5C44-B06A-89B3D1127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2899" y="1815711"/>
            <a:ext cx="2651107" cy="14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6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66" y="-17569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HB650 coupler Update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80" y="968992"/>
            <a:ext cx="7721155" cy="5273546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r>
              <a:rPr lang="en-US" sz="2600" dirty="0"/>
              <a:t>Preparation for coupler testing/processing.</a:t>
            </a:r>
          </a:p>
          <a:p>
            <a:pPr marL="0" lvl="2" indent="0">
              <a:buNone/>
            </a:pPr>
            <a:endParaRPr lang="en-US" sz="2600" dirty="0"/>
          </a:p>
          <a:p>
            <a:pPr marL="582613" lvl="1" indent="-28575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First pair of CETD couplers (#1,#2) assembled, pumped</a:t>
            </a:r>
          </a:p>
          <a:p>
            <a:pPr marL="582613" lvl="1" indent="-28575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Test stand Vacuum pumping system (upgrade) – most parts in hand, but Vacuum Gate.</a:t>
            </a:r>
          </a:p>
          <a:p>
            <a:pPr marL="582613" lvl="1" indent="-28575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i="1" baseline="30000" dirty="0">
                <a:solidFill>
                  <a:schemeClr val="accent1">
                    <a:lumMod val="50000"/>
                  </a:schemeClr>
                </a:solidFill>
              </a:rPr>
              <a:t>nd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 chamber –copper plated at SLAC.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Derlivery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end of this week </a:t>
            </a:r>
          </a:p>
          <a:p>
            <a:pPr marL="582613" lvl="1" indent="-28575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Prepare test stand and RF source for test:  Re-calibration directional couplers, Water distribution system, Temperature sensors re-mounted, software and electronics update to incorporate two coupler vacuum gauges, RF antenna in cave, paperwork.</a:t>
            </a:r>
          </a:p>
          <a:p>
            <a:pPr marL="582613" lvl="1" indent="-285750"/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Documentation  for incoming inspection, assembly, testing (travelers update).</a:t>
            </a:r>
          </a:p>
          <a:p>
            <a:pPr lvl="1"/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D98009D0-D477-F349-9AA7-7C1CD636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36" y="487090"/>
            <a:ext cx="37973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62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25C57-AADA-1A41-8F41-B6010E33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FABDD-7495-A64F-B838-0C853CA60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miller&#10;&#10;Description automatically generated">
            <a:extLst>
              <a:ext uri="{FF2B5EF4-FFF2-40B4-BE49-F238E27FC236}">
                <a16:creationId xmlns:a16="http://schemas.microsoft.com/office/drawing/2014/main" id="{DBC9F5A3-754A-F244-982A-A8DDDBBB4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027906"/>
            <a:ext cx="10056978" cy="54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5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35FA7-6B73-4685-A72C-25B56AFFC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78132" y="1275366"/>
            <a:ext cx="8835737" cy="430726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b="1" dirty="0"/>
              <a:t>SSR2 Main Coupler assembly F10110745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74528" y="3826427"/>
            <a:ext cx="1794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Vacuum End Assembly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8910439" y="3246348"/>
            <a:ext cx="581905" cy="500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BA18135C-2786-475A-AB91-EB08935B3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2161" y="6504214"/>
            <a:ext cx="6002841" cy="242873"/>
          </a:xfrm>
        </p:spPr>
        <p:txBody>
          <a:bodyPr/>
          <a:lstStyle/>
          <a:p>
            <a:pPr>
              <a:defRPr/>
            </a:pPr>
            <a:r>
              <a:rPr lang="en-US"/>
              <a:t>N.Solyak | Coupler | PIP-II RF integration Review PDR</a:t>
            </a:r>
            <a:endParaRPr lang="en-US" b="1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0372CD12-CF97-431B-B71D-77A26706975B}"/>
              </a:ext>
            </a:extLst>
          </p:cNvPr>
          <p:cNvSpPr txBox="1">
            <a:spLocks/>
          </p:cNvSpPr>
          <p:nvPr/>
        </p:nvSpPr>
        <p:spPr>
          <a:xfrm>
            <a:off x="2260827" y="6502641"/>
            <a:ext cx="940025" cy="24287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0"/>
              </a:spcBef>
              <a:defRPr/>
            </a:pPr>
            <a:r>
              <a:rPr lang="en-US" sz="1200" b="0" dirty="0">
                <a:latin typeface="Helvetica" charset="0"/>
              </a:rPr>
              <a:t>12 May 2020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1200" b="0" dirty="0">
              <a:latin typeface="Helvetic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838C5C-199F-4A85-B3F4-783CE08F5D2C}"/>
              </a:ext>
            </a:extLst>
          </p:cNvPr>
          <p:cNvSpPr txBox="1"/>
          <p:nvPr/>
        </p:nvSpPr>
        <p:spPr>
          <a:xfrm>
            <a:off x="3626803" y="1671501"/>
            <a:ext cx="1794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Air Side Assembly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D0135-A268-4BB1-B8FA-9D38EB3C79CC}"/>
              </a:ext>
            </a:extLst>
          </p:cNvPr>
          <p:cNvCxnSpPr>
            <a:cxnSpLocks/>
          </p:cNvCxnSpPr>
          <p:nvPr/>
        </p:nvCxnSpPr>
        <p:spPr>
          <a:xfrm>
            <a:off x="4863283" y="2045647"/>
            <a:ext cx="581905" cy="5009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FFD9330-EF49-4FB5-A4D7-391FE342D8AE}"/>
              </a:ext>
            </a:extLst>
          </p:cNvPr>
          <p:cNvSpPr txBox="1"/>
          <p:nvPr/>
        </p:nvSpPr>
        <p:spPr>
          <a:xfrm>
            <a:off x="4823863" y="5066086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T-junction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AC0C1E-4F6D-43EA-AF70-3504B5172A0A}"/>
              </a:ext>
            </a:extLst>
          </p:cNvPr>
          <p:cNvCxnSpPr>
            <a:cxnSpLocks/>
          </p:cNvCxnSpPr>
          <p:nvPr/>
        </p:nvCxnSpPr>
        <p:spPr>
          <a:xfrm>
            <a:off x="5274905" y="4784076"/>
            <a:ext cx="0" cy="282011"/>
          </a:xfrm>
          <a:prstGeom prst="line">
            <a:avLst/>
          </a:prstGeom>
          <a:ln>
            <a:solidFill>
              <a:srgbClr val="0F2D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E70981-528B-4EC2-AEE3-E0EFEB2607FF}"/>
              </a:ext>
            </a:extLst>
          </p:cNvPr>
          <p:cNvSpPr txBox="1"/>
          <p:nvPr/>
        </p:nvSpPr>
        <p:spPr>
          <a:xfrm>
            <a:off x="1606244" y="2178886"/>
            <a:ext cx="1705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Instrumentation</a:t>
            </a:r>
          </a:p>
          <a:p>
            <a:r>
              <a:rPr lang="en-US" i="1" dirty="0"/>
              <a:t> box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FABFDE-7D41-4323-93E7-2A45033D1ACC}"/>
              </a:ext>
            </a:extLst>
          </p:cNvPr>
          <p:cNvSpPr txBox="1"/>
          <p:nvPr/>
        </p:nvSpPr>
        <p:spPr>
          <a:xfrm>
            <a:off x="3200852" y="2577606"/>
            <a:ext cx="1227073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i="1" dirty="0"/>
              <a:t>Capacitor assembly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AC0C1E-4F6D-43EA-AF70-3504B5172A0A}"/>
              </a:ext>
            </a:extLst>
          </p:cNvPr>
          <p:cNvCxnSpPr>
            <a:cxnSpLocks/>
          </p:cNvCxnSpPr>
          <p:nvPr/>
        </p:nvCxnSpPr>
        <p:spPr>
          <a:xfrm>
            <a:off x="3610115" y="3027826"/>
            <a:ext cx="0" cy="282011"/>
          </a:xfrm>
          <a:prstGeom prst="line">
            <a:avLst/>
          </a:prstGeom>
          <a:ln>
            <a:solidFill>
              <a:srgbClr val="0F2D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F2E1C-4CC9-48FB-8195-FEA9BB691C5C}"/>
              </a:ext>
            </a:extLst>
          </p:cNvPr>
          <p:cNvSpPr/>
          <p:nvPr/>
        </p:nvSpPr>
        <p:spPr>
          <a:xfrm>
            <a:off x="1717960" y="5734925"/>
            <a:ext cx="4214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Air side: The inside surface of an outer conductor and outer surface of inner conductor is coated with copper.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6F2E1C-4CC9-48FB-8195-FEA9BB691C5C}"/>
              </a:ext>
            </a:extLst>
          </p:cNvPr>
          <p:cNvSpPr/>
          <p:nvPr/>
        </p:nvSpPr>
        <p:spPr>
          <a:xfrm>
            <a:off x="6111903" y="4435145"/>
            <a:ext cx="4542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Vacuum part consists of a 3” OD SS outer conductor, a copper antenna, and a ceramic window. 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Inside surface of an outer conductor is coated with copper. 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Design is similar 650MHz coupler, but not compatible.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Nov.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C861B6-80EF-430E-ABA7-FCC92E973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3" y="971552"/>
            <a:ext cx="11242763" cy="505936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ppSSR2 Coupler</a:t>
            </a:r>
            <a:endParaRPr lang="en-US" sz="2000" b="1" dirty="0">
              <a:ea typeface="ＭＳ Ｐゴシック"/>
            </a:endParaRPr>
          </a:p>
          <a:p>
            <a:pPr marL="742950" lvl="1" indent="-285750"/>
            <a:r>
              <a:rPr lang="en-US" sz="2000" dirty="0">
                <a:ea typeface="ＭＳ Ｐゴシック"/>
              </a:rPr>
              <a:t>Procurement (4+2 antennas) full couplers is ongoing at CPI.</a:t>
            </a:r>
          </a:p>
          <a:p>
            <a:pPr lvl="2" indent="-285750"/>
            <a:r>
              <a:rPr lang="en-US" dirty="0" err="1">
                <a:ea typeface="ＭＳ Ｐゴシック"/>
              </a:rPr>
              <a:t>MRR</a:t>
            </a:r>
            <a:r>
              <a:rPr lang="en-US" dirty="0">
                <a:ea typeface="ＭＳ Ｐゴシック"/>
              </a:rPr>
              <a:t> was conducted on Tuesday, Nov. 2</a:t>
            </a:r>
            <a:r>
              <a:rPr lang="en-US" baseline="30000" dirty="0">
                <a:ea typeface="ＭＳ Ｐゴシック"/>
              </a:rPr>
              <a:t>nd</a:t>
            </a:r>
            <a:r>
              <a:rPr lang="en-US" dirty="0">
                <a:ea typeface="ＭＳ Ｐゴシック"/>
              </a:rPr>
              <a:t>. </a:t>
            </a:r>
          </a:p>
          <a:p>
            <a:pPr marL="1600206" lvl="3" indent="-285750"/>
            <a:r>
              <a:rPr lang="en-US" sz="2000" dirty="0">
                <a:ea typeface="ＭＳ Ｐゴシック"/>
              </a:rPr>
              <a:t>FNAL and CPI worked together to improve manufacturing documents – MIP, Inspection plan, and travelers </a:t>
            </a:r>
          </a:p>
          <a:p>
            <a:pPr marL="1600206" lvl="3" indent="-285750"/>
            <a:r>
              <a:rPr lang="en-US" sz="2000" dirty="0">
                <a:ea typeface="ＭＳ Ｐゴシック"/>
              </a:rPr>
              <a:t>CPI has been given approval to start manufacturing </a:t>
            </a:r>
            <a:endParaRPr lang="en-US" sz="2000" dirty="0"/>
          </a:p>
          <a:p>
            <a:pPr lvl="2" indent="-285750"/>
            <a:r>
              <a:rPr lang="en-US" dirty="0">
                <a:ea typeface="ＭＳ Ｐゴシック"/>
              </a:rPr>
              <a:t>FNAL personnel visited CPI site Nov. 16.  </a:t>
            </a:r>
          </a:p>
          <a:p>
            <a:pPr marL="1600206" lvl="3" indent="-285750"/>
            <a:r>
              <a:rPr lang="en-US" sz="2000" dirty="0">
                <a:ea typeface="ＭＳ Ｐゴシック"/>
              </a:rPr>
              <a:t>Impression was very good - FNAL is confident in CPI’s ability  </a:t>
            </a:r>
          </a:p>
          <a:p>
            <a:pPr marL="742950" lvl="1" indent="-285750"/>
            <a:r>
              <a:rPr lang="en-US" sz="2000" dirty="0">
                <a:ea typeface="ＭＳ Ｐゴシック"/>
              </a:rPr>
              <a:t>Procurement of DC blocks moving into manufacturing stage  (F10140911, ED0013566)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139BA7-6E35-40E9-8CFE-7B6C1C19F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SSR Coupler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C89A9-32F0-4F96-BDA1-CB0C2D1C8B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11/30/2021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27EB-C950-4F70-8087-21E436E31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017421-310A-4DAC-BB58-B7A25D4341E8}"/>
              </a:ext>
            </a:extLst>
          </p:cNvPr>
          <p:cNvSpPr/>
          <p:nvPr/>
        </p:nvSpPr>
        <p:spPr>
          <a:xfrm flipV="1">
            <a:off x="2220097" y="6501711"/>
            <a:ext cx="667264" cy="2286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1018-DCF0-4D9D-8382-15C094AF4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A56205B0-BC6D-4DAC-8DA9-DE927F764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64" y="3879669"/>
            <a:ext cx="8243033" cy="244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44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D17AB0-934D-4B7D-8363-63ABA86BB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59" y="1298121"/>
            <a:ext cx="10371666" cy="47899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Minor design issues identified  (same as for 650 coupler)</a:t>
            </a:r>
          </a:p>
          <a:p>
            <a:endParaRPr lang="en-US" dirty="0"/>
          </a:p>
          <a:p>
            <a:pPr lvl="1"/>
            <a:r>
              <a:rPr lang="en-US" sz="2400" dirty="0"/>
              <a:t>Clearance of brass sleeves for inner conductor may not be enough for five layers Kapton (checking now) 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Inner conductor air fitting is Stainless Steel, which can gall with SS internal threads of inner conductor. The piece should be made of brass or Si-</a:t>
            </a:r>
            <a:r>
              <a:rPr lang="en-US" sz="2400" dirty="0" err="1"/>
              <a:t>Brz</a:t>
            </a:r>
            <a:r>
              <a:rPr lang="en-US" sz="2400" dirty="0"/>
              <a:t> instead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83CCFF-7DDF-4A3A-9B74-B82617EAD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SSR Coupler status 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25BCA-80E8-4A4D-9B7C-8892700C17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18E55-0495-43D1-BD6F-44E181AA0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74F5B-3D93-4688-B581-600F2552D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7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676653-E235-4A1C-9140-34ACCCF46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886" y="2309304"/>
            <a:ext cx="3464115" cy="395826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B5FD0C-6A9B-4CE1-896A-78170E069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84" y="971552"/>
            <a:ext cx="5782014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CT Scanning successful </a:t>
            </a:r>
          </a:p>
          <a:p>
            <a:pPr lvl="1"/>
            <a:r>
              <a:rPr lang="en-US" sz="2400" dirty="0"/>
              <a:t>Next step is to section cut one window at multiple locations to study what appears as ‘voids’ </a:t>
            </a:r>
          </a:p>
          <a:p>
            <a:pPr lvl="1"/>
            <a:r>
              <a:rPr lang="en-US" sz="2400" dirty="0"/>
              <a:t>Using reference marker (screw), we can indicate angle for cut to view a specific defect </a:t>
            </a:r>
          </a:p>
          <a:p>
            <a:pPr lvl="1"/>
            <a:r>
              <a:rPr lang="en-US" sz="2400" dirty="0"/>
              <a:t>It will be cut in four locations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14C827-C833-476A-A54C-56677A6C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SSR Coupler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F0FA1-C3BF-4AE5-B428-6A6C331A7F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B730C-A4F2-4815-AB65-C7EAED164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503DC-E4B7-4660-A8E3-1F14C56F8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69E579-3B23-4143-99A8-E702ED911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250" y="251753"/>
            <a:ext cx="2570644" cy="2000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CD21E-A2E9-4236-9B27-0385981118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20" r="2530" b="38785"/>
          <a:stretch/>
        </p:blipFill>
        <p:spPr>
          <a:xfrm>
            <a:off x="1601566" y="4364478"/>
            <a:ext cx="5808596" cy="101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6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2B9FFE2-F50B-4C88-9EBD-2AEF446F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2279" y="1018448"/>
            <a:ext cx="8735920" cy="463747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16914" y="251753"/>
            <a:ext cx="9051086" cy="427877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Pre-production 650 MHz Main Coupler assembly F10056895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91310" y="4662599"/>
            <a:ext cx="1914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Inner conductor </a:t>
            </a:r>
          </a:p>
          <a:p>
            <a:r>
              <a:rPr lang="en-US" sz="2000" dirty="0"/>
              <a:t>with bellows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46250" y="5105664"/>
            <a:ext cx="2310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Instrumentation box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77217" y="4554817"/>
            <a:ext cx="1969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Outer conductor </a:t>
            </a:r>
          </a:p>
          <a:p>
            <a:r>
              <a:rPr lang="en-US" sz="2000" dirty="0"/>
              <a:t>with bellows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91827" y="3506197"/>
            <a:ext cx="1794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Vacuum End Assembly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2160588" y="4662600"/>
            <a:ext cx="125416" cy="504357"/>
          </a:xfrm>
          <a:prstGeom prst="line">
            <a:avLst/>
          </a:prstGeom>
          <a:ln>
            <a:solidFill>
              <a:srgbClr val="0F2D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  <a:stCxn id="2" idx="0"/>
          </p:cNvCxnSpPr>
          <p:nvPr/>
        </p:nvCxnSpPr>
        <p:spPr>
          <a:xfrm flipH="1" flipV="1">
            <a:off x="5491311" y="3221607"/>
            <a:ext cx="957248" cy="1440992"/>
          </a:xfrm>
          <a:prstGeom prst="line">
            <a:avLst/>
          </a:prstGeom>
          <a:ln>
            <a:solidFill>
              <a:srgbClr val="0F2D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  <a:stCxn id="11" idx="1"/>
          </p:cNvCxnSpPr>
          <p:nvPr/>
        </p:nvCxnSpPr>
        <p:spPr>
          <a:xfrm flipH="1" flipV="1">
            <a:off x="6448559" y="3404462"/>
            <a:ext cx="1328658" cy="1504299"/>
          </a:xfrm>
          <a:prstGeom prst="line">
            <a:avLst/>
          </a:prstGeom>
          <a:ln>
            <a:solidFill>
              <a:srgbClr val="0F2D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  <a:endCxn id="12" idx="0"/>
          </p:cNvCxnSpPr>
          <p:nvPr/>
        </p:nvCxnSpPr>
        <p:spPr>
          <a:xfrm>
            <a:off x="9609366" y="2928687"/>
            <a:ext cx="279809" cy="5775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B27C9B4-99C4-4C3F-8D20-43F217C4CAD6}"/>
              </a:ext>
            </a:extLst>
          </p:cNvPr>
          <p:cNvSpPr txBox="1"/>
          <p:nvPr/>
        </p:nvSpPr>
        <p:spPr>
          <a:xfrm>
            <a:off x="5265190" y="1066343"/>
            <a:ext cx="2366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Waveguide assembly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B44AE0-5F6F-41A1-8B56-4A63FDCEF2F6}"/>
              </a:ext>
            </a:extLst>
          </p:cNvPr>
          <p:cNvCxnSpPr>
            <a:cxnSpLocks/>
          </p:cNvCxnSpPr>
          <p:nvPr/>
        </p:nvCxnSpPr>
        <p:spPr>
          <a:xfrm flipV="1">
            <a:off x="5001366" y="1433630"/>
            <a:ext cx="489944" cy="311809"/>
          </a:xfrm>
          <a:prstGeom prst="line">
            <a:avLst/>
          </a:prstGeom>
          <a:ln>
            <a:solidFill>
              <a:srgbClr val="0F2D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BA18135C-2786-475A-AB91-EB08935B3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8462" y="6435710"/>
            <a:ext cx="6002841" cy="242873"/>
          </a:xfrm>
        </p:spPr>
        <p:txBody>
          <a:bodyPr/>
          <a:lstStyle/>
          <a:p>
            <a:pPr>
              <a:defRPr/>
            </a:pPr>
            <a:r>
              <a:rPr lang="en-US"/>
              <a:t>N.Solyak | Coupler | PIP-II RF integration Review PDR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2266125" y="6472107"/>
            <a:ext cx="940025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18 Nov. 2021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6250" y="5671314"/>
            <a:ext cx="883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is based on experience  with prototypes assembly and test result.</a:t>
            </a:r>
          </a:p>
          <a:p>
            <a:r>
              <a:rPr lang="en-US" dirty="0"/>
              <a:t>Major modifications: thicker ceramics, standard WR1150 WG, air cooling line, vacuum gauge</a:t>
            </a:r>
          </a:p>
        </p:txBody>
      </p:sp>
    </p:spTree>
    <p:extLst>
      <p:ext uri="{BB962C8B-B14F-4D97-AF65-F5344CB8AC3E}">
        <p14:creationId xmlns:p14="http://schemas.microsoft.com/office/powerpoint/2010/main" val="3909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66" y="-17569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HB650 coupler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81" y="968992"/>
            <a:ext cx="11464119" cy="5222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Production (8+3) at Canon (CETD) in progress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FNAL-CETD update weekly (or more frequently as requested) meetings/reports.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Delivery delays due to copper oxidation issues (after 400C treatment and after cold shock in LN2) and leak in Air outer part bellow braze. (#6,7,8)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VAC#1,2 received, cleaned, leak checked, assembled on Vacuum chamber and 120C baked (48 </a:t>
            </a:r>
            <a:r>
              <a:rPr lang="en-US" dirty="0" err="1"/>
              <a:t>hrs</a:t>
            </a:r>
            <a:r>
              <a:rPr lang="en-US" dirty="0"/>
              <a:t>), RGA scanned.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Air parts #1,2 - received, leak checked, cleaned. Assembly on test stand on Dec.1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Packing / Shipment schedule for others parts: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Vacuum parts:    </a:t>
            </a:r>
            <a:r>
              <a:rPr lang="en-US" dirty="0"/>
              <a:t>VAC#3,4- Nov.24;  VAC#5,#6 – Dec.8;  VAC #7,8 – Dec.15;     VAC#9,10 – Dec.21,   VAC#11 – Dec.25.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Air parts </a:t>
            </a:r>
            <a:r>
              <a:rPr lang="en-US" dirty="0">
                <a:sym typeface="Wingdings" pitchFamily="2" charset="2"/>
              </a:rPr>
              <a:t>Shipment schedule: #3,4 – Nov.25;  #5 –Nov.30;  #6-Dec.19; #7,8 –Dec.25;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Issue: </a:t>
            </a:r>
            <a:r>
              <a:rPr lang="en-US" dirty="0"/>
              <a:t>Air outer parts #6,7,8 have below-to-SS brazing issues</a:t>
            </a:r>
            <a:r>
              <a:rPr lang="en-US" dirty="0">
                <a:sym typeface="Wingdings" pitchFamily="2" charset="2"/>
              </a:rPr>
              <a:t> recovery: </a:t>
            </a:r>
            <a:endParaRPr lang="en-US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63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 Nov. 2021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N.Solyak | Coupler | PIP-II RF integration Review PDR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ABB96-37F8-4A91-9E94-DD44E159D915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83" y="892652"/>
            <a:ext cx="8683556" cy="50726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9294" y="117144"/>
            <a:ext cx="8461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Manufacturing status (CETD, Japan): 8 + 3 vacuum parts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7" y="892652"/>
            <a:ext cx="1855653" cy="50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55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FB715-27DE-9546-9AC5-E07C8F53C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9862"/>
          </a:xfrm>
        </p:spPr>
        <p:txBody>
          <a:bodyPr>
            <a:normAutofit fontScale="90000"/>
          </a:bodyPr>
          <a:lstStyle/>
          <a:p>
            <a:r>
              <a:rPr lang="en-US" dirty="0"/>
              <a:t>CETD update (Nov.11,2021)</a:t>
            </a:r>
          </a:p>
        </p:txBody>
      </p:sp>
      <p:pic>
        <p:nvPicPr>
          <p:cNvPr id="7" name="Picture 6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2963FB5F-FD53-D242-94CC-C7EA2BB9C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5" y="1690688"/>
            <a:ext cx="5746750" cy="430232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241E02-5C48-FE4F-8E1D-E2AFEEBE0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5" y="1774844"/>
            <a:ext cx="5642840" cy="430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06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45979</TotalTime>
  <Words>733</Words>
  <Application>Microsoft Macintosh PowerPoint</Application>
  <PresentationFormat>Widescreen</PresentationFormat>
  <Paragraphs>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Office Theme</vt:lpstr>
      <vt:lpstr>PowerPoint Presentation</vt:lpstr>
      <vt:lpstr>SSR2 Main Coupler assembly F10110745</vt:lpstr>
      <vt:lpstr>SSR Coupler status </vt:lpstr>
      <vt:lpstr>SSR Coupler status  </vt:lpstr>
      <vt:lpstr>SSR Coupler Status </vt:lpstr>
      <vt:lpstr>Pre-production 650 MHz Main Coupler assembly F10056895</vt:lpstr>
      <vt:lpstr>HB650 coupler Update</vt:lpstr>
      <vt:lpstr>PowerPoint Presentation</vt:lpstr>
      <vt:lpstr>CETD update (Nov.11,2021)</vt:lpstr>
      <vt:lpstr>Coupler inspection #1,#2</vt:lpstr>
      <vt:lpstr>HB650 coupler Update (2)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650 MHz coupler procurement at CANON</dc:title>
  <dc:creator>Nikolay Solyak</dc:creator>
  <cp:lastModifiedBy>Nikolay A Solyak</cp:lastModifiedBy>
  <cp:revision>42</cp:revision>
  <dcterms:created xsi:type="dcterms:W3CDTF">2021-08-05T02:09:32Z</dcterms:created>
  <dcterms:modified xsi:type="dcterms:W3CDTF">2021-12-02T03:33:43Z</dcterms:modified>
</cp:coreProperties>
</file>