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364" r:id="rId3"/>
    <p:sldId id="399" r:id="rId4"/>
    <p:sldId id="400" r:id="rId5"/>
    <p:sldId id="401" r:id="rId6"/>
    <p:sldId id="395" r:id="rId7"/>
    <p:sldId id="402" r:id="rId8"/>
    <p:sldId id="403" r:id="rId9"/>
    <p:sldId id="404" r:id="rId10"/>
    <p:sldId id="405" r:id="rId11"/>
    <p:sldId id="407" r:id="rId12"/>
    <p:sldId id="408" r:id="rId13"/>
    <p:sldId id="409" r:id="rId14"/>
    <p:sldId id="406" r:id="rId15"/>
    <p:sldId id="410" r:id="rId16"/>
    <p:sldId id="26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C5A"/>
    <a:srgbClr val="6366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4533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510" y="108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10FE0DF-9556-4206-ADD9-27271C57AE4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82C1F9C-1534-4462-86DB-016A993E08F6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87ED425-7D6E-4B62-85D6-12A9677E8040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C29DB4A-A2BE-4544-8C33-BEE3B8A981D5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7AC2-360D-4D8E-998B-5B7A0B38C9B6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CD636E4-E914-44EA-BA01-1F60BFB00DD1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9C4C-F74C-4FDB-95C8-A607F097ECE7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9779D1-0D99-4983-A3CA-C0054AEC5BD0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C6DE-9689-4E12-BC73-58883F02BA76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CE0F7DD-5178-42A5-95E8-D28F5D1CF537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ACB61C-07C3-4B49-A931-29A711D0543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EC52160-42D5-4487-9221-227F0C6510E0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29CBA6-D7C8-40EF-9198-F2CBEBDBF77B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831F19-47CE-4633-864F-EB3DA397866E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LBNL IC Design Capabilities - 2021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305EB6E-8F3B-46E1-81E8-7F6EFB50B398}" type="datetime1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C. Grace | 2020 IEEE Nuclear Science Symposium - Boston, MA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338F7-66A1-CE42-B47D-915EB858A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ASIC Design Activities at LBNL</a:t>
            </a: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FF717F94-ABF4-634D-A485-3CC785F4F3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Carl Grace    05/18/2022    HEP-IC 2022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2C0C1110-2D7B-B345-8E7E-2B064CBE3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/>
              <a:t>Lawrence Berkeley National Laboratory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1226"/>
            <a:ext cx="12192000" cy="3145536"/>
          </a:xfrm>
        </p:spPr>
      </p:pic>
    </p:spTree>
    <p:extLst>
      <p:ext uri="{BB962C8B-B14F-4D97-AF65-F5344CB8AC3E}">
        <p14:creationId xmlns:p14="http://schemas.microsoft.com/office/powerpoint/2010/main" val="2101104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Mpixel</a:t>
            </a:r>
            <a:r>
              <a:rPr lang="en-US" dirty="0"/>
              <a:t> X-Ray video camera smaller than an iPhone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E20718-4E6E-47D4-AD37-BFF3061AFF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8296" y="1035328"/>
            <a:ext cx="11635408" cy="804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Camera PCB with 512 readout channels: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VFCCD fully column-parallel </a:t>
            </a:r>
          </a:p>
        </p:txBody>
      </p:sp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A369DE-A028-42CE-95A7-60C7A9524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t="19508" r="18729" b="21777"/>
          <a:stretch/>
        </p:blipFill>
        <p:spPr>
          <a:xfrm rot="5400000">
            <a:off x="3206732" y="2535859"/>
            <a:ext cx="4672671" cy="30200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4D4426-BE47-4DC5-B22A-584D67404AFE}"/>
              </a:ext>
            </a:extLst>
          </p:cNvPr>
          <p:cNvCxnSpPr/>
          <p:nvPr/>
        </p:nvCxnSpPr>
        <p:spPr>
          <a:xfrm>
            <a:off x="3714269" y="2229656"/>
            <a:ext cx="318779" cy="0"/>
          </a:xfrm>
          <a:prstGeom prst="straightConnector1">
            <a:avLst/>
          </a:prstGeom>
          <a:noFill/>
          <a:ln w="25400" cap="flat">
            <a:solidFill>
              <a:srgbClr val="48556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87169B-15CB-4E63-802C-8FC0D3A03E4B}"/>
              </a:ext>
            </a:extLst>
          </p:cNvPr>
          <p:cNvCxnSpPr/>
          <p:nvPr/>
        </p:nvCxnSpPr>
        <p:spPr>
          <a:xfrm>
            <a:off x="3690499" y="5880265"/>
            <a:ext cx="318779" cy="0"/>
          </a:xfrm>
          <a:prstGeom prst="straightConnector1">
            <a:avLst/>
          </a:prstGeom>
          <a:noFill/>
          <a:ln w="25400" cap="flat">
            <a:solidFill>
              <a:srgbClr val="48556C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848BD6-8963-4A7B-8E50-CC5835C99E78}"/>
              </a:ext>
            </a:extLst>
          </p:cNvPr>
          <p:cNvCxnSpPr>
            <a:cxnSpLocks/>
          </p:cNvCxnSpPr>
          <p:nvPr/>
        </p:nvCxnSpPr>
        <p:spPr>
          <a:xfrm flipH="1">
            <a:off x="7113209" y="2281388"/>
            <a:ext cx="318779" cy="0"/>
          </a:xfrm>
          <a:prstGeom prst="straightConnector1">
            <a:avLst/>
          </a:prstGeom>
          <a:noFill/>
          <a:ln w="25400" cap="flat">
            <a:solidFill>
              <a:srgbClr val="48556C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23087E6-0D99-4EB3-AE93-17F16DB04C9E}"/>
              </a:ext>
            </a:extLst>
          </p:cNvPr>
          <p:cNvSpPr txBox="1"/>
          <p:nvPr/>
        </p:nvSpPr>
        <p:spPr>
          <a:xfrm>
            <a:off x="3162754" y="2039860"/>
            <a:ext cx="57227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3.3”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A0D3FD-5D55-420A-908C-DCA265FE0AE0}"/>
              </a:ext>
            </a:extLst>
          </p:cNvPr>
          <p:cNvCxnSpPr>
            <a:cxnSpLocks/>
          </p:cNvCxnSpPr>
          <p:nvPr/>
        </p:nvCxnSpPr>
        <p:spPr>
          <a:xfrm>
            <a:off x="3849888" y="2229655"/>
            <a:ext cx="0" cy="3650610"/>
          </a:xfrm>
          <a:prstGeom prst="straightConnector1">
            <a:avLst/>
          </a:prstGeom>
          <a:noFill/>
          <a:ln w="25400" cap="flat">
            <a:solidFill>
              <a:srgbClr val="48556C"/>
            </a:solidFill>
            <a:prstDash val="solid"/>
            <a:miter lim="4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8F42E8-D321-44B7-9CC8-5B7DA54EA6EB}"/>
              </a:ext>
            </a:extLst>
          </p:cNvPr>
          <p:cNvSpPr txBox="1"/>
          <p:nvPr/>
        </p:nvSpPr>
        <p:spPr>
          <a:xfrm rot="16200000">
            <a:off x="3639160" y="3856082"/>
            <a:ext cx="349455" cy="37959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4”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8D791-F255-4A1C-BFBF-91F5AC74945A}"/>
              </a:ext>
            </a:extLst>
          </p:cNvPr>
          <p:cNvSpPr txBox="1"/>
          <p:nvPr/>
        </p:nvSpPr>
        <p:spPr>
          <a:xfrm>
            <a:off x="4135115" y="3860554"/>
            <a:ext cx="74699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メイリオ"/>
              </a:rPr>
              <a:t>CCD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FFB9696-DC7A-4660-AA69-F7E42A7CFF6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4882114" y="4060944"/>
            <a:ext cx="363289" cy="35572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8CD94FE-5061-49F4-8483-359F41E5080E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543067" y="2273099"/>
            <a:ext cx="403185" cy="408266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E56A52F-9AAC-4E61-A314-B97EDC332D47}"/>
              </a:ext>
            </a:extLst>
          </p:cNvPr>
          <p:cNvSpPr txBox="1"/>
          <p:nvPr/>
        </p:nvSpPr>
        <p:spPr>
          <a:xfrm>
            <a:off x="4957169" y="1801175"/>
            <a:ext cx="117179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メイリオ"/>
              </a:rPr>
              <a:t>ADC(s)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47CB96-4CC0-4757-A2AB-11868E364821}"/>
              </a:ext>
            </a:extLst>
          </p:cNvPr>
          <p:cNvSpPr txBox="1"/>
          <p:nvPr/>
        </p:nvSpPr>
        <p:spPr>
          <a:xfrm>
            <a:off x="7800086" y="3504213"/>
            <a:ext cx="3335593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Readout ASIC(s)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i="1" dirty="0">
                <a:solidFill>
                  <a:srgbClr val="212121"/>
                </a:solidFill>
                <a:sym typeface="メイリオ"/>
              </a:rPr>
              <a:t>VASE2</a:t>
            </a:r>
            <a:r>
              <a:rPr lang="en-US" sz="2400" dirty="0">
                <a:solidFill>
                  <a:srgbClr val="212121"/>
                </a:solidFill>
                <a:sym typeface="メイリオ"/>
              </a:rPr>
              <a:t>v1 or </a:t>
            </a:r>
            <a:r>
              <a:rPr lang="en-US" sz="2400" i="1" dirty="0">
                <a:solidFill>
                  <a:srgbClr val="212121"/>
                </a:solidFill>
                <a:sym typeface="メイリオ"/>
              </a:rPr>
              <a:t>VASE2</a:t>
            </a:r>
            <a:r>
              <a:rPr lang="en-US" sz="2400" dirty="0">
                <a:solidFill>
                  <a:srgbClr val="212121"/>
                </a:solidFill>
                <a:sym typeface="メイリオ"/>
              </a:rPr>
              <a:t>v2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(difference i</a:t>
            </a:r>
            <a:r>
              <a:rPr lang="en-US" sz="2000" dirty="0">
                <a:solidFill>
                  <a:srgbClr val="212121"/>
                </a:solidFill>
                <a:sym typeface="メイリオ"/>
              </a:rPr>
              <a:t>s value of C</a:t>
            </a:r>
            <a:r>
              <a:rPr lang="en-US" sz="2000" baseline="-25000" dirty="0">
                <a:solidFill>
                  <a:srgbClr val="212121"/>
                </a:solidFill>
                <a:sym typeface="メイリオ"/>
              </a:rPr>
              <a:t>F</a:t>
            </a:r>
            <a:r>
              <a:rPr lang="en-US" sz="2000" dirty="0">
                <a:solidFill>
                  <a:srgbClr val="212121"/>
                </a:solidFill>
                <a:sym typeface="メイリオ"/>
              </a:rPr>
              <a:t>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212121"/>
              </a:solidFill>
              <a:effectLst/>
              <a:uFillTx/>
              <a:latin typeface="+mn-lt"/>
              <a:ea typeface="+mn-ea"/>
              <a:cs typeface="+mn-cs"/>
              <a:sym typeface="メイリオ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576024-4DD8-4958-9B02-A987F73E29D6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5866189" y="3670464"/>
            <a:ext cx="1933897" cy="408266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F9DA0B-A509-4CA7-A331-CCCDEEAB3AFA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946252" y="4078730"/>
            <a:ext cx="1853834" cy="348840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600D3A-C002-4D7E-A0B6-44803B508A3E}"/>
              </a:ext>
            </a:extLst>
          </p:cNvPr>
          <p:cNvCxnSpPr>
            <a:cxnSpLocks/>
          </p:cNvCxnSpPr>
          <p:nvPr/>
        </p:nvCxnSpPr>
        <p:spPr>
          <a:xfrm flipH="1">
            <a:off x="5063759" y="2281388"/>
            <a:ext cx="479307" cy="368367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D58650-ACE2-43E7-AD45-CCE679839621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6194384" y="5333940"/>
            <a:ext cx="1605702" cy="627646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858EDD2-2F85-4AC6-884E-364029080E58}"/>
              </a:ext>
            </a:extLst>
          </p:cNvPr>
          <p:cNvSpPr txBox="1"/>
          <p:nvPr/>
        </p:nvSpPr>
        <p:spPr>
          <a:xfrm>
            <a:off x="7800086" y="5540958"/>
            <a:ext cx="325569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uFillTx/>
                <a:latin typeface="+mn-lt"/>
                <a:ea typeface="+mn-ea"/>
                <a:cs typeface="+mn-cs"/>
                <a:sym typeface="メイリオ"/>
              </a:rPr>
              <a:t>ADC(s) One per 128 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uFillTx/>
                <a:latin typeface="+mn-lt"/>
                <a:ea typeface="+mn-ea"/>
                <a:cs typeface="+mn-cs"/>
                <a:sym typeface="メイリオ"/>
              </a:rPr>
              <a:t>CCD columns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EE6521-EC25-4214-9256-C2AC74B70E50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5368344" y="5539754"/>
            <a:ext cx="2431742" cy="421832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0CFD49F-DA22-4E5D-A6FD-2B4C4568F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02" y="1092130"/>
            <a:ext cx="3848100" cy="2164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5824" y="3241366"/>
            <a:ext cx="2500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Close-up of VASE/sensor bonding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12305D-F118-453E-9627-F143A8A510C4}"/>
              </a:ext>
            </a:extLst>
          </p:cNvPr>
          <p:cNvSpPr txBox="1"/>
          <p:nvPr/>
        </p:nvSpPr>
        <p:spPr>
          <a:xfrm>
            <a:off x="10589602" y="3303597"/>
            <a:ext cx="12891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+mn-lt"/>
              </a:rPr>
              <a:t>C. Grace NSS2019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0D454E1-7117-43D9-98BB-BD2A65341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6" y="4746708"/>
            <a:ext cx="2895667" cy="12731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027753-CE91-4329-B07C-27AD2F155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72" y="1765000"/>
            <a:ext cx="2882894" cy="28882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0560" y="4776106"/>
            <a:ext cx="4604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VASE2 ASIC comprises 256 channels with CSA and correlated double-sampling</a:t>
            </a:r>
          </a:p>
        </p:txBody>
      </p:sp>
    </p:spTree>
    <p:extLst>
      <p:ext uri="{BB962C8B-B14F-4D97-AF65-F5344CB8AC3E}">
        <p14:creationId xmlns:p14="http://schemas.microsoft.com/office/powerpoint/2010/main" val="69351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cameras for soft X-ray imaging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BAB28519-80D1-4F26-9E9F-9A438DC1D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546" y="2414136"/>
            <a:ext cx="4064000" cy="3048000"/>
          </a:xfrm>
          <a:prstGeom prst="rect">
            <a:avLst/>
          </a:prstGeom>
        </p:spPr>
      </p:pic>
      <p:pic>
        <p:nvPicPr>
          <p:cNvPr id="28" name="Picture 27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3C274CB3-93D1-4ADE-A3F5-EA5CA1565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546" y="2414136"/>
            <a:ext cx="4064000" cy="304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70806F0-F627-4633-84E8-144AD84C2915}"/>
              </a:ext>
            </a:extLst>
          </p:cNvPr>
          <p:cNvSpPr txBox="1"/>
          <p:nvPr/>
        </p:nvSpPr>
        <p:spPr>
          <a:xfrm>
            <a:off x="2327019" y="5612132"/>
            <a:ext cx="1459054" cy="34881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2018 Camera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9982D4-3F2A-4758-9CBB-474B9E1D6E15}"/>
              </a:ext>
            </a:extLst>
          </p:cNvPr>
          <p:cNvSpPr txBox="1"/>
          <p:nvPr/>
        </p:nvSpPr>
        <p:spPr>
          <a:xfrm>
            <a:off x="5375018" y="5612131"/>
            <a:ext cx="1425070" cy="34881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2019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iVFCCD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212121"/>
              </a:solidFill>
              <a:effectLst/>
              <a:uFillTx/>
              <a:latin typeface="+mn-lt"/>
              <a:ea typeface="+mn-ea"/>
              <a:cs typeface="+mn-cs"/>
              <a:sym typeface="メイリオ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7E7C58-EA23-49D1-ADA9-6C3BEDACA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546" y="2414137"/>
            <a:ext cx="4063999" cy="30479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EC894A9-F0AC-49B3-9817-322E288C7648}"/>
              </a:ext>
            </a:extLst>
          </p:cNvPr>
          <p:cNvSpPr txBox="1"/>
          <p:nvPr/>
        </p:nvSpPr>
        <p:spPr>
          <a:xfrm>
            <a:off x="8457004" y="5605439"/>
            <a:ext cx="1459054" cy="34881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212121"/>
                </a:solidFill>
                <a:effectLst/>
                <a:uFillTx/>
                <a:latin typeface="+mn-lt"/>
                <a:ea typeface="+mn-ea"/>
                <a:cs typeface="+mn-cs"/>
                <a:sym typeface="メイリオ"/>
              </a:rPr>
              <a:t>2020 Camera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7219" y="1442269"/>
            <a:ext cx="946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collaboration with LBNL Electronics Systems group leads to new science capabilities</a:t>
            </a:r>
          </a:p>
        </p:txBody>
      </p:sp>
    </p:spTree>
    <p:extLst>
      <p:ext uri="{BB962C8B-B14F-4D97-AF65-F5344CB8AC3E}">
        <p14:creationId xmlns:p14="http://schemas.microsoft.com/office/powerpoint/2010/main" val="194305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CryoCMOS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4" y="1778466"/>
            <a:ext cx="3627110" cy="43478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24550" y="697568"/>
            <a:ext cx="464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NMOS Devices displaying transistor behavior at 100 </a:t>
            </a:r>
            <a:r>
              <a:rPr lang="en-US" sz="1400" dirty="0" err="1">
                <a:latin typeface="+mn-lt"/>
              </a:rPr>
              <a:t>mK</a:t>
            </a:r>
            <a:endParaRPr lang="en-US" sz="14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0574" y="6356350"/>
            <a:ext cx="3065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Test setup compatible with temperatures down to approximately 10 </a:t>
            </a:r>
            <a:r>
              <a:rPr lang="en-US" sz="1200" dirty="0" err="1">
                <a:latin typeface="+mn-lt"/>
              </a:rPr>
              <a:t>mK</a:t>
            </a:r>
            <a:endParaRPr lang="en-US" sz="1200" dirty="0">
              <a:latin typeface="+mn-lt"/>
            </a:endParaRPr>
          </a:p>
        </p:txBody>
      </p:sp>
      <p:pic>
        <p:nvPicPr>
          <p:cNvPr id="18" name="Picture 17" descr="https://lh4.googleusercontent.com/DHsLvFvuW_sP7tiDp5gxeIr2X80iGrJhwCFzzdHrimNWeK6X1RDf7WFNLGV61gGdAW1L1UXAxNPDUTESRlm-R2Pjf_BOOCu2ghbM7ovO0xMFJnaNJz9Q2dVid4olVn-tNLkDL8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74" y="4017882"/>
            <a:ext cx="2758888" cy="233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09" y="1122603"/>
            <a:ext cx="6992105" cy="2660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789" y="4082721"/>
            <a:ext cx="3261937" cy="2456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770" y="1179132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is on quantum sensor readout</a:t>
            </a:r>
          </a:p>
        </p:txBody>
      </p:sp>
    </p:spTree>
    <p:extLst>
      <p:ext uri="{BB962C8B-B14F-4D97-AF65-F5344CB8AC3E}">
        <p14:creationId xmlns:p14="http://schemas.microsoft.com/office/powerpoint/2010/main" val="2582556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CMOS sensors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1" y="112392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QERLIN – Soft X-ray “2D RIXS” detector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707" y="5295879"/>
            <a:ext cx="1755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4D-STEM – ultra high-speed electron imager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78" y="1363092"/>
            <a:ext cx="4304575" cy="273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EF8929-7B88-4D6F-9971-8BDDBD1D0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5800" y="1922299"/>
            <a:ext cx="3124200" cy="29901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1603495" y="1733529"/>
            <a:ext cx="381000" cy="5581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287475" y="4781529"/>
            <a:ext cx="381000" cy="5701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176839" y="103314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4D-STEM concept</a:t>
            </a:r>
          </a:p>
        </p:txBody>
      </p:sp>
      <p:pic>
        <p:nvPicPr>
          <p:cNvPr id="2050" name="Picture 2" descr="4D-STEM rast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8" y="1434625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658228" y="766281"/>
            <a:ext cx="334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4D-STEM in action (scanning organic semiconductor at NCEM)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29863" y="4031732"/>
            <a:ext cx="1664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Colin </a:t>
            </a:r>
            <a:r>
              <a:rPr lang="en-US" sz="1050" b="1" dirty="0" err="1"/>
              <a:t>Ophus</a:t>
            </a:r>
            <a:r>
              <a:rPr lang="en-US" sz="1050" b="1" dirty="0"/>
              <a:t> LBNL</a:t>
            </a:r>
            <a:endParaRPr lang="en-US" b="1" dirty="0"/>
          </a:p>
        </p:txBody>
      </p:sp>
      <p:pic>
        <p:nvPicPr>
          <p:cNvPr id="2052" name="Picture 4" descr="Photo - This computer chip is part of a superfast detector called the 4D Camera that is part of an upgrade for a powerful electron microscope at Berkeley Lab's Molecular Foundry. (Credit: Marilyn Chung/Berkeley Lab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01" y="4098004"/>
            <a:ext cx="4260152" cy="25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81916" y="4592098"/>
            <a:ext cx="2561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4D-STEM camera generates 400 Gb/s data stream with direct fiber optic connection to NERSC</a:t>
            </a:r>
          </a:p>
        </p:txBody>
      </p:sp>
      <p:pic>
        <p:nvPicPr>
          <p:cNvPr id="2056" name="Picture 8" descr="https://www.nersc.gov/assets/Logos/NERSClogocol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25" y="4902586"/>
            <a:ext cx="2671749" cy="17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3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PSD_CHIP: Analog Pulse Shape Discrimination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1AE4F-C78F-3C47-AC34-45A05701992E}"/>
              </a:ext>
            </a:extLst>
          </p:cNvPr>
          <p:cNvSpPr txBox="1"/>
          <p:nvPr/>
        </p:nvSpPr>
        <p:spPr>
          <a:xfrm>
            <a:off x="4401669" y="1151151"/>
            <a:ext cx="757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Readout of scintillator coupled </a:t>
            </a:r>
            <a:r>
              <a:rPr lang="en-US" sz="2000" dirty="0" err="1"/>
              <a:t>SiPMs</a:t>
            </a:r>
            <a:r>
              <a:rPr lang="en-US" sz="2000" dirty="0"/>
              <a:t>. Discriminate between neutrons and gammas but comparing pulse shapes</a:t>
            </a: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1AE4F-C78F-3C47-AC34-45A05701992E}"/>
              </a:ext>
            </a:extLst>
          </p:cNvPr>
          <p:cNvSpPr txBox="1"/>
          <p:nvPr/>
        </p:nvSpPr>
        <p:spPr>
          <a:xfrm>
            <a:off x="4782333" y="5333798"/>
            <a:ext cx="3239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Joint project with UC Davis</a:t>
            </a:r>
            <a:endParaRPr lang="en-US" sz="16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8226" y="1789245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 nm CMOS</a:t>
            </a:r>
          </a:p>
        </p:txBody>
      </p:sp>
      <p:pic>
        <p:nvPicPr>
          <p:cNvPr id="16" name="Google Shape;430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3157" y="3377390"/>
            <a:ext cx="2916936" cy="2916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76;p23"/>
          <p:cNvGrpSpPr/>
          <p:nvPr/>
        </p:nvGrpSpPr>
        <p:grpSpPr>
          <a:xfrm>
            <a:off x="-87036" y="984135"/>
            <a:ext cx="4775576" cy="2387796"/>
            <a:chOff x="1123200" y="1609735"/>
            <a:chExt cx="6897576" cy="3448800"/>
          </a:xfrm>
        </p:grpSpPr>
        <p:pic>
          <p:nvPicPr>
            <p:cNvPr id="20" name="Google Shape;17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23200" y="1609735"/>
              <a:ext cx="6897576" cy="344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78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39450" y="2927850"/>
              <a:ext cx="2866225" cy="853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Google Shape;281;p35"/>
          <p:cNvPicPr preferRelativeResize="0"/>
          <p:nvPr/>
        </p:nvPicPr>
        <p:blipFill rotWithShape="1">
          <a:blip r:embed="rId5">
            <a:alphaModFix/>
          </a:blip>
          <a:srcRect t="7570" r="8071"/>
          <a:stretch/>
        </p:blipFill>
        <p:spPr>
          <a:xfrm>
            <a:off x="8343062" y="2166814"/>
            <a:ext cx="3406976" cy="245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6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9402090" y="4142447"/>
            <a:ext cx="1665075" cy="29601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534756" y="1973518"/>
            <a:ext cx="13997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SiPM</a:t>
            </a:r>
            <a:r>
              <a:rPr lang="en-US" sz="1400" dirty="0"/>
              <a:t> response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9713" y="613348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Scintillator discrimination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24354" y="2491944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PSD concept</a:t>
            </a:r>
            <a:endParaRPr lang="en-US" dirty="0"/>
          </a:p>
        </p:txBody>
      </p:sp>
      <p:sp>
        <p:nvSpPr>
          <p:cNvPr id="8" name="AutoShape 4" descr="Uc davis Log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File:UC Davi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38" y="5776745"/>
            <a:ext cx="3466166" cy="9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403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0654" y="2147063"/>
            <a:ext cx="3220850" cy="3208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47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Contributors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7482" y="1311724"/>
            <a:ext cx="52174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Peter Denes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Dario </a:t>
            </a:r>
            <a:r>
              <a:rPr lang="en-US" sz="2400" dirty="0" err="1">
                <a:latin typeface="Calibri" panose="020F0502020204030204" pitchFamily="34" charset="0"/>
              </a:rPr>
              <a:t>Gnani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</a:rPr>
              <a:t>Azriel</a:t>
            </a:r>
            <a:r>
              <a:rPr lang="en-US" sz="2400" dirty="0">
                <a:latin typeface="Calibri" panose="020F0502020204030204" pitchFamily="34" charset="0"/>
              </a:rPr>
              <a:t> Goldschmidt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Carl Grace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</a:rPr>
              <a:t>Jyothisraj</a:t>
            </a:r>
            <a:r>
              <a:rPr lang="en-US" sz="2400" dirty="0">
                <a:latin typeface="Calibri" panose="020F0502020204030204" pitchFamily="34" charset="0"/>
              </a:rPr>
              <a:t> Johnson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John Joseph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Armin </a:t>
            </a:r>
            <a:r>
              <a:rPr lang="en-US" sz="2400" dirty="0" err="1">
                <a:latin typeface="Calibri" panose="020F0502020204030204" pitchFamily="34" charset="0"/>
              </a:rPr>
              <a:t>Karcher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Amanda Krieger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Katerina Papadopoulou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</a:rPr>
              <a:t>Tarun</a:t>
            </a:r>
            <a:r>
              <a:rPr lang="en-US" sz="2400" dirty="0">
                <a:latin typeface="Calibri" panose="020F0502020204030204" pitchFamily="34" charset="0"/>
              </a:rPr>
              <a:t> Prakash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Thorsten </a:t>
            </a:r>
            <a:r>
              <a:rPr lang="en-US" sz="2400" dirty="0" err="1">
                <a:latin typeface="Calibri" panose="020F0502020204030204" pitchFamily="34" charset="0"/>
              </a:rPr>
              <a:t>Stezelberger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Craig Tindall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</a:rPr>
              <a:t>Panos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Zarkos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2942" y="2402541"/>
            <a:ext cx="5427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LBNL Integrated Circuits Group</a:t>
            </a:r>
          </a:p>
          <a:p>
            <a:r>
              <a:rPr lang="en-US" sz="2400" dirty="0"/>
              <a:t>LBNL Semiconductor Detectors Group</a:t>
            </a:r>
          </a:p>
          <a:p>
            <a:r>
              <a:rPr lang="en-US" sz="2400" dirty="0"/>
              <a:t>LBNL Electronic Systems Group</a:t>
            </a:r>
          </a:p>
          <a:p>
            <a:r>
              <a:rPr lang="en-US" sz="2400" dirty="0"/>
              <a:t>LBNL Molecular Foundry</a:t>
            </a:r>
          </a:p>
        </p:txBody>
      </p:sp>
    </p:spTree>
    <p:extLst>
      <p:ext uri="{BB962C8B-B14F-4D97-AF65-F5344CB8AC3E}">
        <p14:creationId xmlns:p14="http://schemas.microsoft.com/office/powerpoint/2010/main" val="473835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8C2E2C-B26B-6F4E-AB49-C52094B9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79828"/>
            <a:ext cx="10963079" cy="136207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1DFF46-CCD7-084F-AEAF-AA47CB98FD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7" descr="A view of a city&#10;&#10;Description automatically generated">
            <a:extLst>
              <a:ext uri="{FF2B5EF4-FFF2-40B4-BE49-F238E27FC236}">
                <a16:creationId xmlns:a16="http://schemas.microsoft.com/office/drawing/2014/main" id="{18CF2CC9-8523-4048-80E2-3729250D7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354" y="1612446"/>
            <a:ext cx="6400800" cy="4267200"/>
          </a:xfrm>
        </p:spPr>
      </p:pic>
      <p:sp>
        <p:nvSpPr>
          <p:cNvPr id="5" name="Rectangle 4"/>
          <p:cNvSpPr/>
          <p:nvPr/>
        </p:nvSpPr>
        <p:spPr>
          <a:xfrm>
            <a:off x="520700" y="6030436"/>
            <a:ext cx="1130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work was supported in part by the U.S. Department of Energy under Contract No. DE-AC02-05CH11231</a:t>
            </a:r>
          </a:p>
        </p:txBody>
      </p:sp>
    </p:spTree>
    <p:extLst>
      <p:ext uri="{BB962C8B-B14F-4D97-AF65-F5344CB8AC3E}">
        <p14:creationId xmlns:p14="http://schemas.microsoft.com/office/powerpoint/2010/main" val="386357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Lawrence Berkeley National Laboratory – Aerial 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FF72A8-DC62-4142-B930-43720682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1189785"/>
            <a:ext cx="10248900" cy="4973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8006DF-FE95-48CF-A039-8651BEC12CD5}"/>
              </a:ext>
            </a:extLst>
          </p:cNvPr>
          <p:cNvSpPr/>
          <p:nvPr/>
        </p:nvSpPr>
        <p:spPr>
          <a:xfrm>
            <a:off x="1514475" y="3429000"/>
            <a:ext cx="276225" cy="247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88734E-6A53-4FB5-8266-22C4FF454847}"/>
              </a:ext>
            </a:extLst>
          </p:cNvPr>
          <p:cNvCxnSpPr/>
          <p:nvPr/>
        </p:nvCxnSpPr>
        <p:spPr>
          <a:xfrm flipH="1">
            <a:off x="1790700" y="2819400"/>
            <a:ext cx="600075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CBBBFFC-D660-4CDA-A78D-9D6AB09FEA8F}"/>
              </a:ext>
            </a:extLst>
          </p:cNvPr>
          <p:cNvSpPr txBox="1"/>
          <p:nvPr/>
        </p:nvSpPr>
        <p:spPr>
          <a:xfrm>
            <a:off x="1652587" y="2154704"/>
            <a:ext cx="1928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Integrated Circuits Group</a:t>
            </a:r>
          </a:p>
        </p:txBody>
      </p:sp>
    </p:spTree>
    <p:extLst>
      <p:ext uri="{BB962C8B-B14F-4D97-AF65-F5344CB8AC3E}">
        <p14:creationId xmlns:p14="http://schemas.microsoft.com/office/powerpoint/2010/main" val="44013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DE18D3-675D-420D-8E25-CAAAA091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76922" y="1248043"/>
            <a:ext cx="8994599" cy="2578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Sustained ASIC design effort at LBNL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372014" cy="365126"/>
          </a:xfrm>
        </p:spPr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B559A5-EA5D-4E95-AB26-C8A239687C11}"/>
              </a:ext>
            </a:extLst>
          </p:cNvPr>
          <p:cNvSpPr txBox="1">
            <a:spLocks/>
          </p:cNvSpPr>
          <p:nvPr/>
        </p:nvSpPr>
        <p:spPr>
          <a:xfrm>
            <a:off x="35859" y="919432"/>
            <a:ext cx="11994776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5425" indent="-225425" algn="l" defTabSz="457200" rtl="0" eaLnBrk="1" latinLnBrk="0" hangingPunct="1"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2542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SzPct val="85000"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7013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 hangingPunct="0">
              <a:spcBef>
                <a:spcPts val="145"/>
              </a:spcBef>
              <a:spcAft>
                <a:spcPts val="431"/>
              </a:spcAft>
              <a:buSzPct val="45000"/>
              <a:buNone/>
            </a:pPr>
            <a:r>
              <a:rPr lang="en-US" sz="1800" dirty="0">
                <a:solidFill>
                  <a:srgbClr val="0000FF"/>
                </a:solidFill>
                <a:ea typeface="DejaVu Sans" pitchFamily="2"/>
              </a:rPr>
              <a:t>ASIC design capability grew out of LBNL Physics Division contributions to collider instrumentation in late 1980s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8B5FF7-0522-4557-B9F6-3B1483A94E10}"/>
              </a:ext>
            </a:extLst>
          </p:cNvPr>
          <p:cNvSpPr txBox="1"/>
          <p:nvPr/>
        </p:nvSpPr>
        <p:spPr>
          <a:xfrm>
            <a:off x="8399730" y="4965488"/>
            <a:ext cx="186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years of ASIC design activity at LBNL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915" y="3674488"/>
            <a:ext cx="5449721" cy="31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0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E4532-2F79-4234-86F8-120749502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46117CE-AC08-4FEC-850A-F65C192B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272478"/>
              </p:ext>
            </p:extLst>
          </p:nvPr>
        </p:nvGraphicFramePr>
        <p:xfrm>
          <a:off x="576072" y="1425202"/>
          <a:ext cx="10728030" cy="5050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8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26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9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2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119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1980s/90s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2000-05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2005-10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2010-15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2015+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50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High-Energy Physics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SVX/II/3</a:t>
                      </a:r>
                    </a:p>
                    <a:p>
                      <a:pPr algn="ctr"/>
                      <a:r>
                        <a:rPr lang="en-US" b="0" dirty="0" err="1">
                          <a:solidFill>
                            <a:srgbClr val="0070C0"/>
                          </a:solidFill>
                        </a:rPr>
                        <a:t>AToM</a:t>
                      </a:r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US" b="0" dirty="0" err="1">
                          <a:solidFill>
                            <a:srgbClr val="0070C0"/>
                          </a:solidFill>
                        </a:rPr>
                        <a:t>BaBar</a:t>
                      </a:r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SVX4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FE-I3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FE-I4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POM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RD53A/B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07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Space + Neutrons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CRIC/CLIC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HERMES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PSD_CHIP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Neutrino +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Spectroscopy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ATWD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rgbClr val="0070C0"/>
                          </a:solidFill>
                        </a:rPr>
                        <a:t>ColdADC</a:t>
                      </a:r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b="0" dirty="0" err="1">
                          <a:solidFill>
                            <a:srgbClr val="0070C0"/>
                          </a:solidFill>
                        </a:rPr>
                        <a:t>LArPix</a:t>
                      </a:r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en-US" b="0" dirty="0" err="1">
                          <a:solidFill>
                            <a:srgbClr val="0070C0"/>
                          </a:solidFill>
                        </a:rPr>
                        <a:t>NanoCMOS</a:t>
                      </a:r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217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Imaging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CCDs/TEAM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K2/K3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HIPSTER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MTC/K4 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4D-STEM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94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Light source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XRF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FCRIC/CCDs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FASTCCD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QERLIN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HIPPO/VFCCD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PETAL1/2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VASE1/2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19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Computing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Rocket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19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Neuroscience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err="1">
                          <a:solidFill>
                            <a:srgbClr val="0070C0"/>
                          </a:solidFill>
                        </a:rPr>
                        <a:t>eChip</a:t>
                      </a:r>
                      <a:endParaRPr lang="en-US" b="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0070C0"/>
                          </a:solidFill>
                        </a:rPr>
                        <a:t>eChip2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bg2">
                            <a:lumMod val="0"/>
                            <a:lumOff val="100000"/>
                          </a:schemeClr>
                        </a:gs>
                        <a:gs pos="72000">
                          <a:schemeClr val="bg2"/>
                        </a:gs>
                        <a:gs pos="100000">
                          <a:schemeClr val="bg2">
                            <a:lumMod val="9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ight Arrow 3">
            <a:extLst>
              <a:ext uri="{FF2B5EF4-FFF2-40B4-BE49-F238E27FC236}">
                <a16:creationId xmlns:a16="http://schemas.microsoft.com/office/drawing/2014/main" id="{30AB1D22-8919-4B4E-9E9E-980A7CDAA9F0}"/>
              </a:ext>
            </a:extLst>
          </p:cNvPr>
          <p:cNvSpPr/>
          <p:nvPr/>
        </p:nvSpPr>
        <p:spPr>
          <a:xfrm>
            <a:off x="2732567" y="1084083"/>
            <a:ext cx="1690016" cy="3411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0.8 µm</a:t>
            </a:r>
          </a:p>
        </p:txBody>
      </p:sp>
      <p:sp>
        <p:nvSpPr>
          <p:cNvPr id="9" name="Right Arrow 5">
            <a:extLst>
              <a:ext uri="{FF2B5EF4-FFF2-40B4-BE49-F238E27FC236}">
                <a16:creationId xmlns:a16="http://schemas.microsoft.com/office/drawing/2014/main" id="{AFE3937C-83FB-4803-81B9-D5039AA67B50}"/>
              </a:ext>
            </a:extLst>
          </p:cNvPr>
          <p:cNvSpPr/>
          <p:nvPr/>
        </p:nvSpPr>
        <p:spPr>
          <a:xfrm>
            <a:off x="4422582" y="742963"/>
            <a:ext cx="2318459" cy="34112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0.35 µm</a:t>
            </a:r>
          </a:p>
        </p:txBody>
      </p:sp>
      <p:sp>
        <p:nvSpPr>
          <p:cNvPr id="10" name="Right Arrow 6">
            <a:extLst>
              <a:ext uri="{FF2B5EF4-FFF2-40B4-BE49-F238E27FC236}">
                <a16:creationId xmlns:a16="http://schemas.microsoft.com/office/drawing/2014/main" id="{9940E44A-2DBF-406F-9843-F41B8ACAE9FD}"/>
              </a:ext>
            </a:extLst>
          </p:cNvPr>
          <p:cNvSpPr/>
          <p:nvPr/>
        </p:nvSpPr>
        <p:spPr>
          <a:xfrm>
            <a:off x="4422582" y="1084083"/>
            <a:ext cx="3328553" cy="34112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0.25 µm</a:t>
            </a:r>
          </a:p>
        </p:txBody>
      </p:sp>
      <p:sp>
        <p:nvSpPr>
          <p:cNvPr id="11" name="Right Arrow 7">
            <a:extLst>
              <a:ext uri="{FF2B5EF4-FFF2-40B4-BE49-F238E27FC236}">
                <a16:creationId xmlns:a16="http://schemas.microsoft.com/office/drawing/2014/main" id="{B98A8E2A-4571-4D2E-97DF-5A0536B2F2D9}"/>
              </a:ext>
            </a:extLst>
          </p:cNvPr>
          <p:cNvSpPr/>
          <p:nvPr/>
        </p:nvSpPr>
        <p:spPr>
          <a:xfrm>
            <a:off x="6741042" y="742963"/>
            <a:ext cx="1410260" cy="341120"/>
          </a:xfrm>
          <a:prstGeom prst="rightArrow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0.13 µm</a:t>
            </a:r>
          </a:p>
        </p:txBody>
      </p:sp>
      <p:sp>
        <p:nvSpPr>
          <p:cNvPr id="12" name="Right Arrow 8">
            <a:extLst>
              <a:ext uri="{FF2B5EF4-FFF2-40B4-BE49-F238E27FC236}">
                <a16:creationId xmlns:a16="http://schemas.microsoft.com/office/drawing/2014/main" id="{F966C5BA-06C2-4957-AD03-B76E1F59870D}"/>
              </a:ext>
            </a:extLst>
          </p:cNvPr>
          <p:cNvSpPr/>
          <p:nvPr/>
        </p:nvSpPr>
        <p:spPr>
          <a:xfrm>
            <a:off x="7751135" y="1084081"/>
            <a:ext cx="3384538" cy="34112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0.18 µm</a:t>
            </a:r>
          </a:p>
        </p:txBody>
      </p:sp>
      <p:sp>
        <p:nvSpPr>
          <p:cNvPr id="13" name="Right Arrow 9">
            <a:extLst>
              <a:ext uri="{FF2B5EF4-FFF2-40B4-BE49-F238E27FC236}">
                <a16:creationId xmlns:a16="http://schemas.microsoft.com/office/drawing/2014/main" id="{5765D294-8E67-438B-B8F1-E482CB042191}"/>
              </a:ext>
            </a:extLst>
          </p:cNvPr>
          <p:cNvSpPr/>
          <p:nvPr/>
        </p:nvSpPr>
        <p:spPr>
          <a:xfrm>
            <a:off x="8151302" y="742962"/>
            <a:ext cx="2984371" cy="341120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65 nm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9DAE3C-A845-42CA-BCC8-17911A822F32}"/>
              </a:ext>
            </a:extLst>
          </p:cNvPr>
          <p:cNvGrpSpPr/>
          <p:nvPr/>
        </p:nvGrpSpPr>
        <p:grpSpPr>
          <a:xfrm>
            <a:off x="1828801" y="91972"/>
            <a:ext cx="1588516" cy="720084"/>
            <a:chOff x="2450154" y="22878"/>
            <a:chExt cx="1919016" cy="72008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B59709-D4C6-4A75-923C-26CE6318BA3E}"/>
                </a:ext>
              </a:extLst>
            </p:cNvPr>
            <p:cNvCxnSpPr/>
            <p:nvPr/>
          </p:nvCxnSpPr>
          <p:spPr>
            <a:xfrm>
              <a:off x="3413051" y="599422"/>
              <a:ext cx="0" cy="1435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2BC162-6F24-4414-AFAA-B5ED74079D97}"/>
                </a:ext>
              </a:extLst>
            </p:cNvPr>
            <p:cNvSpPr txBox="1"/>
            <p:nvPr/>
          </p:nvSpPr>
          <p:spPr>
            <a:xfrm>
              <a:off x="2450154" y="22878"/>
              <a:ext cx="1919016" cy="646331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Intel 0.8µm 1993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DFDCE9-D75F-41C4-9772-337992DA030B}"/>
              </a:ext>
            </a:extLst>
          </p:cNvPr>
          <p:cNvGrpSpPr/>
          <p:nvPr/>
        </p:nvGrpSpPr>
        <p:grpSpPr>
          <a:xfrm>
            <a:off x="3100499" y="91972"/>
            <a:ext cx="1660817" cy="720084"/>
            <a:chOff x="2545166" y="22878"/>
            <a:chExt cx="1801000" cy="72008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DA1B233-9C7F-4F23-A13B-6F0641EA1136}"/>
                </a:ext>
              </a:extLst>
            </p:cNvPr>
            <p:cNvCxnSpPr/>
            <p:nvPr/>
          </p:nvCxnSpPr>
          <p:spPr>
            <a:xfrm>
              <a:off x="3413051" y="599422"/>
              <a:ext cx="0" cy="1435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49224B-0481-463B-94C1-17D858738916}"/>
                </a:ext>
              </a:extLst>
            </p:cNvPr>
            <p:cNvSpPr txBox="1"/>
            <p:nvPr/>
          </p:nvSpPr>
          <p:spPr>
            <a:xfrm>
              <a:off x="2545166" y="22878"/>
              <a:ext cx="1801000" cy="646331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Intel 0.25 µm 1998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DC9006-D637-4BF4-9EBE-CE05431185A7}"/>
              </a:ext>
            </a:extLst>
          </p:cNvPr>
          <p:cNvGrpSpPr/>
          <p:nvPr/>
        </p:nvGrpSpPr>
        <p:grpSpPr>
          <a:xfrm>
            <a:off x="5584468" y="91972"/>
            <a:ext cx="1468138" cy="720084"/>
            <a:chOff x="2617022" y="22878"/>
            <a:chExt cx="1592058" cy="72008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34C748-21AE-4523-909C-85BD5B536868}"/>
                </a:ext>
              </a:extLst>
            </p:cNvPr>
            <p:cNvCxnSpPr/>
            <p:nvPr/>
          </p:nvCxnSpPr>
          <p:spPr>
            <a:xfrm>
              <a:off x="3413051" y="599422"/>
              <a:ext cx="0" cy="1435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7F009C-BBB3-4F4B-9F55-3DC0830E85D8}"/>
                </a:ext>
              </a:extLst>
            </p:cNvPr>
            <p:cNvSpPr txBox="1"/>
            <p:nvPr/>
          </p:nvSpPr>
          <p:spPr>
            <a:xfrm>
              <a:off x="2617022" y="22878"/>
              <a:ext cx="1592058" cy="646331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Intel 65 nm 2006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139B02-7308-4A43-9858-F1A2E6A02987}"/>
              </a:ext>
            </a:extLst>
          </p:cNvPr>
          <p:cNvGrpSpPr/>
          <p:nvPr/>
        </p:nvGrpSpPr>
        <p:grpSpPr>
          <a:xfrm>
            <a:off x="10097586" y="55095"/>
            <a:ext cx="1353281" cy="720084"/>
            <a:chOff x="2617022" y="22878"/>
            <a:chExt cx="1592058" cy="72008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24D5196-FADB-4415-BCD8-D5B313AEE1B1}"/>
                </a:ext>
              </a:extLst>
            </p:cNvPr>
            <p:cNvCxnSpPr/>
            <p:nvPr/>
          </p:nvCxnSpPr>
          <p:spPr>
            <a:xfrm>
              <a:off x="3413051" y="599422"/>
              <a:ext cx="0" cy="14354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BA4C51-06B5-44A6-BCFB-ADF5CF4E3490}"/>
                </a:ext>
              </a:extLst>
            </p:cNvPr>
            <p:cNvSpPr txBox="1"/>
            <p:nvPr/>
          </p:nvSpPr>
          <p:spPr>
            <a:xfrm>
              <a:off x="2617022" y="22878"/>
              <a:ext cx="1592058" cy="646331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Intel Core 14 nm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E78995F-7489-4454-8FFC-2311C6AF18BB}"/>
              </a:ext>
            </a:extLst>
          </p:cNvPr>
          <p:cNvSpPr txBox="1"/>
          <p:nvPr/>
        </p:nvSpPr>
        <p:spPr>
          <a:xfrm>
            <a:off x="1105223" y="812056"/>
            <a:ext cx="1456100" cy="64633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LBNL tech nodes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79F80B-EEFC-40B0-886B-739C90FEF9E7}"/>
              </a:ext>
            </a:extLst>
          </p:cNvPr>
          <p:cNvSpPr txBox="1"/>
          <p:nvPr/>
        </p:nvSpPr>
        <p:spPr>
          <a:xfrm>
            <a:off x="10904299" y="876802"/>
            <a:ext cx="1134101" cy="369332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28 nm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76072" y="6356350"/>
            <a:ext cx="10372014" cy="365126"/>
          </a:xfrm>
        </p:spPr>
        <p:txBody>
          <a:bodyPr/>
          <a:lstStyle/>
          <a:p>
            <a:r>
              <a:rPr lang="en-US" dirty="0"/>
              <a:t>ASIC Design Activities at LBNL</a:t>
            </a:r>
          </a:p>
        </p:txBody>
      </p:sp>
    </p:spTree>
    <p:extLst>
      <p:ext uri="{BB962C8B-B14F-4D97-AF65-F5344CB8AC3E}">
        <p14:creationId xmlns:p14="http://schemas.microsoft.com/office/powerpoint/2010/main" val="1083719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PETAL2: Line driver IC for </a:t>
            </a:r>
            <a:r>
              <a:rPr lang="en-US" dirty="0" err="1"/>
              <a:t>Cryo</a:t>
            </a:r>
            <a:r>
              <a:rPr lang="en-US" dirty="0"/>
              <a:t>-EM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E6FD0F-86C1-9844-8AE2-32740230C9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58" y="1078512"/>
            <a:ext cx="4129118" cy="521981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A33D-3C14-2D42-8679-D2C4A8429F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072" y="3226803"/>
            <a:ext cx="3455819" cy="2975843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3" name="Google Shape;97;p2">
            <a:extLst>
              <a:ext uri="{FF2B5EF4-FFF2-40B4-BE49-F238E27FC236}">
                <a16:creationId xmlns:a16="http://schemas.microsoft.com/office/drawing/2014/main" id="{2A8B7589-A43D-7D40-9909-248C337B368F}"/>
              </a:ext>
            </a:extLst>
          </p:cNvPr>
          <p:cNvSpPr txBox="1">
            <a:spLocks/>
          </p:cNvSpPr>
          <p:nvPr/>
        </p:nvSpPr>
        <p:spPr>
          <a:xfrm>
            <a:off x="7500515" y="1021600"/>
            <a:ext cx="4340877" cy="502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sz="2800" dirty="0">
                <a:latin typeface="+mn-lt"/>
              </a:rPr>
              <a:t>Line driver and frame marker for </a:t>
            </a:r>
            <a:r>
              <a:rPr lang="en-US" sz="2800" b="1" dirty="0">
                <a:latin typeface="+mn-lt"/>
              </a:rPr>
              <a:t>next-generation real-time, single-electron counting direct detection cameras.</a:t>
            </a:r>
            <a:br>
              <a:rPr lang="en-US" sz="2800" b="1" dirty="0">
                <a:latin typeface="+mn-lt"/>
              </a:rPr>
            </a:br>
            <a:endParaRPr lang="en-US" sz="2800" b="1" dirty="0">
              <a:latin typeface="+mn-lt"/>
            </a:endParaRPr>
          </a:p>
          <a:p>
            <a:r>
              <a:rPr lang="en-US" sz="2400" dirty="0">
                <a:latin typeface="+mn-lt"/>
              </a:rPr>
              <a:t>Interface with </a:t>
            </a:r>
            <a:r>
              <a:rPr lang="en-US" sz="2400" b="1" dirty="0">
                <a:latin typeface="+mn-lt"/>
              </a:rPr>
              <a:t>K3</a:t>
            </a:r>
            <a:r>
              <a:rPr lang="en-US" sz="2400" dirty="0">
                <a:latin typeface="+mn-lt"/>
              </a:rPr>
              <a:t> sensor - a 24 </a:t>
            </a:r>
            <a:r>
              <a:rPr lang="en-US" sz="2400" dirty="0" err="1">
                <a:latin typeface="+mn-lt"/>
              </a:rPr>
              <a:t>Mpixel</a:t>
            </a:r>
            <a:r>
              <a:rPr lang="en-US" sz="2400" dirty="0">
                <a:latin typeface="+mn-lt"/>
              </a:rPr>
              <a:t> CMOS thinned sensor for Cryo-EM</a:t>
            </a:r>
          </a:p>
          <a:p>
            <a:r>
              <a:rPr lang="en-US" sz="2400" b="1" dirty="0">
                <a:latin typeface="+mn-lt"/>
              </a:rPr>
              <a:t>35% area reduction, </a:t>
            </a:r>
            <a:r>
              <a:rPr lang="en-US" sz="2400" dirty="0">
                <a:latin typeface="+mn-lt"/>
              </a:rPr>
              <a:t>and </a:t>
            </a:r>
          </a:p>
          <a:p>
            <a:r>
              <a:rPr lang="en-US" sz="2400" b="1" dirty="0">
                <a:latin typeface="+mn-lt"/>
              </a:rPr>
              <a:t>40% power reduction </a:t>
            </a:r>
            <a:r>
              <a:rPr lang="en-US" sz="2400" dirty="0">
                <a:latin typeface="+mn-lt"/>
              </a:rPr>
              <a:t>for existing camera assembly</a:t>
            </a:r>
          </a:p>
          <a:p>
            <a:r>
              <a:rPr lang="en-US" sz="2400" dirty="0">
                <a:latin typeface="+mn-lt"/>
              </a:rPr>
              <a:t>Goal is sub-1 </a:t>
            </a:r>
            <a:r>
              <a:rPr lang="en-US" sz="2400" dirty="0" err="1">
                <a:latin typeface="+mn-lt"/>
              </a:rPr>
              <a:t>Å</a:t>
            </a:r>
            <a:r>
              <a:rPr lang="en-US" sz="2400" dirty="0">
                <a:latin typeface="+mn-lt"/>
              </a:rPr>
              <a:t> resolution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856986-F8EC-E04F-9FE6-E813EB67F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69806" y="1219579"/>
            <a:ext cx="2730709" cy="2730709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19045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RD53:</a:t>
            </a:r>
            <a:r>
              <a:rPr lang="en-US" dirty="0">
                <a:solidFill>
                  <a:srgbClr val="002060"/>
                </a:solidFill>
                <a:cs typeface="Arial" pitchFamily="34" charset="0"/>
              </a:rPr>
              <a:t> the next ATLAS/CMS readout IC for HL-LHC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 descr="A picture containing metal&#10;&#10;Description automatically generated">
            <a:extLst>
              <a:ext uri="{FF2B5EF4-FFF2-40B4-BE49-F238E27FC236}">
                <a16:creationId xmlns:a16="http://schemas.microsoft.com/office/drawing/2014/main" id="{B253F91A-9EF1-C745-976C-9B609356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6" r="30582" b="8817"/>
          <a:stretch/>
        </p:blipFill>
        <p:spPr>
          <a:xfrm>
            <a:off x="8329031" y="1021600"/>
            <a:ext cx="3859794" cy="58364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B1AE4F-C78F-3C47-AC34-45A05701992E}"/>
              </a:ext>
            </a:extLst>
          </p:cNvPr>
          <p:cNvSpPr txBox="1"/>
          <p:nvPr/>
        </p:nvSpPr>
        <p:spPr>
          <a:xfrm>
            <a:off x="-69274" y="965775"/>
            <a:ext cx="64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Digital-on-top Methodology </a:t>
            </a:r>
            <a:r>
              <a:rPr lang="en-US" sz="2400" dirty="0">
                <a:latin typeface="+mn-lt"/>
              </a:rPr>
              <a:t>for HEP pixels </a:t>
            </a:r>
          </a:p>
          <a:p>
            <a:pPr marL="28591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Highly integrated</a:t>
            </a:r>
          </a:p>
          <a:p>
            <a:pPr marL="28591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Micro-power </a:t>
            </a:r>
            <a:r>
              <a:rPr lang="en-US" sz="2000" b="1" dirty="0">
                <a:latin typeface="+mn-lt"/>
              </a:rPr>
              <a:t>analog pixel “islands” </a:t>
            </a:r>
            <a:r>
              <a:rPr lang="en-US" sz="2000" dirty="0">
                <a:latin typeface="+mn-lt"/>
              </a:rPr>
              <a:t>in</a:t>
            </a:r>
            <a:r>
              <a:rPr lang="en-US" sz="2000" b="1" dirty="0">
                <a:latin typeface="+mn-lt"/>
              </a:rPr>
              <a:t> “digital sea” </a:t>
            </a:r>
          </a:p>
          <a:p>
            <a:pPr marL="28591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Extreme operating corners - </a:t>
            </a:r>
            <a:r>
              <a:rPr lang="en-US" sz="2000" dirty="0">
                <a:latin typeface="+mn-lt"/>
              </a:rPr>
              <a:t>radiation, voltage, temperature</a:t>
            </a:r>
          </a:p>
          <a:p>
            <a:pPr marL="28591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Large Design teams for very </a:t>
            </a:r>
            <a:r>
              <a:rPr lang="en-US" sz="2000" b="1" dirty="0">
                <a:latin typeface="+mn-lt"/>
              </a:rPr>
              <a:t>complex interoperation tool suites</a:t>
            </a:r>
          </a:p>
          <a:p>
            <a:pPr marL="457360" lvl="1"/>
            <a:r>
              <a:rPr lang="en-US" sz="2000" dirty="0">
                <a:latin typeface="+mn-lt"/>
              </a:rPr>
              <a:t>- </a:t>
            </a:r>
            <a:r>
              <a:rPr lang="en-US" sz="2000" dirty="0" err="1">
                <a:latin typeface="+mn-lt"/>
              </a:rPr>
              <a:t>SystemVerilog</a:t>
            </a:r>
            <a:r>
              <a:rPr lang="en-US" sz="2000" dirty="0">
                <a:latin typeface="+mn-lt"/>
              </a:rPr>
              <a:t> code-based chip integration</a:t>
            </a:r>
          </a:p>
          <a:p>
            <a:pPr marL="457360" lvl="1"/>
            <a:r>
              <a:rPr lang="en-US" sz="2000" dirty="0">
                <a:latin typeface="+mn-lt"/>
              </a:rPr>
              <a:t>- Automatic P&amp;R of all IPs</a:t>
            </a:r>
          </a:p>
          <a:p>
            <a:pPr marL="28591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Comprehensive verification methodology</a:t>
            </a:r>
          </a:p>
          <a:p>
            <a:pPr marL="457360" lvl="1"/>
            <a:r>
              <a:rPr lang="en-US" sz="2000" dirty="0">
                <a:latin typeface="+mn-lt"/>
              </a:rPr>
              <a:t>- Complete mixed-signal simulation </a:t>
            </a:r>
          </a:p>
          <a:p>
            <a:pPr marL="457360" lvl="1"/>
            <a:r>
              <a:rPr lang="en-US" sz="2000" dirty="0">
                <a:latin typeface="+mn-lt"/>
              </a:rPr>
              <a:t>- UVM—Universal Verification Methodology quantifies code verification coverage and</a:t>
            </a:r>
          </a:p>
          <a:p>
            <a:pPr marL="457360" lvl="1"/>
            <a:r>
              <a:rPr lang="en-US" sz="2000" dirty="0">
                <a:latin typeface="+mn-lt"/>
              </a:rPr>
              <a:t>- Verification code is many times the size of the actual logic code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46F42A-C4A3-334C-A995-D776D4002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68" t="5671" r="30682" b="5669"/>
          <a:stretch/>
        </p:blipFill>
        <p:spPr>
          <a:xfrm>
            <a:off x="6314829" y="3945084"/>
            <a:ext cx="2759848" cy="274366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D459FE5F-D61A-C44A-96C8-546B97A2E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251" y="1026031"/>
            <a:ext cx="2208998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0F8C45-EC03-FD48-A36B-BE2B89370195}"/>
              </a:ext>
            </a:extLst>
          </p:cNvPr>
          <p:cNvSpPr txBox="1"/>
          <p:nvPr/>
        </p:nvSpPr>
        <p:spPr>
          <a:xfrm>
            <a:off x="5954116" y="4610861"/>
            <a:ext cx="3175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WenQuanYi Zen Hei" pitchFamily="2"/>
                <a:cs typeface="Calibri" panose="020F0502020204030204" pitchFamily="34" charset="0"/>
              </a:rPr>
              <a:t>8x8 pixels/core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WenQuanYi Zen Hei" pitchFamily="2"/>
                <a:cs typeface="Calibri" panose="020F0502020204030204" pitchFamily="34" charset="0"/>
              </a:rPr>
              <a:t>200k transistors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WenQuanYi Zen Hei" pitchFamily="2"/>
                <a:cs typeface="Calibri" panose="020F0502020204030204" pitchFamily="34" charset="0"/>
              </a:rPr>
              <a:t>48x50 cores/chip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ea typeface="WenQuanYi Zen Hei" pitchFamily="2"/>
                <a:cs typeface="Calibri" panose="020F0502020204030204" pitchFamily="34" charset="0"/>
              </a:rPr>
              <a:t>153,600 pixels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87F425-8A9E-EF40-B780-3A40D74F1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257" y="211301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9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ECHIP2: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512-Channel Neural Signal Acquisition ASIC for High-Density Electrophysiology</a:t>
            </a:r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2D33ED2-4005-CF46-AB8F-394AA6D55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r="15518"/>
          <a:stretch/>
        </p:blipFill>
        <p:spPr>
          <a:xfrm>
            <a:off x="7919972" y="1095665"/>
            <a:ext cx="4146111" cy="34747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6416F2E-2979-C54E-AD55-D67F79B72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590" y="2777607"/>
            <a:ext cx="3405917" cy="16680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4C1B37-6325-324F-AEA2-E8FFCC1DD0AB}"/>
              </a:ext>
            </a:extLst>
          </p:cNvPr>
          <p:cNvSpPr txBox="1"/>
          <p:nvPr/>
        </p:nvSpPr>
        <p:spPr>
          <a:xfrm>
            <a:off x="315452" y="935041"/>
            <a:ext cx="6210039" cy="5170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8313" indent="-468313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Small and lightweight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/>
              <a:t>350mg per module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High channel count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Modularity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</a:p>
          <a:p>
            <a:pPr marL="457200" lvl="1"/>
            <a:r>
              <a:rPr lang="en-US" altLang="ko-KR" sz="2400" dirty="0">
                <a:ea typeface="Noto Sans Symbols"/>
                <a:cs typeface="Noto Sans Symbols"/>
              </a:rPr>
              <a:t>- scalable to up to 4096 channels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High resolution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low noise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/>
              <a:t>gain and bandwidth programmable AFE </a:t>
            </a:r>
            <a:br>
              <a:rPr lang="en-US" dirty="0"/>
            </a:br>
            <a:r>
              <a:rPr lang="en-US" dirty="0"/>
              <a:t>- 14b 30kS/s per-channel ADC</a:t>
            </a:r>
            <a:br>
              <a:rPr lang="en-US" dirty="0"/>
            </a:br>
            <a:r>
              <a:rPr lang="en-US" dirty="0"/>
              <a:t>- 5.4</a:t>
            </a:r>
            <a:r>
              <a:rPr lang="el-GR" dirty="0"/>
              <a:t>μ</a:t>
            </a:r>
            <a:r>
              <a:rPr lang="en-US" dirty="0"/>
              <a:t>V noise in the AP band </a:t>
            </a:r>
            <a:br>
              <a:rPr lang="en-US" dirty="0"/>
            </a:br>
            <a:r>
              <a:rPr lang="en-US" dirty="0"/>
              <a:t>- 3.1</a:t>
            </a:r>
            <a:r>
              <a:rPr lang="el-GR" dirty="0"/>
              <a:t>μ</a:t>
            </a:r>
            <a:r>
              <a:rPr lang="en-US" dirty="0"/>
              <a:t>V noise in the LFP band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Low power</a:t>
            </a:r>
            <a:br>
              <a:rPr lang="en-US" sz="2800" b="1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- 244</a:t>
            </a:r>
            <a:r>
              <a:rPr lang="el-GR" sz="2400" dirty="0">
                <a:cs typeface="Arial" panose="020B0604020202020204" pitchFamily="34" charset="0"/>
              </a:rPr>
              <a:t>μ</a:t>
            </a:r>
            <a:r>
              <a:rPr lang="en-US" sz="2400" dirty="0">
                <a:cs typeface="Arial" panose="020B0604020202020204" pitchFamily="34" charset="0"/>
              </a:rPr>
              <a:t>W per channel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59170A95-30D9-3340-9BB7-A14FDE719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18" y="4519937"/>
            <a:ext cx="7315200" cy="1828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BE9A9F-6BAA-7847-AE72-928DB4D76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00" t="1876" r="4188" b="2944"/>
          <a:stretch/>
        </p:blipFill>
        <p:spPr>
          <a:xfrm>
            <a:off x="5873649" y="1095666"/>
            <a:ext cx="1940320" cy="340452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150" name="Picture 6" descr="Logos | UCSF Brand Identi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15" y="5358292"/>
            <a:ext cx="1710203" cy="12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ROJECT PROFILE: Lawrence Livermore National Laboratory (PREDICTS 2) |  Department of Energ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93454"/>
            <a:ext cx="3573743" cy="6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72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ColdADC</a:t>
            </a:r>
            <a:r>
              <a:rPr lang="en-US" dirty="0">
                <a:solidFill>
                  <a:srgbClr val="002060"/>
                </a:solidFill>
              </a:rPr>
              <a:t>: Low-Noise Digitizer for DUNE Far Detector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1AE4F-C78F-3C47-AC34-45A05701992E}"/>
              </a:ext>
            </a:extLst>
          </p:cNvPr>
          <p:cNvSpPr txBox="1"/>
          <p:nvPr/>
        </p:nvSpPr>
        <p:spPr>
          <a:xfrm>
            <a:off x="3893126" y="1528145"/>
            <a:ext cx="4856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16-Channel 2 MS/s digitizer with</a:t>
            </a:r>
          </a:p>
          <a:p>
            <a:r>
              <a:rPr lang="en-US" sz="2000" dirty="0"/>
              <a:t>12b ENOB at </a:t>
            </a:r>
            <a:r>
              <a:rPr lang="en-US" sz="2000" dirty="0" err="1"/>
              <a:t>LAr</a:t>
            </a:r>
            <a:r>
              <a:rPr lang="en-US" sz="2000" dirty="0"/>
              <a:t> temperature (-200 °C). Joint project with FNAL and BNL.</a:t>
            </a:r>
            <a:endParaRPr lang="en-US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3416A6-0B18-40FF-8DAB-C3891E9F5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08" y="1318102"/>
            <a:ext cx="3060688" cy="2448241"/>
          </a:xfrm>
          <a:prstGeom prst="rect">
            <a:avLst/>
          </a:prstGeom>
        </p:spPr>
      </p:pic>
      <p:pic>
        <p:nvPicPr>
          <p:cNvPr id="12" name="Picture 5" descr="LBNL Test Board">
            <a:extLst>
              <a:ext uri="{FF2B5EF4-FFF2-40B4-BE49-F238E27FC236}">
                <a16:creationId xmlns:a16="http://schemas.microsoft.com/office/drawing/2014/main" id="{A3FE3C98-F36E-460F-A4B5-402766DE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2" y="1318102"/>
            <a:ext cx="3553953" cy="465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FFT14Hanning5binch4_39kHz">
            <a:extLst>
              <a:ext uri="{FF2B5EF4-FFF2-40B4-BE49-F238E27FC236}">
                <a16:creationId xmlns:a16="http://schemas.microsoft.com/office/drawing/2014/main" id="{7EFDF6E7-7D48-41E5-BA18-FD32AC6EB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001" y="3796104"/>
            <a:ext cx="3703679" cy="24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1AE4F-C78F-3C47-AC34-45A05701992E}"/>
              </a:ext>
            </a:extLst>
          </p:cNvPr>
          <p:cNvSpPr txBox="1"/>
          <p:nvPr/>
        </p:nvSpPr>
        <p:spPr>
          <a:xfrm>
            <a:off x="3801035" y="5693880"/>
            <a:ext cx="562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Designed for 30-year reliability with custom cold simulation models</a:t>
            </a:r>
            <a:endParaRPr lang="en-US" sz="2000" dirty="0">
              <a:latin typeface="+mn-lt"/>
            </a:endParaRPr>
          </a:p>
        </p:txBody>
      </p:sp>
      <p:pic>
        <p:nvPicPr>
          <p:cNvPr id="15" name="Picture 3" descr="LN2_ASIC3_LDO_Diff_Noise_ch2_v1">
            <a:extLst>
              <a:ext uri="{FF2B5EF4-FFF2-40B4-BE49-F238E27FC236}">
                <a16:creationId xmlns:a16="http://schemas.microsoft.com/office/drawing/2014/main" id="{432FA2E0-F3AD-4F1C-A4CE-26F43AF3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71" y="2602603"/>
            <a:ext cx="3646192" cy="274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5564" y="5268084"/>
            <a:ext cx="3268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noise = 130 µV-</a:t>
            </a:r>
            <a:r>
              <a:rPr lang="en-US" dirty="0" err="1"/>
              <a:t>rms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963934" y="96885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 nm CMOS</a:t>
            </a:r>
          </a:p>
        </p:txBody>
      </p:sp>
      <p:pic>
        <p:nvPicPr>
          <p:cNvPr id="1028" name="Picture 4" descr="http://atwork.dunescience.org/wp-content/uploads/2018/03/DUNElogo_colorHORIZONTAL-300x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68" y="992420"/>
            <a:ext cx="2857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03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31C9-CF8D-4D43-9441-96B2F939E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09" y="457200"/>
            <a:ext cx="11618383" cy="548640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LArPix</a:t>
            </a:r>
            <a:r>
              <a:rPr lang="en-US" dirty="0">
                <a:solidFill>
                  <a:srgbClr val="002060"/>
                </a:solidFill>
              </a:rPr>
              <a:t>: Pixelated </a:t>
            </a:r>
            <a:r>
              <a:rPr lang="en-US" dirty="0" err="1">
                <a:solidFill>
                  <a:srgbClr val="002060"/>
                </a:solidFill>
              </a:rPr>
              <a:t>LArTPC</a:t>
            </a:r>
            <a:r>
              <a:rPr lang="en-US" dirty="0">
                <a:solidFill>
                  <a:srgbClr val="002060"/>
                </a:solidFill>
              </a:rPr>
              <a:t> Readout for DUNE Near Detector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03B7-3890-44AA-9F10-B50779702F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ASIC Design Activities at LBNL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552EF-B432-4D49-AD2F-98B5CBAED1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8" name="Picture 4" descr="http://atwork.dunescience.org/wp-content/uploads/2018/03/DUNElogo_colorHORIZONTAL-300x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009" y="7637"/>
            <a:ext cx="2857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40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685" y="3720496"/>
            <a:ext cx="3655310" cy="272373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411;p7"/>
          <p:cNvSpPr txBox="1"/>
          <p:nvPr/>
        </p:nvSpPr>
        <p:spPr>
          <a:xfrm>
            <a:off x="204692" y="5767800"/>
            <a:ext cx="37065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64 Channel LArPix ASIC (25 mm</a:t>
            </a:r>
            <a:r>
              <a:rPr lang="en-US" sz="18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180 nm CMOS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141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265022" y="1039040"/>
            <a:ext cx="3522523" cy="264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41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4239141" y="3808377"/>
            <a:ext cx="3522524" cy="264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1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69009" y="1094551"/>
            <a:ext cx="2636836" cy="295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41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4894" y="2317314"/>
            <a:ext cx="3393477" cy="33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416;p7"/>
          <p:cNvSpPr txBox="1"/>
          <p:nvPr/>
        </p:nvSpPr>
        <p:spPr>
          <a:xfrm>
            <a:off x="5093586" y="6425791"/>
            <a:ext cx="19835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10x10 Pixel Tile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417;p7"/>
          <p:cNvSpPr txBox="1"/>
          <p:nvPr/>
        </p:nvSpPr>
        <p:spPr>
          <a:xfrm>
            <a:off x="9617685" y="6486175"/>
            <a:ext cx="19287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events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418;p7"/>
          <p:cNvSpPr txBox="1"/>
          <p:nvPr/>
        </p:nvSpPr>
        <p:spPr>
          <a:xfrm>
            <a:off x="91958" y="1147209"/>
            <a:ext cx="417306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Prototype tiles have 100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LArPix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ASICs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(30 cm by 30 cm)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 Tiles will scale to 160 ASICs/tile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974214"/>
      </p:ext>
    </p:extLst>
  </p:cSld>
  <p:clrMapOvr>
    <a:masterClrMapping/>
  </p:clrMapOvr>
</p:sld>
</file>

<file path=ppt/theme/theme1.xml><?xml version="1.0" encoding="utf-8"?>
<a:theme xmlns:a="http://schemas.openxmlformats.org/drawingml/2006/main" name="LBNL_PPT_WideNew_Template_2020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17964</TotalTime>
  <Words>851</Words>
  <Application>Microsoft Office PowerPoint</Application>
  <PresentationFormat>Widescreen</PresentationFormat>
  <Paragraphs>191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メイリオ</vt:lpstr>
      <vt:lpstr>Arial</vt:lpstr>
      <vt:lpstr>Calibri</vt:lpstr>
      <vt:lpstr>DejaVu Sans</vt:lpstr>
      <vt:lpstr>Noto Sans Symbols</vt:lpstr>
      <vt:lpstr>WenQuanYi Zen Hei</vt:lpstr>
      <vt:lpstr>LBNL_PPT_WideNew_Template_2020</vt:lpstr>
      <vt:lpstr>ASIC Design Activities at LBNL</vt:lpstr>
      <vt:lpstr>Lawrence Berkeley National Laboratory – Aerial view</vt:lpstr>
      <vt:lpstr>Sustained ASIC design effort at LBNL</vt:lpstr>
      <vt:lpstr>PowerPoint Presentation</vt:lpstr>
      <vt:lpstr>PETAL2: Line driver IC for Cryo-EM</vt:lpstr>
      <vt:lpstr>RD53: the next ATLAS/CMS readout IC for HL-LHC</vt:lpstr>
      <vt:lpstr>ECHIP2: A 512-Channel Neural Signal Acquisition ASIC for High-Density Electrophysiology</vt:lpstr>
      <vt:lpstr>ColdADC: Low-Noise Digitizer for DUNE Far Detector</vt:lpstr>
      <vt:lpstr>LArPix: Pixelated LArTPC Readout for DUNE Near Detector</vt:lpstr>
      <vt:lpstr>2 Mpixel X-Ray video camera smaller than an iPhone</vt:lpstr>
      <vt:lpstr>Compact cameras for soft X-ray imaging</vt:lpstr>
      <vt:lpstr>CryoCMOS</vt:lpstr>
      <vt:lpstr>Specialized CMOS sensors</vt:lpstr>
      <vt:lpstr>PSD_CHIP: Analog Pulse Shape Discrimination</vt:lpstr>
      <vt:lpstr>Contributors</vt:lpstr>
      <vt:lpstr>Thank You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Cryogenic Integrated Circuits at Lawrence Berkeley National Laboratory</dc:title>
  <dc:creator>Carl R. Grace</dc:creator>
  <cp:lastModifiedBy>Carl R. Grace</cp:lastModifiedBy>
  <cp:revision>218</cp:revision>
  <dcterms:created xsi:type="dcterms:W3CDTF">2020-09-22T17:02:17Z</dcterms:created>
  <dcterms:modified xsi:type="dcterms:W3CDTF">2022-05-16T22:44:12Z</dcterms:modified>
</cp:coreProperties>
</file>