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365" r:id="rId3"/>
    <p:sldId id="379" r:id="rId4"/>
    <p:sldId id="367" r:id="rId5"/>
    <p:sldId id="380" r:id="rId6"/>
    <p:sldId id="378" r:id="rId7"/>
    <p:sldId id="381" r:id="rId8"/>
    <p:sldId id="382" r:id="rId9"/>
    <p:sldId id="368" r:id="rId10"/>
    <p:sldId id="369" r:id="rId11"/>
    <p:sldId id="383" r:id="rId12"/>
    <p:sldId id="384" r:id="rId13"/>
    <p:sldId id="385" r:id="rId14"/>
    <p:sldId id="370" r:id="rId15"/>
    <p:sldId id="371" r:id="rId16"/>
    <p:sldId id="372" r:id="rId17"/>
    <p:sldId id="374" r:id="rId18"/>
    <p:sldId id="375" r:id="rId19"/>
    <p:sldId id="376" r:id="rId20"/>
    <p:sldId id="377" r:id="rId21"/>
    <p:sldId id="26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C5A"/>
    <a:srgbClr val="6366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/>
    <p:restoredTop sz="94533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510" y="108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3976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636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8396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2" name="Google Shape;13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1355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3" name="Google Shape;13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75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4" name="Google Shape;13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346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0FE0DF-9556-4206-ADD9-27271C57AE4B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82C1F9C-1534-4462-86DB-016A993E08F6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87ED425-7D6E-4B62-85D6-12A9677E8040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C29DB4A-A2BE-4544-8C33-BEE3B8A981D5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7AC2-360D-4D8E-998B-5B7A0B38C9B6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D636E4-E914-44EA-BA01-1F60BFB00DD1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9C4C-F74C-4FDB-95C8-A607F097ECE7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9779D1-0D99-4983-A3CA-C0054AEC5BD0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1_Title, Subtitle and Conten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3200" b="1" i="0" cap="none">
                <a:solidFill>
                  <a:srgbClr val="313C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body" idx="1"/>
          </p:nvPr>
        </p:nvSpPr>
        <p:spPr>
          <a:xfrm>
            <a:off x="573616" y="1600201"/>
            <a:ext cx="11008784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371600" lvl="2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body" idx="2"/>
          </p:nvPr>
        </p:nvSpPr>
        <p:spPr>
          <a:xfrm>
            <a:off x="576072" y="1055688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22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C6DE-9689-4E12-BC73-58883F02BA76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E0F7DD-5178-42A5-95E8-D28F5D1CF537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ACB61C-07C3-4B49-A931-29A711D0543B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C52160-42D5-4487-9221-227F0C6510E0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29CBA6-D7C8-40EF-9198-F2CBEBDBF77B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831F19-47CE-4633-864F-EB3DA397866E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305EB6E-8F3B-46E1-81E8-7F6EFB50B398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  <p:sldLayoutId id="2147483666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338F7-66A1-CE42-B47D-915EB858A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Cryogenic Instrumentation – DUNE Perspective</a:t>
            </a: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Carl Grace    05/19/2022      HEP-IC 2022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C0C1110-2D7B-B345-8E7E-2B064CBE3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Lawrence Berkeley National Laboratory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1226"/>
            <a:ext cx="12192000" cy="3145536"/>
          </a:xfrm>
        </p:spPr>
      </p:pic>
    </p:spTree>
    <p:extLst>
      <p:ext uri="{BB962C8B-B14F-4D97-AF65-F5344CB8AC3E}">
        <p14:creationId xmlns:p14="http://schemas.microsoft.com/office/powerpoint/2010/main" val="210110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3B71-4D58-4F25-9163-46FCFCA2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Far Detector (</a:t>
            </a:r>
            <a:r>
              <a:rPr lang="en-US" dirty="0" err="1"/>
              <a:t>ColdADC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02B0-B236-4F8B-B56C-7C84B718AA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89BB-6091-4083-87BD-7A9E44555E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855AFB-40D8-403E-B78D-ED083C8715E2}"/>
              </a:ext>
            </a:extLst>
          </p:cNvPr>
          <p:cNvSpPr txBox="1"/>
          <p:nvPr/>
        </p:nvSpPr>
        <p:spPr>
          <a:xfrm>
            <a:off x="1410817" y="1040690"/>
            <a:ext cx="9835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DUNE Far Detector </a:t>
            </a:r>
            <a:r>
              <a:rPr lang="en-US" dirty="0" err="1">
                <a:latin typeface="+mn-lt"/>
              </a:rPr>
              <a:t>ColdADC</a:t>
            </a:r>
            <a:r>
              <a:rPr lang="en-US" dirty="0">
                <a:latin typeface="+mn-lt"/>
              </a:rPr>
              <a:t> will operate for 30 years sealed in a cryostat and was designed using design techniques for reliability and custom simulation models. Interoperated successfully</a:t>
            </a:r>
            <a:r>
              <a:rPr lang="en-US" dirty="0"/>
              <a:t> </a:t>
            </a:r>
            <a:r>
              <a:rPr lang="en-US" dirty="0">
                <a:latin typeface="+mn-lt"/>
              </a:rPr>
              <a:t>in recent run of </a:t>
            </a:r>
            <a:r>
              <a:rPr lang="en-US" dirty="0" err="1">
                <a:latin typeface="+mn-lt"/>
              </a:rPr>
              <a:t>ProtoDUNE</a:t>
            </a:r>
            <a:r>
              <a:rPr lang="en-US" dirty="0">
                <a:latin typeface="+mn-lt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FC80F6-E50E-421C-8F9F-53A3717CE810}"/>
              </a:ext>
            </a:extLst>
          </p:cNvPr>
          <p:cNvSpPr txBox="1"/>
          <p:nvPr/>
        </p:nvSpPr>
        <p:spPr>
          <a:xfrm>
            <a:off x="4049772" y="4842126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Superior Noise Performance at Cold Temperature (well below preamp noise)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2D864B-F909-4863-B79D-98BDFA2886BE}"/>
              </a:ext>
            </a:extLst>
          </p:cNvPr>
          <p:cNvSpPr txBox="1"/>
          <p:nvPr/>
        </p:nvSpPr>
        <p:spPr>
          <a:xfrm>
            <a:off x="8017823" y="4821257"/>
            <a:ext cx="2307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Excellent dynamic performance </a:t>
            </a:r>
          </a:p>
          <a:p>
            <a:r>
              <a:rPr lang="en-US" sz="1100" dirty="0">
                <a:latin typeface="+mn-lt"/>
              </a:rPr>
              <a:t>(73.34  dB SNDR)</a:t>
            </a:r>
            <a:endParaRPr lang="en-US" sz="10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BAF14D-B941-4EA5-B715-45017CCE8222}"/>
              </a:ext>
            </a:extLst>
          </p:cNvPr>
          <p:cNvSpPr txBox="1"/>
          <p:nvPr/>
        </p:nvSpPr>
        <p:spPr>
          <a:xfrm>
            <a:off x="5943119" y="5446632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n-lt"/>
              </a:rPr>
              <a:t>Measured Performance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5039BE-6AE6-459F-B733-B1986E960AA0}"/>
              </a:ext>
            </a:extLst>
          </p:cNvPr>
          <p:cNvSpPr txBox="1"/>
          <p:nvPr/>
        </p:nvSpPr>
        <p:spPr>
          <a:xfrm>
            <a:off x="4311650" y="6136699"/>
            <a:ext cx="601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+mn-lt"/>
              </a:rPr>
              <a:t>Achieved better noise performance than commercial solution used in Short Baseline Neutrino Detector (SBND) Experiment</a:t>
            </a:r>
            <a:endParaRPr lang="en-US" sz="1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06B59-76A7-48B8-96CB-3DA03AB01193}"/>
              </a:ext>
            </a:extLst>
          </p:cNvPr>
          <p:cNvSpPr txBox="1"/>
          <p:nvPr/>
        </p:nvSpPr>
        <p:spPr>
          <a:xfrm>
            <a:off x="5277627" y="5705812"/>
            <a:ext cx="3467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IEEE Trans. Nuclear Science 2022</a:t>
            </a:r>
          </a:p>
        </p:txBody>
      </p:sp>
      <p:pic>
        <p:nvPicPr>
          <p:cNvPr id="1027" name="Picture 3" descr="LN2_ASIC3_LDO_Diff_Noise_ch2_v1">
            <a:extLst>
              <a:ext uri="{FF2B5EF4-FFF2-40B4-BE49-F238E27FC236}">
                <a16:creationId xmlns:a16="http://schemas.microsoft.com/office/drawing/2014/main" id="{432FA2E0-F3AD-4F1C-A4CE-26F43AF3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44" y="2072105"/>
            <a:ext cx="3343532" cy="25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FT14Hanning5binch4_39kHz">
            <a:extLst>
              <a:ext uri="{FF2B5EF4-FFF2-40B4-BE49-F238E27FC236}">
                <a16:creationId xmlns:a16="http://schemas.microsoft.com/office/drawing/2014/main" id="{7EFDF6E7-7D48-41E5-BA18-FD32AC6EB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18" y="2121806"/>
            <a:ext cx="3703679" cy="246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LBNL Test Board">
            <a:extLst>
              <a:ext uri="{FF2B5EF4-FFF2-40B4-BE49-F238E27FC236}">
                <a16:creationId xmlns:a16="http://schemas.microsoft.com/office/drawing/2014/main" id="{A3FE3C98-F36E-460F-A4B5-402766DE5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6" y="2023059"/>
            <a:ext cx="31908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922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3B71-4D58-4F25-9163-46FCFCA2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Far Detector (COLDATA)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02B0-B236-4F8B-B56C-7C84B718AA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89BB-6091-4083-87BD-7A9E44555E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54" y="1030764"/>
            <a:ext cx="7317025" cy="5300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23413" y="2321859"/>
            <a:ext cx="3962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Formatter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High-Speed Serializer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Cable driver (to warm Front-End Motherboard)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PLL to generate all system clocks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Programmer for </a:t>
            </a:r>
            <a:r>
              <a:rPr lang="en-US" dirty="0" err="1"/>
              <a:t>LArASIC</a:t>
            </a:r>
            <a:r>
              <a:rPr lang="en-US" dirty="0"/>
              <a:t> and </a:t>
            </a:r>
            <a:r>
              <a:rPr lang="en-US" dirty="0" err="1"/>
              <a:t>ColdADC</a:t>
            </a:r>
            <a:r>
              <a:rPr lang="en-US" dirty="0"/>
              <a:t> (via serial interface)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4399" y="1639399"/>
            <a:ext cx="2745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COLDATA tasks</a:t>
            </a:r>
          </a:p>
        </p:txBody>
      </p:sp>
    </p:spTree>
    <p:extLst>
      <p:ext uri="{BB962C8B-B14F-4D97-AF65-F5344CB8AC3E}">
        <p14:creationId xmlns:p14="http://schemas.microsoft.com/office/powerpoint/2010/main" val="174886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3B71-4D58-4F25-9163-46FCFCA2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Far Detector (COLDATA)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02B0-B236-4F8B-B56C-7C84B718AA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89BB-6091-4083-87BD-7A9E44555E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374"/>
            <a:ext cx="7510818" cy="3257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640" y="1706763"/>
            <a:ext cx="4558691" cy="4062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BAF14D-B941-4EA5-B715-45017CCE8222}"/>
              </a:ext>
            </a:extLst>
          </p:cNvPr>
          <p:cNvSpPr txBox="1"/>
          <p:nvPr/>
        </p:nvSpPr>
        <p:spPr>
          <a:xfrm>
            <a:off x="8677354" y="5785186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n-lt"/>
              </a:rPr>
              <a:t>Measured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06B59-76A7-48B8-96CB-3DA03AB01193}"/>
              </a:ext>
            </a:extLst>
          </p:cNvPr>
          <p:cNvSpPr txBox="1"/>
          <p:nvPr/>
        </p:nvSpPr>
        <p:spPr>
          <a:xfrm>
            <a:off x="8011862" y="6044366"/>
            <a:ext cx="3467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IEEE Trans. Nuclear Science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D1B46-681B-47C0-AF4C-81FF89C30430}"/>
              </a:ext>
            </a:extLst>
          </p:cNvPr>
          <p:cNvSpPr txBox="1"/>
          <p:nvPr/>
        </p:nvSpPr>
        <p:spPr>
          <a:xfrm>
            <a:off x="4859868" y="2052374"/>
            <a:ext cx="12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n-lt"/>
              </a:rPr>
              <a:t>65 nm CMOS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75079" y="1412789"/>
            <a:ext cx="48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48390" y="3478499"/>
            <a:ext cx="12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LN</a:t>
            </a:r>
            <a:r>
              <a:rPr lang="en-US" baseline="-25000" dirty="0"/>
              <a:t>2</a:t>
            </a:r>
            <a:r>
              <a:rPr lang="en-US" dirty="0"/>
              <a:t> Temp</a:t>
            </a:r>
          </a:p>
        </p:txBody>
      </p:sp>
    </p:spTree>
    <p:extLst>
      <p:ext uri="{BB962C8B-B14F-4D97-AF65-F5344CB8AC3E}">
        <p14:creationId xmlns:p14="http://schemas.microsoft.com/office/powerpoint/2010/main" val="2193920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Near Detector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Google Shape;1518;gf29ae6337b_0_36" descr="A picture containing indoor, toy, table, window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 t="10249"/>
          <a:stretch/>
        </p:blipFill>
        <p:spPr>
          <a:xfrm>
            <a:off x="4294100" y="1000475"/>
            <a:ext cx="7707300" cy="53367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1520;gf29ae6337b_0_36"/>
          <p:cNvSpPr/>
          <p:nvPr/>
        </p:nvSpPr>
        <p:spPr>
          <a:xfrm>
            <a:off x="376450" y="3684275"/>
            <a:ext cx="267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Conventional Facilities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1521;gf29ae6337b_0_36"/>
          <p:cNvCxnSpPr/>
          <p:nvPr/>
        </p:nvCxnSpPr>
        <p:spPr>
          <a:xfrm rot="10800000">
            <a:off x="8111325" y="5230650"/>
            <a:ext cx="1079100" cy="1192200"/>
          </a:xfrm>
          <a:prstGeom prst="straightConnector1">
            <a:avLst/>
          </a:prstGeom>
          <a:noFill/>
          <a:ln w="25400" cap="flat" cmpd="sng">
            <a:solidFill>
              <a:srgbClr val="008CAB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</p:cxnSp>
      <p:sp>
        <p:nvSpPr>
          <p:cNvPr id="10" name="Google Shape;1522;gf29ae6337b_0_36"/>
          <p:cNvSpPr/>
          <p:nvPr/>
        </p:nvSpPr>
        <p:spPr>
          <a:xfrm>
            <a:off x="8424002" y="6420925"/>
            <a:ext cx="262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Liquid Argon detector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1523;gf29ae6337b_0_36"/>
          <p:cNvCxnSpPr>
            <a:stCxn id="8" idx="3"/>
          </p:cNvCxnSpPr>
          <p:nvPr/>
        </p:nvCxnSpPr>
        <p:spPr>
          <a:xfrm>
            <a:off x="3050050" y="3868925"/>
            <a:ext cx="1800900" cy="72000"/>
          </a:xfrm>
          <a:prstGeom prst="straightConnector1">
            <a:avLst/>
          </a:prstGeom>
          <a:noFill/>
          <a:ln w="25400" cap="flat" cmpd="sng">
            <a:solidFill>
              <a:srgbClr val="008CAB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</p:cxnSp>
      <p:cxnSp>
        <p:nvCxnSpPr>
          <p:cNvPr id="12" name="Google Shape;1526;gf29ae6337b_0_36"/>
          <p:cNvCxnSpPr/>
          <p:nvPr/>
        </p:nvCxnSpPr>
        <p:spPr>
          <a:xfrm>
            <a:off x="2959025" y="4630025"/>
            <a:ext cx="2193300" cy="304500"/>
          </a:xfrm>
          <a:prstGeom prst="straightConnector1">
            <a:avLst/>
          </a:prstGeom>
          <a:noFill/>
          <a:ln w="25400" cap="flat" cmpd="sng">
            <a:solidFill>
              <a:srgbClr val="008CAB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</p:cxnSp>
      <p:cxnSp>
        <p:nvCxnSpPr>
          <p:cNvPr id="13" name="Google Shape;1527;gf29ae6337b_0_36"/>
          <p:cNvCxnSpPr/>
          <p:nvPr/>
        </p:nvCxnSpPr>
        <p:spPr>
          <a:xfrm>
            <a:off x="7537925" y="2342600"/>
            <a:ext cx="1740000" cy="1338300"/>
          </a:xfrm>
          <a:prstGeom prst="straightConnector1">
            <a:avLst/>
          </a:prstGeom>
          <a:noFill/>
          <a:ln w="25400" cap="flat" cmpd="sng">
            <a:solidFill>
              <a:srgbClr val="008CAB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</p:cxnSp>
      <p:sp>
        <p:nvSpPr>
          <p:cNvPr id="14" name="Google Shape;1528;gf29ae6337b_0_36"/>
          <p:cNvSpPr/>
          <p:nvPr/>
        </p:nvSpPr>
        <p:spPr>
          <a:xfrm>
            <a:off x="6906353" y="1281925"/>
            <a:ext cx="167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Google Shape;1529;gf29ae6337b_0_36"/>
          <p:cNvCxnSpPr/>
          <p:nvPr/>
        </p:nvCxnSpPr>
        <p:spPr>
          <a:xfrm flipH="1">
            <a:off x="10962300" y="2045225"/>
            <a:ext cx="186300" cy="2099400"/>
          </a:xfrm>
          <a:prstGeom prst="straightConnector1">
            <a:avLst/>
          </a:prstGeom>
          <a:noFill/>
          <a:ln w="25400" cap="flat" cmpd="sng">
            <a:solidFill>
              <a:srgbClr val="008CAB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</p:cxnSp>
      <p:sp>
        <p:nvSpPr>
          <p:cNvPr id="16" name="Google Shape;1530;gf29ae6337b_0_36"/>
          <p:cNvSpPr/>
          <p:nvPr/>
        </p:nvSpPr>
        <p:spPr>
          <a:xfrm>
            <a:off x="10744804" y="993954"/>
            <a:ext cx="1447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distribution and DAQ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1531;gf29ae6337b_0_36"/>
          <p:cNvCxnSpPr/>
          <p:nvPr/>
        </p:nvCxnSpPr>
        <p:spPr>
          <a:xfrm>
            <a:off x="7966266" y="1610888"/>
            <a:ext cx="1043700" cy="1507500"/>
          </a:xfrm>
          <a:prstGeom prst="straightConnector1">
            <a:avLst/>
          </a:prstGeom>
          <a:noFill/>
          <a:ln w="25400" cap="flat" cmpd="sng">
            <a:solidFill>
              <a:srgbClr val="008CAB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</p:cxnSp>
      <p:sp>
        <p:nvSpPr>
          <p:cNvPr id="18" name="Google Shape;1532;gf29ae6337b_0_36"/>
          <p:cNvSpPr/>
          <p:nvPr/>
        </p:nvSpPr>
        <p:spPr>
          <a:xfrm>
            <a:off x="6231615" y="2057439"/>
            <a:ext cx="144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Cryogenics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533;gf29ae6337b_0_36"/>
          <p:cNvCxnSpPr/>
          <p:nvPr/>
        </p:nvCxnSpPr>
        <p:spPr>
          <a:xfrm>
            <a:off x="5806105" y="2985377"/>
            <a:ext cx="1095300" cy="965700"/>
          </a:xfrm>
          <a:prstGeom prst="straightConnector1">
            <a:avLst/>
          </a:prstGeom>
          <a:noFill/>
          <a:ln w="25400" cap="flat" cmpd="sng">
            <a:solidFill>
              <a:srgbClr val="008CAB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80"/>
              </a:srgbClr>
            </a:outerShdw>
          </a:effectLst>
        </p:spPr>
      </p:cxnSp>
      <p:sp>
        <p:nvSpPr>
          <p:cNvPr id="20" name="Google Shape;1534;gf29ae6337b_0_36"/>
          <p:cNvSpPr/>
          <p:nvPr/>
        </p:nvSpPr>
        <p:spPr>
          <a:xfrm>
            <a:off x="4408830" y="2253760"/>
            <a:ext cx="1822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nergy chain and traveling systems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535;gf29ae6337b_0_36"/>
          <p:cNvSpPr/>
          <p:nvPr/>
        </p:nvSpPr>
        <p:spPr>
          <a:xfrm>
            <a:off x="681247" y="4416800"/>
            <a:ext cx="256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Beam line </a:t>
            </a:r>
            <a:r>
              <a:rPr lang="en-US" sz="1800">
                <a:solidFill>
                  <a:schemeClr val="dk1"/>
                </a:solidFill>
              </a:rPr>
              <a:t>m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onitor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3207" y="5475200"/>
            <a:ext cx="394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LBNL developing readout electronics</a:t>
            </a:r>
          </a:p>
          <a:p>
            <a:r>
              <a:rPr lang="en-US" dirty="0"/>
              <a:t>For </a:t>
            </a:r>
            <a:r>
              <a:rPr lang="en-US" dirty="0" err="1"/>
              <a:t>LAr</a:t>
            </a:r>
            <a:r>
              <a:rPr lang="en-US" dirty="0"/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3250709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4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Key Near Detector technical challenge</a:t>
            </a:r>
            <a:endParaRPr dirty="0"/>
          </a:p>
        </p:txBody>
      </p:sp>
      <p:sp>
        <p:nvSpPr>
          <p:cNvPr id="1365" name="Google Shape;1365;p4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366" name="Google Shape;1366;p4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Cryogenic Instrumentation – DUNE Perspective</a:t>
            </a:r>
          </a:p>
        </p:txBody>
      </p:sp>
      <p:pic>
        <p:nvPicPr>
          <p:cNvPr id="1367" name="Google Shape;136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644" y="2043331"/>
            <a:ext cx="5502007" cy="3715218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4"/>
          <p:cNvSpPr txBox="1"/>
          <p:nvPr/>
        </p:nvSpPr>
        <p:spPr>
          <a:xfrm>
            <a:off x="228600" y="1099451"/>
            <a:ext cx="118715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DUNE ND will experience ~10M neutrino events per year. Below is a simulation of neutrino pileup in the ND from a single beam pulse (each color indicates a separate neutrino interaction) not including neutrino background.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9" name="Google Shape;13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3172" y="1745782"/>
            <a:ext cx="4438289" cy="428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4"/>
          <p:cNvSpPr txBox="1"/>
          <p:nvPr/>
        </p:nvSpPr>
        <p:spPr>
          <a:xfrm>
            <a:off x="2918993" y="6094098"/>
            <a:ext cx="56861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Approximately 50 neutrino interactions per beam spill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594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377" name="Google Shape;1377;p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Cryogenic Instrumentation – DUNE Perspective</a:t>
            </a:r>
          </a:p>
        </p:txBody>
      </p:sp>
      <p:sp>
        <p:nvSpPr>
          <p:cNvPr id="1378" name="Google Shape;1378;p5"/>
          <p:cNvSpPr txBox="1"/>
          <p:nvPr/>
        </p:nvSpPr>
        <p:spPr>
          <a:xfrm>
            <a:off x="228600" y="1023251"/>
            <a:ext cx="11823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much larger Far Detector (FD) uses a conventional wire-based liquid Argon (LAr) Time Projection Chamber. Electrons generated by neutrino collisions are drifted in an electric field to wire planes in the cold volume.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9" name="Google Shape;137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139" y="1686993"/>
            <a:ext cx="8595361" cy="3568534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5"/>
          <p:cNvSpPr txBox="1"/>
          <p:nvPr/>
        </p:nvSpPr>
        <p:spPr>
          <a:xfrm>
            <a:off x="361950" y="5514238"/>
            <a:ext cx="114681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tracks/showers are parallel to anode plane, all signals are simultaneous. This leads to ambiguity which could be a showstopper with the high event rate in the DUNE ND.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Solution: 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 3D readout with a pixelated detector immersed in LAr for the DUNE Near Detector.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5"/>
          <p:cNvSpPr/>
          <p:nvPr/>
        </p:nvSpPr>
        <p:spPr>
          <a:xfrm>
            <a:off x="8977057" y="2967335"/>
            <a:ext cx="26488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GeV electron neutrino charge-current interaction in LAr.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364;p4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Key Near Detector technical challenge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3135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6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LArPix – Liquid Argon Pixel ASIC</a:t>
            </a:r>
            <a:endParaRPr/>
          </a:p>
        </p:txBody>
      </p:sp>
      <p:sp>
        <p:nvSpPr>
          <p:cNvPr id="1387" name="Google Shape;1387;p6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388" name="Google Shape;1388;p6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Cryogenic Instrumentation – DUNE Perspective</a:t>
            </a:r>
          </a:p>
        </p:txBody>
      </p:sp>
      <p:pic>
        <p:nvPicPr>
          <p:cNvPr id="1389" name="Google Shape;138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6354" y="1547670"/>
            <a:ext cx="7372062" cy="453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6"/>
          <p:cNvSpPr txBox="1"/>
          <p:nvPr/>
        </p:nvSpPr>
        <p:spPr>
          <a:xfrm>
            <a:off x="302386" y="1032543"/>
            <a:ext cx="113048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89AC"/>
                </a:solidFill>
                <a:latin typeface="Arial"/>
                <a:ea typeface="Arial"/>
                <a:cs typeface="Arial"/>
                <a:sym typeface="Arial"/>
              </a:rPr>
              <a:t>Approach: Integrating Amplifier with Self-triggered Digitization and Readout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6"/>
          <p:cNvSpPr txBox="1"/>
          <p:nvPr/>
        </p:nvSpPr>
        <p:spPr>
          <a:xfrm>
            <a:off x="3602510" y="1610695"/>
            <a:ext cx="15495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Front-end amplifier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6"/>
          <p:cNvSpPr txBox="1"/>
          <p:nvPr/>
        </p:nvSpPr>
        <p:spPr>
          <a:xfrm>
            <a:off x="4147553" y="5369654"/>
            <a:ext cx="318679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Self-triggering Discriminator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6"/>
          <p:cNvSpPr txBox="1"/>
          <p:nvPr/>
        </p:nvSpPr>
        <p:spPr>
          <a:xfrm>
            <a:off x="6405502" y="2363299"/>
            <a:ext cx="257076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Standard SAR Digitizer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6"/>
          <p:cNvSpPr txBox="1"/>
          <p:nvPr/>
        </p:nvSpPr>
        <p:spPr>
          <a:xfrm>
            <a:off x="10898726" y="1458341"/>
            <a:ext cx="11381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Digital Control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5" name="Google Shape;1395;p6"/>
          <p:cNvCxnSpPr/>
          <p:nvPr/>
        </p:nvCxnSpPr>
        <p:spPr>
          <a:xfrm rot="10800000">
            <a:off x="4158334" y="2381122"/>
            <a:ext cx="495632" cy="867841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1396" name="Google Shape;1396;p6"/>
          <p:cNvCxnSpPr/>
          <p:nvPr/>
        </p:nvCxnSpPr>
        <p:spPr>
          <a:xfrm rot="10800000">
            <a:off x="7700523" y="2757627"/>
            <a:ext cx="520596" cy="623479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1397" name="Google Shape;1397;p6"/>
          <p:cNvCxnSpPr/>
          <p:nvPr/>
        </p:nvCxnSpPr>
        <p:spPr>
          <a:xfrm flipH="1">
            <a:off x="6266438" y="4475131"/>
            <a:ext cx="949987" cy="894523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1398" name="Google Shape;1398;p6"/>
          <p:cNvCxnSpPr/>
          <p:nvPr/>
        </p:nvCxnSpPr>
        <p:spPr>
          <a:xfrm rot="10800000" flipH="1">
            <a:off x="10886798" y="2061522"/>
            <a:ext cx="720426" cy="76750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1399" name="Google Shape;1399;p6"/>
          <p:cNvSpPr txBox="1"/>
          <p:nvPr/>
        </p:nvSpPr>
        <p:spPr>
          <a:xfrm>
            <a:off x="1941232" y="6095687"/>
            <a:ext cx="81244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Achieve low power: avoid digitization and readout of mostly quiescent data.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6"/>
          <p:cNvSpPr/>
          <p:nvPr/>
        </p:nvSpPr>
        <p:spPr>
          <a:xfrm>
            <a:off x="182702" y="1658107"/>
            <a:ext cx="4522680" cy="484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0" bIns="45000" anchor="t" anchorCtr="0">
            <a:noAutofit/>
          </a:bodyPr>
          <a:lstStyle/>
          <a:p>
            <a:pPr marL="255960" marR="0" lvl="0" indent="-255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 channels per ASIC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Charge Sensitive Amplifier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(self trigger)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ADC (per channel)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Control logic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control logic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2k FIFO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chip references and bias currents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decoupling capacitors needed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Immersed in Liquid Argon (-200° C)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9959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AA39-E969-40B5-9971-F674BC1A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Design Iteration </a:t>
            </a:r>
            <a:r>
              <a:rPr lang="en-US" dirty="0">
                <a:sym typeface="Wingdings" panose="05000000000000000000" pitchFamily="2" charset="2"/>
              </a:rPr>
              <a:t> Continuous Improvement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B2C1-8558-413C-87FB-FE7DCEE02B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FD86-08B8-4A60-A62C-F6B40CB536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336BDF-3530-4DA4-8D16-62216B25F82D}"/>
              </a:ext>
            </a:extLst>
          </p:cNvPr>
          <p:cNvGrpSpPr/>
          <p:nvPr/>
        </p:nvGrpSpPr>
        <p:grpSpPr>
          <a:xfrm>
            <a:off x="1007771" y="1246146"/>
            <a:ext cx="4073182" cy="4588359"/>
            <a:chOff x="424191" y="1109990"/>
            <a:chExt cx="3952675" cy="4452608"/>
          </a:xfrm>
        </p:grpSpPr>
        <p:pic>
          <p:nvPicPr>
            <p:cNvPr id="8" name="Picture 2" descr="LArPix die photo">
              <a:extLst>
                <a:ext uri="{FF2B5EF4-FFF2-40B4-BE49-F238E27FC236}">
                  <a16:creationId xmlns:a16="http://schemas.microsoft.com/office/drawing/2014/main" id="{54EC9421-C83E-4FA0-A9D1-70CF79817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92" y="1475698"/>
              <a:ext cx="3540810" cy="408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A868125-9834-46BF-B82E-39AD7832B5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59924" y="1219201"/>
              <a:ext cx="97867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953015C-E329-4241-B87E-4CF8EE600EB2}"/>
                </a:ext>
              </a:extLst>
            </p:cNvPr>
            <p:cNvCxnSpPr/>
            <p:nvPr/>
          </p:nvCxnSpPr>
          <p:spPr bwMode="auto">
            <a:xfrm>
              <a:off x="4234191" y="4267199"/>
              <a:ext cx="0" cy="12953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5508105-7343-450F-B3E6-1A74BFBDE1A1}"/>
                </a:ext>
              </a:extLst>
            </p:cNvPr>
            <p:cNvCxnSpPr/>
            <p:nvPr/>
          </p:nvCxnSpPr>
          <p:spPr bwMode="auto">
            <a:xfrm flipV="1">
              <a:off x="4234191" y="1475698"/>
              <a:ext cx="0" cy="149610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D7D0F9E-D4BF-4752-8845-859FEFAC367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4191" y="1228725"/>
              <a:ext cx="1131102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0CE6A4-C784-428C-B789-ABE618845BB1}"/>
                </a:ext>
              </a:extLst>
            </p:cNvPr>
            <p:cNvSpPr txBox="1"/>
            <p:nvPr/>
          </p:nvSpPr>
          <p:spPr>
            <a:xfrm>
              <a:off x="1828803" y="1109990"/>
              <a:ext cx="955436" cy="32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5.28 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029F40-AF25-46D0-AA82-FABB08E9340B}"/>
                </a:ext>
              </a:extLst>
            </p:cNvPr>
            <p:cNvSpPr txBox="1"/>
            <p:nvPr/>
          </p:nvSpPr>
          <p:spPr>
            <a:xfrm rot="5400000">
              <a:off x="3734879" y="3356289"/>
              <a:ext cx="955436" cy="32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6.25 mm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92A7E0-F1E9-4E05-96B3-D85902015DB0}"/>
              </a:ext>
            </a:extLst>
          </p:cNvPr>
          <p:cNvCxnSpPr>
            <a:cxnSpLocks/>
          </p:cNvCxnSpPr>
          <p:nvPr/>
        </p:nvCxnSpPr>
        <p:spPr bwMode="auto">
          <a:xfrm flipV="1">
            <a:off x="8786191" y="1350100"/>
            <a:ext cx="1235004" cy="37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0D00DA-A84C-4559-B240-7E565E91E48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96001" y="1354498"/>
            <a:ext cx="1497495" cy="88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142D33E-6717-4CA1-B994-FB4FB1716C1F}"/>
              </a:ext>
            </a:extLst>
          </p:cNvPr>
          <p:cNvSpPr txBox="1"/>
          <p:nvPr/>
        </p:nvSpPr>
        <p:spPr>
          <a:xfrm>
            <a:off x="7771942" y="1172540"/>
            <a:ext cx="943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5.0 mm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4ED53C-ABDB-4394-BB86-E77EB2711225}"/>
              </a:ext>
            </a:extLst>
          </p:cNvPr>
          <p:cNvCxnSpPr>
            <a:cxnSpLocks/>
          </p:cNvCxnSpPr>
          <p:nvPr/>
        </p:nvCxnSpPr>
        <p:spPr bwMode="auto">
          <a:xfrm>
            <a:off x="10341699" y="4446218"/>
            <a:ext cx="0" cy="11734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0BEC01-FEA2-43AC-9E05-C31A9E4D3749}"/>
              </a:ext>
            </a:extLst>
          </p:cNvPr>
          <p:cNvCxnSpPr>
            <a:cxnSpLocks/>
          </p:cNvCxnSpPr>
          <p:nvPr/>
        </p:nvCxnSpPr>
        <p:spPr bwMode="auto">
          <a:xfrm flipV="1">
            <a:off x="10341699" y="1726266"/>
            <a:ext cx="0" cy="13501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F5DA51D-7EB9-4030-A077-9FC00A369BEE}"/>
              </a:ext>
            </a:extLst>
          </p:cNvPr>
          <p:cNvSpPr txBox="1"/>
          <p:nvPr/>
        </p:nvSpPr>
        <p:spPr>
          <a:xfrm rot="5400000">
            <a:off x="9865716" y="3700498"/>
            <a:ext cx="919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5.0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BE24E6-A8E8-478C-BE64-C883FD242EC7}"/>
              </a:ext>
            </a:extLst>
          </p:cNvPr>
          <p:cNvSpPr txBox="1"/>
          <p:nvPr/>
        </p:nvSpPr>
        <p:spPr>
          <a:xfrm>
            <a:off x="2295787" y="5849306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LArPix-v1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4A4C9D-754F-4295-944D-542309558238}"/>
              </a:ext>
            </a:extLst>
          </p:cNvPr>
          <p:cNvSpPr txBox="1"/>
          <p:nvPr/>
        </p:nvSpPr>
        <p:spPr>
          <a:xfrm>
            <a:off x="7593496" y="570150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LArPix-v2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DE2C2F-9ABF-40D5-81BC-7FEFD0B9324F}"/>
              </a:ext>
            </a:extLst>
          </p:cNvPr>
          <p:cNvSpPr txBox="1"/>
          <p:nvPr/>
        </p:nvSpPr>
        <p:spPr>
          <a:xfrm>
            <a:off x="1829743" y="6142989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32 channels, 33 mm</a:t>
            </a:r>
            <a:r>
              <a:rPr lang="en-US" sz="1600" baseline="30000" dirty="0">
                <a:latin typeface="+mn-lt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E16BEC-B6BB-4D87-9D5C-F02DAE9D990D}"/>
              </a:ext>
            </a:extLst>
          </p:cNvPr>
          <p:cNvSpPr txBox="1"/>
          <p:nvPr/>
        </p:nvSpPr>
        <p:spPr>
          <a:xfrm>
            <a:off x="7104636" y="6070755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64 channels, 25 mm</a:t>
            </a:r>
            <a:r>
              <a:rPr lang="en-US" sz="1600" baseline="30000" dirty="0">
                <a:latin typeface="+mn-lt"/>
              </a:rPr>
              <a:t>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E4EB873-5212-499D-8C35-B26996D29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18" y="1729722"/>
            <a:ext cx="3961177" cy="39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0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AA39-E969-40B5-9971-F674BC1A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LArPix</a:t>
            </a:r>
            <a:r>
              <a:rPr lang="en-US" dirty="0"/>
              <a:t> Pixel Tile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B2C1-8558-413C-87FB-FE7DCEE02B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FD86-08B8-4A60-A62C-F6B40CB536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4" y="1181100"/>
            <a:ext cx="4359173" cy="45479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018" y="5858037"/>
            <a:ext cx="495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Tile with 100 LArPix-v2 ASICs (6400 channels)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41" y="1810428"/>
            <a:ext cx="4402865" cy="32893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3556000" y="1733550"/>
            <a:ext cx="2268141" cy="1511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492500" y="3632200"/>
            <a:ext cx="2387600" cy="16427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02271" y="142901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Closeup</a:t>
            </a:r>
            <a:r>
              <a:rPr lang="en-US" dirty="0"/>
              <a:t> of tile</a:t>
            </a:r>
          </a:p>
        </p:txBody>
      </p:sp>
      <p:sp>
        <p:nvSpPr>
          <p:cNvPr id="32" name="Google Shape;1418;p7"/>
          <p:cNvSpPr txBox="1"/>
          <p:nvPr/>
        </p:nvSpPr>
        <p:spPr>
          <a:xfrm>
            <a:off x="6093974" y="5522900"/>
            <a:ext cx="41730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 tiles have 100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LArPix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(30 cm by 30 cm)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 Tiles will scale to 160 ASICs/tile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877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BC8E-E928-4C8E-A655-88BFB66C76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4ECDB-0BCF-4122-9EDC-8DE0C84832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86E36-BAD4-4998-B592-D35AD09232B3}"/>
              </a:ext>
            </a:extLst>
          </p:cNvPr>
          <p:cNvSpPr txBox="1"/>
          <p:nvPr/>
        </p:nvSpPr>
        <p:spPr>
          <a:xfrm>
            <a:off x="-73093" y="68045"/>
            <a:ext cx="10152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Demonstrate system scalability in large </a:t>
            </a:r>
            <a:r>
              <a:rPr lang="en-US" sz="2400" b="1" dirty="0" err="1">
                <a:solidFill>
                  <a:schemeClr val="tx2"/>
                </a:solidFill>
              </a:rPr>
              <a:t>LArTPC</a:t>
            </a:r>
            <a:r>
              <a:rPr lang="en-US" sz="2400" b="1" dirty="0">
                <a:solidFill>
                  <a:schemeClr val="tx2"/>
                </a:solidFill>
              </a:rPr>
              <a:t>: </a:t>
            </a:r>
            <a:r>
              <a:rPr lang="en-US" sz="2400" b="1" dirty="0" err="1">
                <a:solidFill>
                  <a:schemeClr val="tx2"/>
                </a:solidFill>
              </a:rPr>
              <a:t>ArgonCube</a:t>
            </a:r>
            <a:r>
              <a:rPr lang="en-US" sz="2400" b="1" dirty="0">
                <a:solidFill>
                  <a:schemeClr val="tx2"/>
                </a:solidFill>
              </a:rPr>
              <a:t> 2x2 Demonstrator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52A09-C0A3-4FB9-85E1-615D334BB3DC}"/>
              </a:ext>
            </a:extLst>
          </p:cNvPr>
          <p:cNvSpPr txBox="1"/>
          <p:nvPr/>
        </p:nvSpPr>
        <p:spPr>
          <a:xfrm>
            <a:off x="4900762" y="553690"/>
            <a:ext cx="4172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 successfully operated.</a:t>
            </a:r>
          </a:p>
          <a:p>
            <a:endParaRPr lang="en-US" sz="400" dirty="0"/>
          </a:p>
          <a:p>
            <a:r>
              <a:rPr lang="en-US" dirty="0"/>
              <a:t>Demonstrator for DUNE Near Detector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109EB9-9A02-466E-B27B-C446930E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02" y="1281522"/>
            <a:ext cx="1993569" cy="4956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0F2F33-0326-46CA-AA66-BBA46DA7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" y="1941349"/>
            <a:ext cx="2162791" cy="4283991"/>
          </a:xfrm>
          <a:prstGeom prst="rect">
            <a:avLst/>
          </a:prstGeom>
        </p:spPr>
      </p:pic>
      <p:pic>
        <p:nvPicPr>
          <p:cNvPr id="11" name="Picture 10" descr="Screen Shot 2018-12-10 at 3.06.08 PM.png">
            <a:extLst>
              <a:ext uri="{FF2B5EF4-FFF2-40B4-BE49-F238E27FC236}">
                <a16:creationId xmlns:a16="http://schemas.microsoft.com/office/drawing/2014/main" id="{36C5A182-675E-4E0D-98D8-A6E925F51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79" y="1317506"/>
            <a:ext cx="4002107" cy="4925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BDC281-0220-4B63-A720-6FC5E40B6AAF}"/>
              </a:ext>
            </a:extLst>
          </p:cNvPr>
          <p:cNvSpPr txBox="1"/>
          <p:nvPr/>
        </p:nvSpPr>
        <p:spPr>
          <a:xfrm>
            <a:off x="-73093" y="509470"/>
            <a:ext cx="27490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modular </a:t>
            </a:r>
            <a:r>
              <a:rPr lang="en-US" dirty="0" err="1"/>
              <a:t>LArTPCs</a:t>
            </a:r>
            <a:endParaRPr lang="en-US" dirty="0"/>
          </a:p>
          <a:p>
            <a:r>
              <a:rPr lang="en-US" dirty="0"/>
              <a:t>Total active mass: ~3 ton</a:t>
            </a:r>
          </a:p>
          <a:p>
            <a:r>
              <a:rPr lang="en-US" dirty="0"/>
              <a:t>Readout area: 6.4 m</a:t>
            </a:r>
            <a:r>
              <a:rPr lang="en-US" baseline="30000" dirty="0"/>
              <a:t>2</a:t>
            </a:r>
          </a:p>
          <a:p>
            <a:r>
              <a:rPr lang="en-US" dirty="0"/>
              <a:t>400k pixels, 6.3k ASICs</a:t>
            </a:r>
          </a:p>
          <a:p>
            <a:endParaRPr lang="en-US" sz="800" dirty="0"/>
          </a:p>
        </p:txBody>
      </p:sp>
      <p:pic>
        <p:nvPicPr>
          <p:cNvPr id="13" name="Picture 12" descr="ArgonCube-Logo.png">
            <a:extLst>
              <a:ext uri="{FF2B5EF4-FFF2-40B4-BE49-F238E27FC236}">
                <a16:creationId xmlns:a16="http://schemas.microsoft.com/office/drawing/2014/main" id="{79016F86-E258-4E4F-B775-39E27DE5A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668" y="1573404"/>
            <a:ext cx="1586584" cy="11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6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The DUNE Experiment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Cryogenic Instrumentation – DUNE Perspective</a:t>
            </a:r>
            <a:endParaRPr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356" name="Google Shape;135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0234" y="3494141"/>
            <a:ext cx="7609840" cy="298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3"/>
          <p:cNvSpPr txBox="1"/>
          <p:nvPr/>
        </p:nvSpPr>
        <p:spPr>
          <a:xfrm>
            <a:off x="0" y="1038396"/>
            <a:ext cx="4560339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The Deep Underground Neutrino Experiment (DUNE) is an international science collaboration focused on neutrinos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4C9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Key Purpose: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Enable the search for CP Violation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  Help us understand the matter/antimatter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  imbalance of the universe.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1" u="none" strike="noStrike" cap="non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LBNL is leading the development of the Near Detector (ND) and has an important role in the cold electronics for both the ND and Far Detector (FD).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Neutrinos have a mean-free-path of 60 light years in water so extremely intense beam and dense detector material (Liquid Argon) needed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8" name="Google Shape;135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0234" y="954500"/>
            <a:ext cx="7609840" cy="2563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3"/>
          <p:cNvSpPr txBox="1"/>
          <p:nvPr/>
        </p:nvSpPr>
        <p:spPr>
          <a:xfrm>
            <a:off x="8299235" y="6489206"/>
            <a:ext cx="199285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Illustration courtesy LBNF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493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BC8E-E928-4C8E-A655-88BFB66C76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4ECDB-0BCF-4122-9EDC-8DE0C84832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86E36-BAD4-4998-B592-D35AD09232B3}"/>
              </a:ext>
            </a:extLst>
          </p:cNvPr>
          <p:cNvSpPr txBox="1"/>
          <p:nvPr/>
        </p:nvSpPr>
        <p:spPr>
          <a:xfrm>
            <a:off x="-73093" y="68045"/>
            <a:ext cx="10152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Demonstrate system scalability in large </a:t>
            </a:r>
            <a:r>
              <a:rPr lang="en-US" sz="2400" b="1" dirty="0" err="1">
                <a:solidFill>
                  <a:schemeClr val="tx2"/>
                </a:solidFill>
              </a:rPr>
              <a:t>LArTPC</a:t>
            </a:r>
            <a:r>
              <a:rPr lang="en-US" sz="2400" b="1" dirty="0">
                <a:solidFill>
                  <a:schemeClr val="tx2"/>
                </a:solidFill>
              </a:rPr>
              <a:t>: </a:t>
            </a:r>
            <a:r>
              <a:rPr lang="en-US" sz="2400" b="1" dirty="0" err="1">
                <a:solidFill>
                  <a:schemeClr val="tx2"/>
                </a:solidFill>
              </a:rPr>
              <a:t>ArgonCube</a:t>
            </a:r>
            <a:r>
              <a:rPr lang="en-US" sz="2400" b="1" dirty="0">
                <a:solidFill>
                  <a:schemeClr val="tx2"/>
                </a:solidFill>
              </a:rPr>
              <a:t> 2x2 Demonstrator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9" y="604580"/>
            <a:ext cx="4369791" cy="567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0550" y="2286000"/>
            <a:ext cx="6210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data (no filtering) of </a:t>
            </a:r>
            <a:r>
              <a:rPr lang="en-US" dirty="0" err="1"/>
              <a:t>cosmics</a:t>
            </a:r>
            <a:r>
              <a:rPr lang="en-US" dirty="0"/>
              <a:t> in </a:t>
            </a:r>
            <a:r>
              <a:rPr lang="en-US" dirty="0" err="1"/>
              <a:t>ArgonCube</a:t>
            </a:r>
            <a:r>
              <a:rPr lang="en-US" dirty="0"/>
              <a:t> module0 demonstrator.</a:t>
            </a:r>
          </a:p>
          <a:p>
            <a:endParaRPr lang="en-US" dirty="0"/>
          </a:p>
          <a:p>
            <a:r>
              <a:rPr lang="en-US" dirty="0"/>
              <a:t>Pixelated detector delivers unprecedented track fidelity and would be impossible to implement without custom ASICs</a:t>
            </a:r>
          </a:p>
          <a:p>
            <a:endParaRPr lang="en-US" dirty="0"/>
          </a:p>
          <a:p>
            <a:r>
              <a:rPr lang="en-US" dirty="0"/>
              <a:t>The final DUNE Near Detector will require approximately 350k ASICs to instrument a 100m</a:t>
            </a:r>
            <a:r>
              <a:rPr lang="en-US" baseline="30000" dirty="0"/>
              <a:t>2</a:t>
            </a:r>
            <a:r>
              <a:rPr lang="en-US" dirty="0"/>
              <a:t> pixel plane (22.4 </a:t>
            </a:r>
            <a:r>
              <a:rPr lang="en-US" dirty="0" err="1"/>
              <a:t>Mpix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2159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79828"/>
            <a:ext cx="10963079" cy="136207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DFF46-CCD7-084F-AEAF-AA47CB98F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Content Placeholder 7" descr="A view of a city&#10;&#10;Description automatically generated">
            <a:extLst>
              <a:ext uri="{FF2B5EF4-FFF2-40B4-BE49-F238E27FC236}">
                <a16:creationId xmlns:a16="http://schemas.microsoft.com/office/drawing/2014/main" id="{18CF2CC9-8523-4048-80E2-3729250D7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354" y="1612446"/>
            <a:ext cx="6400800" cy="4267200"/>
          </a:xfrm>
        </p:spPr>
      </p:pic>
      <p:sp>
        <p:nvSpPr>
          <p:cNvPr id="5" name="Rectangle 4"/>
          <p:cNvSpPr/>
          <p:nvPr/>
        </p:nvSpPr>
        <p:spPr>
          <a:xfrm>
            <a:off x="520700" y="6030436"/>
            <a:ext cx="1130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work was supported in part by the U.S. Department of Energy under Contract No. DE-AC02-05CH11231</a:t>
            </a:r>
          </a:p>
        </p:txBody>
      </p:sp>
    </p:spTree>
    <p:extLst>
      <p:ext uri="{BB962C8B-B14F-4D97-AF65-F5344CB8AC3E}">
        <p14:creationId xmlns:p14="http://schemas.microsoft.com/office/powerpoint/2010/main" val="3863577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6623D-9A5D-4090-B297-5281C4E568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D33DB-C58E-4774-8D86-4EC18AAC05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0DD168B-9ED9-490B-B0C4-9042B8D3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Far Detector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" y="1166209"/>
            <a:ext cx="6431100" cy="50297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7768" y="805080"/>
            <a:ext cx="4590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Fiducial volume of each detector is 10 </a:t>
            </a:r>
            <a:r>
              <a:rPr lang="en-US" dirty="0" err="1"/>
              <a:t>kTon</a:t>
            </a:r>
            <a:r>
              <a:rPr lang="en-US" dirty="0"/>
              <a:t> (17.5 </a:t>
            </a:r>
            <a:r>
              <a:rPr lang="en-US" dirty="0" err="1"/>
              <a:t>kTon</a:t>
            </a:r>
            <a:r>
              <a:rPr lang="en-US" dirty="0"/>
              <a:t> total mass)</a:t>
            </a:r>
          </a:p>
          <a:p>
            <a:endParaRPr lang="en-US" dirty="0"/>
          </a:p>
          <a:p>
            <a:r>
              <a:rPr lang="en-US" dirty="0"/>
              <a:t>Liquid Argon (</a:t>
            </a:r>
            <a:r>
              <a:rPr lang="en-US" dirty="0" err="1"/>
              <a:t>LAr</a:t>
            </a:r>
            <a:r>
              <a:rPr lang="en-US" dirty="0"/>
              <a:t>) is detection medium</a:t>
            </a:r>
          </a:p>
          <a:p>
            <a:endParaRPr lang="en-US" dirty="0"/>
          </a:p>
          <a:p>
            <a:r>
              <a:rPr lang="en-US" dirty="0"/>
              <a:t>TPC size: 12.0 m x 14 m x 58.2 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51" y="2544147"/>
            <a:ext cx="4617132" cy="38847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89353" y="5530334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Single-Phase module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47F29B-846A-41B0-B3C2-38629247AFB8}"/>
              </a:ext>
            </a:extLst>
          </p:cNvPr>
          <p:cNvSpPr txBox="1"/>
          <p:nvPr/>
        </p:nvSpPr>
        <p:spPr>
          <a:xfrm>
            <a:off x="9792583" y="6102434"/>
            <a:ext cx="9765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Bo Yu (BNL)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47F29B-846A-41B0-B3C2-38629247AFB8}"/>
              </a:ext>
            </a:extLst>
          </p:cNvPr>
          <p:cNvSpPr txBox="1"/>
          <p:nvPr/>
        </p:nvSpPr>
        <p:spPr>
          <a:xfrm>
            <a:off x="4765257" y="6174860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JINST 15/T08010</a:t>
            </a:r>
          </a:p>
        </p:txBody>
      </p:sp>
    </p:spTree>
    <p:extLst>
      <p:ext uri="{BB962C8B-B14F-4D97-AF65-F5344CB8AC3E}">
        <p14:creationId xmlns:p14="http://schemas.microsoft.com/office/powerpoint/2010/main" val="277160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0ED332DD-7085-4D20-8DBB-133B066C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975377"/>
            <a:ext cx="3687558" cy="33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6623D-9A5D-4090-B297-5281C4E568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D33DB-C58E-4774-8D86-4EC18AAC05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0DD168B-9ED9-490B-B0C4-9042B8D3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Far Detector – Scaling &amp; Low Noise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392F49B-876D-4391-916D-627A1E139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21" y="1728998"/>
            <a:ext cx="3545567" cy="298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C:\My Documents\Committee &amp; Reviews\2008\TPC_wire_noise.gif">
            <a:extLst>
              <a:ext uri="{FF2B5EF4-FFF2-40B4-BE49-F238E27FC236}">
                <a16:creationId xmlns:a16="http://schemas.microsoft.com/office/drawing/2014/main" id="{DCA6C618-4AFE-4AC2-A208-3CF65278A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9" y="2176520"/>
            <a:ext cx="4689675" cy="309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CA8BD7-C764-4E8E-A724-1A860649BE3A}"/>
              </a:ext>
            </a:extLst>
          </p:cNvPr>
          <p:cNvSpPr txBox="1"/>
          <p:nvPr/>
        </p:nvSpPr>
        <p:spPr>
          <a:xfrm>
            <a:off x="5295900" y="5411983"/>
            <a:ext cx="593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Immersing CMOS electronics in LAr greatly reduces the cabling capacitance, allowing lower achievable noise, and serves as an </a:t>
            </a:r>
            <a:r>
              <a:rPr lang="en-US" b="1" dirty="0">
                <a:latin typeface="+mn-lt"/>
              </a:rPr>
              <a:t>enabling technology</a:t>
            </a:r>
            <a:r>
              <a:rPr lang="en-US" dirty="0">
                <a:latin typeface="+mn-lt"/>
              </a:rPr>
              <a:t> for DUNE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09F81-4B0A-4156-B5D4-BE9D20A47FFD}"/>
              </a:ext>
            </a:extLst>
          </p:cNvPr>
          <p:cNvSpPr txBox="1"/>
          <p:nvPr/>
        </p:nvSpPr>
        <p:spPr>
          <a:xfrm>
            <a:off x="6060018" y="1108855"/>
            <a:ext cx="1692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</a:rPr>
              <a:t>Warm Electronics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81682-6D32-401F-A86E-3FB91D2FE491}"/>
              </a:ext>
            </a:extLst>
          </p:cNvPr>
          <p:cNvSpPr txBox="1"/>
          <p:nvPr/>
        </p:nvSpPr>
        <p:spPr>
          <a:xfrm>
            <a:off x="9466823" y="1107641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</a:rPr>
              <a:t>Cold Electronics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47F29B-846A-41B0-B3C2-38629247AFB8}"/>
              </a:ext>
            </a:extLst>
          </p:cNvPr>
          <p:cNvSpPr txBox="1"/>
          <p:nvPr/>
        </p:nvSpPr>
        <p:spPr>
          <a:xfrm>
            <a:off x="6356889" y="4805361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JINST 15/T08008</a:t>
            </a:r>
          </a:p>
        </p:txBody>
      </p:sp>
    </p:spTree>
    <p:extLst>
      <p:ext uri="{BB962C8B-B14F-4D97-AF65-F5344CB8AC3E}">
        <p14:creationId xmlns:p14="http://schemas.microsoft.com/office/powerpoint/2010/main" val="146240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Key Electronics Challenge: Long-Term Reliability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Cryogenic Instrumentation – DUNE Perspective</a:t>
            </a:r>
            <a:endParaRPr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7" y="1933154"/>
            <a:ext cx="4565568" cy="2642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5672" y="1188269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Reliability and biasing drift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4272" y="53030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“Hot” carriers cause early device aging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557272" y="3017069"/>
            <a:ext cx="1148921" cy="22854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633846" y="4506770"/>
            <a:ext cx="19642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+mn-lt"/>
              </a:rPr>
              <a:t>E. </a:t>
            </a:r>
            <a:r>
              <a:rPr lang="en-US" sz="1050" b="1" dirty="0" err="1">
                <a:latin typeface="+mn-lt"/>
              </a:rPr>
              <a:t>Afacan</a:t>
            </a:r>
            <a:r>
              <a:rPr lang="en-US" sz="1050" b="1" dirty="0">
                <a:latin typeface="+mn-lt"/>
              </a:rPr>
              <a:t> Thesis, 2016</a:t>
            </a:r>
            <a:endParaRPr lang="en-US" sz="20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8133" y="1849210"/>
            <a:ext cx="598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BNL and FNAL conducted lifetime studies and developed design guidelines to assure long-term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UPenn</a:t>
            </a:r>
            <a:r>
              <a:rPr lang="en-US" sz="2000" dirty="0"/>
              <a:t> and FNAL developed a cryogenic compatible standard cell library for 65nm CMOS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33" y="4650560"/>
            <a:ext cx="6374435" cy="13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89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The DUNE Far Detector Electronics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Cryogenic Instrumentation – DUNE Perspective</a:t>
            </a:r>
            <a:endParaRPr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12" y="1005840"/>
            <a:ext cx="6905625" cy="52825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47F29B-846A-41B0-B3C2-38629247AFB8}"/>
              </a:ext>
            </a:extLst>
          </p:cNvPr>
          <p:cNvSpPr txBox="1"/>
          <p:nvPr/>
        </p:nvSpPr>
        <p:spPr>
          <a:xfrm>
            <a:off x="5477110" y="6244089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JINST 15/T08010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79206" y="1049229"/>
            <a:ext cx="47343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 collection system uses 3-chip solution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LArASIC</a:t>
            </a:r>
            <a:r>
              <a:rPr lang="en-US" dirty="0"/>
              <a:t> – 16 channel preamp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ADC – 16 channel 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COLDATA – data aggregator and high-speed digital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All chips are immersed in </a:t>
            </a:r>
            <a:r>
              <a:rPr lang="en-US" dirty="0" err="1"/>
              <a:t>LAr</a:t>
            </a:r>
            <a:r>
              <a:rPr lang="en-US" dirty="0"/>
              <a:t> and have a 30-year required lifetime</a:t>
            </a:r>
          </a:p>
          <a:p>
            <a:endParaRPr lang="en-US" dirty="0"/>
          </a:p>
          <a:p>
            <a:r>
              <a:rPr lang="en-US" dirty="0"/>
              <a:t>24000 </a:t>
            </a:r>
            <a:r>
              <a:rPr lang="en-US" dirty="0" err="1"/>
              <a:t>LArASIC</a:t>
            </a:r>
            <a:r>
              <a:rPr lang="en-US" dirty="0"/>
              <a:t>, 24000 </a:t>
            </a:r>
            <a:r>
              <a:rPr lang="en-US" dirty="0" err="1"/>
              <a:t>ColdADC</a:t>
            </a:r>
            <a:r>
              <a:rPr lang="en-US" dirty="0"/>
              <a:t>, and 6000 COLDATA ASICs are required to instrument a Far Detector Single-Phase Module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3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3B71-4D58-4F25-9163-46FCFCA2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Far Detector (</a:t>
            </a:r>
            <a:r>
              <a:rPr lang="en-US" dirty="0" err="1"/>
              <a:t>LArASIC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02B0-B236-4F8B-B56C-7C84B718AA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89BB-6091-4083-87BD-7A9E44555E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4B3BF-4EDB-4001-B08F-76BC05538C67}"/>
              </a:ext>
            </a:extLst>
          </p:cNvPr>
          <p:cNvSpPr txBox="1"/>
          <p:nvPr/>
        </p:nvSpPr>
        <p:spPr>
          <a:xfrm>
            <a:off x="1703187" y="1263876"/>
            <a:ext cx="88891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+mn-lt"/>
              </a:rPr>
              <a:t>LArASIC</a:t>
            </a:r>
            <a:r>
              <a:rPr lang="en-US" sz="2000" dirty="0">
                <a:latin typeface="+mn-lt"/>
              </a:rPr>
              <a:t> requirements: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low noise : approximate ENC of </a:t>
            </a:r>
            <a:r>
              <a:rPr lang="en-US" sz="2000" dirty="0"/>
              <a:t>450 e</a:t>
            </a:r>
            <a:r>
              <a:rPr lang="en-US" sz="2000" baseline="30000" dirty="0"/>
              <a:t>-</a:t>
            </a:r>
            <a:r>
              <a:rPr lang="en-US" sz="2000" dirty="0"/>
              <a:t> </a:t>
            </a:r>
            <a:r>
              <a:rPr lang="en-US" sz="2000" dirty="0">
                <a:latin typeface="+mn-lt"/>
              </a:rPr>
              <a:t>with 1 µs shaping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low power (to not boil </a:t>
            </a:r>
            <a:r>
              <a:rPr lang="en-US" sz="2000" dirty="0" err="1">
                <a:latin typeface="+mn-lt"/>
              </a:rPr>
              <a:t>LAr</a:t>
            </a:r>
            <a:r>
              <a:rPr lang="en-US" sz="2000" dirty="0">
                <a:latin typeface="+mn-lt"/>
              </a:rPr>
              <a:t>) : 5.5 </a:t>
            </a:r>
            <a:r>
              <a:rPr lang="en-US" sz="2000" dirty="0" err="1">
                <a:latin typeface="+mn-lt"/>
              </a:rPr>
              <a:t>mW</a:t>
            </a:r>
            <a:r>
              <a:rPr lang="en-US" sz="2000" dirty="0">
                <a:latin typeface="+mn-lt"/>
              </a:rPr>
              <a:t> per channel achieved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16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Ability to instrument both induction and collection wires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30" y="3114626"/>
            <a:ext cx="11077709" cy="30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2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3B71-4D58-4F25-9163-46FCFCA2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Far Detector (</a:t>
            </a:r>
            <a:r>
              <a:rPr lang="en-US" dirty="0" err="1"/>
              <a:t>LArASIC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02B0-B236-4F8B-B56C-7C84B718AA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89BB-6091-4083-87BD-7A9E44555E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" y="1204687"/>
            <a:ext cx="12087225" cy="49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3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3B71-4D58-4F25-9163-46FCFCA2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Far Detector (</a:t>
            </a:r>
            <a:r>
              <a:rPr lang="en-US" dirty="0" err="1"/>
              <a:t>ColdADC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02B0-B236-4F8B-B56C-7C84B718AA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>
              <a:buSzPts val="1400"/>
            </a:pPr>
            <a:r>
              <a:rPr lang="en-US" dirty="0"/>
              <a:t>Cryogenic Instrumentation – DUNE Perspective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89BB-6091-4083-87BD-7A9E44555E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4B3BF-4EDB-4001-B08F-76BC05538C67}"/>
              </a:ext>
            </a:extLst>
          </p:cNvPr>
          <p:cNvSpPr txBox="1"/>
          <p:nvPr/>
        </p:nvSpPr>
        <p:spPr>
          <a:xfrm>
            <a:off x="1703187" y="1263876"/>
            <a:ext cx="8889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Three-lab collaboration (LBNL, FNAL, and BNL) developed </a:t>
            </a:r>
            <a:r>
              <a:rPr lang="en-US" sz="2000" dirty="0" err="1">
                <a:latin typeface="+mn-lt"/>
              </a:rPr>
              <a:t>ColdADC</a:t>
            </a:r>
            <a:r>
              <a:rPr lang="en-US" sz="2000" dirty="0">
                <a:latin typeface="+mn-lt"/>
              </a:rPr>
              <a:t> to read out </a:t>
            </a:r>
            <a:r>
              <a:rPr lang="en-US" sz="2000" dirty="0" err="1">
                <a:latin typeface="+mn-lt"/>
              </a:rPr>
              <a:t>LArASIC</a:t>
            </a:r>
            <a:r>
              <a:rPr lang="en-US" sz="2000" dirty="0">
                <a:latin typeface="+mn-lt"/>
              </a:rPr>
              <a:t> in the DUNE Far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786B3E-CE6A-4B2C-AA65-A57CA551C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0" y="2463616"/>
            <a:ext cx="5003080" cy="3518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3416A6-0B18-40FF-8DAB-C3891E9F5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49" y="2046108"/>
            <a:ext cx="5152962" cy="4121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1CC38D-69EE-4CA4-8015-F6A81DBDD76C}"/>
              </a:ext>
            </a:extLst>
          </p:cNvPr>
          <p:cNvSpPr txBox="1"/>
          <p:nvPr/>
        </p:nvSpPr>
        <p:spPr>
          <a:xfrm>
            <a:off x="1944192" y="2155839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Functional Block Diagram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8D1B46-681B-47C0-AF4C-81FF89C30430}"/>
              </a:ext>
            </a:extLst>
          </p:cNvPr>
          <p:cNvSpPr txBox="1"/>
          <p:nvPr/>
        </p:nvSpPr>
        <p:spPr>
          <a:xfrm>
            <a:off x="8022520" y="1731598"/>
            <a:ext cx="12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n-lt"/>
              </a:rPr>
              <a:t>65 nm CMOS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79701-1C90-490A-8797-B97B667D3DB7}"/>
              </a:ext>
            </a:extLst>
          </p:cNvPr>
          <p:cNvSpPr txBox="1"/>
          <p:nvPr/>
        </p:nvSpPr>
        <p:spPr>
          <a:xfrm>
            <a:off x="3920753" y="5944573"/>
            <a:ext cx="1630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IEEE TNS 2022</a:t>
            </a:r>
          </a:p>
        </p:txBody>
      </p:sp>
    </p:spTree>
    <p:extLst>
      <p:ext uri="{BB962C8B-B14F-4D97-AF65-F5344CB8AC3E}">
        <p14:creationId xmlns:p14="http://schemas.microsoft.com/office/powerpoint/2010/main" val="2097449007"/>
      </p:ext>
    </p:extLst>
  </p:cSld>
  <p:clrMapOvr>
    <a:masterClrMapping/>
  </p:clrMapOvr>
</p:sld>
</file>

<file path=ppt/theme/theme1.xml><?xml version="1.0" encoding="utf-8"?>
<a:theme xmlns:a="http://schemas.openxmlformats.org/drawingml/2006/main" name="LBNL_PPT_WideNew_Template_2020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18156</TotalTime>
  <Words>1113</Words>
  <Application>Microsoft Office PowerPoint</Application>
  <PresentationFormat>Widescreen</PresentationFormat>
  <Paragraphs>192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Noto Sans Symbols</vt:lpstr>
      <vt:lpstr>Wingdings</vt:lpstr>
      <vt:lpstr>LBNL_PPT_WideNew_Template_2020</vt:lpstr>
      <vt:lpstr>Cryogenic Instrumentation – DUNE Perspective</vt:lpstr>
      <vt:lpstr>The DUNE Experiment</vt:lpstr>
      <vt:lpstr>DUNE Far Detector</vt:lpstr>
      <vt:lpstr>DUNE Far Detector – Scaling &amp; Low Noise</vt:lpstr>
      <vt:lpstr>Key Electronics Challenge: Long-Term Reliability</vt:lpstr>
      <vt:lpstr>The DUNE Far Detector Electronics</vt:lpstr>
      <vt:lpstr>DUNE Far Detector (LArASIC)</vt:lpstr>
      <vt:lpstr>DUNE Far Detector (LArASIC)</vt:lpstr>
      <vt:lpstr>DUNE Far Detector (ColdADC)</vt:lpstr>
      <vt:lpstr>DUNE Far Detector (ColdADC)</vt:lpstr>
      <vt:lpstr>DUNE Far Detector (COLDATA)</vt:lpstr>
      <vt:lpstr>DUNE Far Detector (COLDATA)</vt:lpstr>
      <vt:lpstr>DUNE Near Detector</vt:lpstr>
      <vt:lpstr>Key Near Detector technical challenge</vt:lpstr>
      <vt:lpstr>Key Near Detector technical challenge</vt:lpstr>
      <vt:lpstr>LArPix – Liquid Argon Pixel ASIC</vt:lpstr>
      <vt:lpstr>Quick Design Iteration  Continuous Improvement</vt:lpstr>
      <vt:lpstr>LArPix Pixel Tile</vt:lpstr>
      <vt:lpstr>PowerPoint Presentation</vt:lpstr>
      <vt:lpstr>PowerPoint Presentation</vt:lpstr>
      <vt:lpstr>Thank You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Cryogenic Integrated Circuits at Lawrence Berkeley National Laboratory</dc:title>
  <dc:creator>Carl R. Grace</dc:creator>
  <cp:lastModifiedBy>Carl R. Grace</cp:lastModifiedBy>
  <cp:revision>218</cp:revision>
  <dcterms:created xsi:type="dcterms:W3CDTF">2020-09-22T17:02:17Z</dcterms:created>
  <dcterms:modified xsi:type="dcterms:W3CDTF">2022-05-16T22:45:58Z</dcterms:modified>
</cp:coreProperties>
</file>