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4" r:id="rId2"/>
  </p:sldMasterIdLst>
  <p:notesMasterIdLst>
    <p:notesMasterId r:id="rId16"/>
  </p:notesMasterIdLst>
  <p:sldIdLst>
    <p:sldId id="256" r:id="rId3"/>
    <p:sldId id="257" r:id="rId4"/>
    <p:sldId id="292" r:id="rId5"/>
    <p:sldId id="312" r:id="rId6"/>
    <p:sldId id="327" r:id="rId7"/>
    <p:sldId id="331" r:id="rId8"/>
    <p:sldId id="299" r:id="rId9"/>
    <p:sldId id="329" r:id="rId10"/>
    <p:sldId id="330" r:id="rId11"/>
    <p:sldId id="309" r:id="rId12"/>
    <p:sldId id="328" r:id="rId13"/>
    <p:sldId id="324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F4FF6-E179-424E-B7C1-451D0B36B1BA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4A19C-B847-4CF6-AAF9-FDA191EC90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282D-ED86-42F2-BADD-E0F2E3B0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34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282D-ED86-42F2-BADD-E0F2E3B0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62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282D-ED86-42F2-BADD-E0F2E3B0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63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282D-ED86-42F2-BADD-E0F2E3B0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78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282D-ED86-42F2-BADD-E0F2E3B0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24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282D-ED86-42F2-BADD-E0F2E3B0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827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282D-ED86-42F2-BADD-E0F2E3B0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97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282D-ED86-42F2-BADD-E0F2E3B0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282D-ED86-42F2-BADD-E0F2E3B0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91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282D-ED86-42F2-BADD-E0F2E3B0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936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282D-ED86-42F2-BADD-E0F2E3B0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86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C282D-ED86-42F2-BADD-E0F2E3B0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53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NuComp</a:t>
            </a:r>
            <a:r>
              <a:rPr lang="en-US" dirty="0" smtClean="0"/>
              <a:t> News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Lee </a:t>
            </a:r>
            <a:r>
              <a:rPr lang="en-US" dirty="0" err="1" smtClean="0"/>
              <a:t>Lueking</a:t>
            </a:r>
            <a:endParaRPr lang="en-US" dirty="0" smtClean="0"/>
          </a:p>
          <a:p>
            <a:r>
              <a:rPr lang="en-US" dirty="0" smtClean="0"/>
              <a:t>February 15,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18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GP Grid Cluster Use </a:t>
            </a:r>
            <a:r>
              <a:rPr lang="en-US" sz="2200" dirty="0" smtClean="0"/>
              <a:t>Last Month</a:t>
            </a:r>
            <a:endParaRPr lang="en-US" sz="22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143999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4648200"/>
            <a:ext cx="38100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71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346872"/>
              </p:ext>
            </p:extLst>
          </p:nvPr>
        </p:nvGraphicFramePr>
        <p:xfrm>
          <a:off x="457200" y="990600"/>
          <a:ext cx="8229600" cy="5489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0633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Average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Max.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Max.</a:t>
                      </a:r>
                      <a:r>
                        <a:rPr lang="en-US" sz="1800" baseline="0" dirty="0" smtClean="0"/>
                        <a:t> Date</a:t>
                      </a:r>
                      <a:endParaRPr lang="en-US" sz="1800" dirty="0"/>
                    </a:p>
                  </a:txBody>
                  <a:tcPr/>
                </a:tc>
              </a:tr>
              <a:tr h="28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minervagpvm01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0.21153025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0.467876691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2.58037103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1/26-10:48:00</a:t>
                      </a:r>
                    </a:p>
                  </a:txBody>
                  <a:tcPr marL="9525" marR="9525" marT="9525" marB="0" anchor="b"/>
                </a:tc>
              </a:tr>
              <a:tr h="28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minervagpvm02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0.554468251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0.708454717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4.9686002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1/27-20:24:00</a:t>
                      </a:r>
                    </a:p>
                  </a:txBody>
                  <a:tcPr marL="9525" marR="9525" marT="9525" marB="0" anchor="b"/>
                </a:tc>
              </a:tr>
              <a:tr h="28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minervagpvm03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0.304821098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0.670999754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6.99700298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2/11-18:48:00</a:t>
                      </a:r>
                    </a:p>
                  </a:txBody>
                  <a:tcPr marL="9525" marR="9525" marT="9525" marB="0" anchor="b"/>
                </a:tc>
              </a:tr>
              <a:tr h="28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minervagpvm04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0.098926997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0.330898702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4.12225694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2/11-18:48:00</a:t>
                      </a:r>
                    </a:p>
                  </a:txBody>
                  <a:tcPr marL="9525" marR="9525" marT="9525" marB="0" anchor="b"/>
                </a:tc>
              </a:tr>
              <a:tr h="28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minervagpvm05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0.057957736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0.146813024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1.76947024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2/13-01:36:00</a:t>
                      </a:r>
                    </a:p>
                  </a:txBody>
                  <a:tcPr marL="9525" marR="9525" marT="9525" marB="0" anchor="b"/>
                </a:tc>
              </a:tr>
              <a:tr h="28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novagpvm01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1.924431059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1.036308088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5.87722024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1/30-21:12:00</a:t>
                      </a:r>
                    </a:p>
                  </a:txBody>
                  <a:tcPr marL="9525" marR="9525" marT="9525" marB="0" anchor="b"/>
                </a:tc>
              </a:tr>
              <a:tr h="28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novagpvm02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0.149927919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0.274438826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1.97569444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1/27-00:48:00</a:t>
                      </a:r>
                    </a:p>
                  </a:txBody>
                  <a:tcPr marL="9525" marR="9525" marT="9525" marB="0" anchor="b"/>
                </a:tc>
              </a:tr>
              <a:tr h="28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novagpvm03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0.797596863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0.898417488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5.14992063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1/24-19:36:00</a:t>
                      </a:r>
                    </a:p>
                  </a:txBody>
                  <a:tcPr marL="9525" marR="9525" marT="9525" marB="0" anchor="b"/>
                </a:tc>
              </a:tr>
              <a:tr h="28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novagpvm04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0.451374913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0.494306981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2.02910714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1/30-21:12:00</a:t>
                      </a:r>
                    </a:p>
                  </a:txBody>
                  <a:tcPr marL="9525" marR="9525" marT="9525" marB="0" anchor="b"/>
                </a:tc>
              </a:tr>
              <a:tr h="28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novagpvm05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0.477614027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0.556400613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3.02738889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1/26-02:24:00</a:t>
                      </a:r>
                    </a:p>
                  </a:txBody>
                  <a:tcPr marL="9525" marR="9525" marT="9525" marB="0" anchor="b"/>
                </a:tc>
              </a:tr>
              <a:tr h="28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argoneutgpvm01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0.063351368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0.092136553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0.642244048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1/18-18:00:00</a:t>
                      </a:r>
                    </a:p>
                  </a:txBody>
                  <a:tcPr marL="9525" marR="9525" marT="9525" marB="0" anchor="b"/>
                </a:tc>
              </a:tr>
              <a:tr h="28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uboonegpvm01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0.049975361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0.108682649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0.968209325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1/25-15:12:00</a:t>
                      </a:r>
                    </a:p>
                  </a:txBody>
                  <a:tcPr marL="9525" marR="9525" marT="9525" marB="0" anchor="b"/>
                </a:tc>
              </a:tr>
              <a:tr h="28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uboonegpvm02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0.048890983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0.078813792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0.544076389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1/27-12:00:00</a:t>
                      </a:r>
                    </a:p>
                  </a:txBody>
                  <a:tcPr marL="9525" marR="9525" marT="9525" marB="0" anchor="b"/>
                </a:tc>
              </a:tr>
              <a:tr h="28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gm2gpvm01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0.046142096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0.080423428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0.687311508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2/14-14:00:00</a:t>
                      </a:r>
                    </a:p>
                  </a:txBody>
                  <a:tcPr marL="9525" marR="9525" marT="9525" marB="0" anchor="b"/>
                </a:tc>
              </a:tr>
              <a:tr h="28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lbnegpvm01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0.196815574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0.349988133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2.20190873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2/6-07:12:00</a:t>
                      </a:r>
                    </a:p>
                  </a:txBody>
                  <a:tcPr marL="9525" marR="9525" marT="9525" marB="0" anchor="b"/>
                </a:tc>
              </a:tr>
              <a:tr h="28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lbnegpvm02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0.18756297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0.397087959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2.18086111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2/14-14:00:00</a:t>
                      </a:r>
                    </a:p>
                  </a:txBody>
                  <a:tcPr marL="9525" marR="9525" marT="9525" marB="0" anchor="b"/>
                </a:tc>
              </a:tr>
              <a:tr h="28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mu2egpvm01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0.01048245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0.045930649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0.692962302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2/6-15:36:00</a:t>
                      </a:r>
                    </a:p>
                  </a:txBody>
                  <a:tcPr marL="9525" marR="9525" marT="9525" marB="0" anchor="b"/>
                </a:tc>
              </a:tr>
              <a:tr h="28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mu2egpvm02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0.064251144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0.142356022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1.01132044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2/6-21:12:00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2800" dirty="0" smtClean="0"/>
              <a:t>GPVM Ganglia </a:t>
            </a:r>
            <a:r>
              <a:rPr lang="en-US" sz="2800" dirty="0"/>
              <a:t>1minute </a:t>
            </a:r>
            <a:r>
              <a:rPr lang="en-US" sz="2800" dirty="0" smtClean="0"/>
              <a:t>Load </a:t>
            </a:r>
            <a:r>
              <a:rPr lang="en-US" sz="2800" dirty="0" err="1" smtClean="0"/>
              <a:t>Avg</a:t>
            </a:r>
            <a:r>
              <a:rPr lang="en-US" sz="2800" dirty="0" smtClean="0"/>
              <a:t> Stats </a:t>
            </a:r>
            <a:br>
              <a:rPr lang="en-US" sz="2800" dirty="0" smtClean="0"/>
            </a:br>
            <a:r>
              <a:rPr lang="en-US" sz="1800" dirty="0" smtClean="0"/>
              <a:t>for the last month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33193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</a:t>
            </a:r>
            <a:r>
              <a:rPr lang="en-US" dirty="0" err="1" smtClean="0"/>
              <a:t>NuComp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3316688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Grid job monitoring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Small file archiving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SAM project update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New ECL features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MINERvA</a:t>
            </a:r>
            <a:r>
              <a:rPr lang="en-US" dirty="0" smtClean="0"/>
              <a:t> and </a:t>
            </a:r>
            <a:r>
              <a:rPr lang="en-US" dirty="0" err="1" smtClean="0"/>
              <a:t>NOvA</a:t>
            </a:r>
            <a:r>
              <a:rPr lang="en-US" dirty="0" smtClean="0"/>
              <a:t> conditions data access</a:t>
            </a:r>
          </a:p>
          <a:p>
            <a:r>
              <a:rPr lang="en-US" dirty="0" smtClean="0"/>
              <a:t>Let me know if there are additional topics to discuss.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08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finish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Maintenance day stuff</a:t>
            </a:r>
          </a:p>
          <a:p>
            <a:r>
              <a:rPr lang="en-US" dirty="0" smtClean="0"/>
              <a:t>IF Computing Resource Summary</a:t>
            </a:r>
          </a:p>
          <a:p>
            <a:r>
              <a:rPr lang="en-US" dirty="0" smtClean="0"/>
              <a:t>A closer look at GP Grid usage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590800"/>
          </a:xfrm>
        </p:spPr>
        <p:txBody>
          <a:bodyPr>
            <a:no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1800" dirty="0"/>
              <a:t>Several SLF4--&gt;5 OS upgrades.  Some </a:t>
            </a:r>
            <a:r>
              <a:rPr lang="en-US" sz="1800" dirty="0" smtClean="0"/>
              <a:t>reboots</a:t>
            </a:r>
            <a:r>
              <a:rPr lang="en-US" sz="1800" dirty="0"/>
              <a:t> </a:t>
            </a:r>
            <a:r>
              <a:rPr lang="en-US" sz="1800" dirty="0" smtClean="0"/>
              <a:t>(</a:t>
            </a:r>
            <a:r>
              <a:rPr lang="en-US" sz="1800" dirty="0" err="1" smtClean="0"/>
              <a:t>minervagpvm’s</a:t>
            </a:r>
            <a:r>
              <a:rPr lang="en-US" sz="1800" dirty="0" smtClean="0"/>
              <a:t>). 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1800" dirty="0" smtClean="0"/>
              <a:t>ENCP </a:t>
            </a:r>
            <a:r>
              <a:rPr lang="en-US" sz="1800" dirty="0"/>
              <a:t>update, STKEN, Feb, 16 with Chimera support, bug fix for CDMS and logging patch. Estimate 1hour. </a:t>
            </a:r>
            <a:endParaRPr lang="en-US" sz="18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1800" dirty="0" smtClean="0"/>
              <a:t>Networking </a:t>
            </a:r>
            <a:r>
              <a:rPr lang="en-US" sz="1800" dirty="0"/>
              <a:t>Services will be moving some switches to the new Nexus in FCC2. Work scheduled </a:t>
            </a:r>
            <a:r>
              <a:rPr lang="en-US" sz="1800" dirty="0" smtClean="0"/>
              <a:t>for 6-8 AM</a:t>
            </a:r>
            <a:r>
              <a:rPr lang="en-US" sz="1800" dirty="0"/>
              <a:t>. </a:t>
            </a:r>
            <a:r>
              <a:rPr lang="en-US" sz="1800" dirty="0" smtClean="0"/>
              <a:t>Most </a:t>
            </a:r>
            <a:r>
              <a:rPr lang="en-US" sz="1800" dirty="0"/>
              <a:t>of this maintenance to be transparent, but there may be a few brief </a:t>
            </a:r>
            <a:r>
              <a:rPr lang="en-US" sz="1800" dirty="0" smtClean="0"/>
              <a:t>disruptions.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1200" dirty="0" err="1" smtClean="0"/>
              <a:t>BlueArc</a:t>
            </a:r>
            <a:r>
              <a:rPr lang="en-US" sz="1200" dirty="0" smtClean="0"/>
              <a:t> </a:t>
            </a:r>
            <a:r>
              <a:rPr lang="en-US" sz="1200" dirty="0"/>
              <a:t>subnet (Scientific and Core-IT). NFS/CIFS should recover if properly configured with 600 second timeout/retry. </a:t>
            </a:r>
            <a:endParaRPr lang="en-US" sz="1200" dirty="0" smtClean="0"/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1200" dirty="0" smtClean="0"/>
              <a:t>Intensity </a:t>
            </a:r>
            <a:r>
              <a:rPr lang="en-US" sz="1200" dirty="0"/>
              <a:t>Frontier servers (DB servers, </a:t>
            </a:r>
            <a:r>
              <a:rPr lang="en-US" sz="1200" dirty="0" err="1"/>
              <a:t>nearline</a:t>
            </a:r>
            <a:r>
              <a:rPr lang="en-US" sz="1200" dirty="0"/>
              <a:t>, etc.) </a:t>
            </a:r>
            <a:r>
              <a:rPr lang="en-US" sz="1200" dirty="0" smtClean="0"/>
              <a:t>fmb02, fmb03,</a:t>
            </a:r>
            <a:r>
              <a:rPr lang="en-US" sz="1200" dirty="0"/>
              <a:t> </a:t>
            </a:r>
            <a:r>
              <a:rPr lang="en-US" sz="1200" dirty="0" smtClean="0"/>
              <a:t>fmb04, fmb05,</a:t>
            </a:r>
            <a:r>
              <a:rPr lang="en-US" sz="1200" dirty="0"/>
              <a:t> </a:t>
            </a:r>
            <a:r>
              <a:rPr lang="en-US" sz="1200" dirty="0" smtClean="0"/>
              <a:t>fmb06,</a:t>
            </a:r>
            <a:r>
              <a:rPr lang="en-US" sz="1200" dirty="0"/>
              <a:t> </a:t>
            </a:r>
            <a:r>
              <a:rPr lang="en-US" sz="1200" dirty="0" smtClean="0"/>
              <a:t>fmb07,</a:t>
            </a:r>
            <a:r>
              <a:rPr lang="en-US" sz="1200" dirty="0"/>
              <a:t> </a:t>
            </a:r>
            <a:r>
              <a:rPr lang="en-US" sz="1200" dirty="0" smtClean="0"/>
              <a:t>fmb08,</a:t>
            </a:r>
            <a:r>
              <a:rPr lang="en-US" sz="1200" dirty="0"/>
              <a:t> </a:t>
            </a:r>
            <a:r>
              <a:rPr lang="en-US" sz="1200" dirty="0" smtClean="0"/>
              <a:t>fmb09,</a:t>
            </a:r>
            <a:r>
              <a:rPr lang="en-US" sz="1200" dirty="0"/>
              <a:t> </a:t>
            </a:r>
            <a:r>
              <a:rPr lang="en-US" sz="1200" dirty="0" err="1" smtClean="0"/>
              <a:t>fnalmysqldev</a:t>
            </a:r>
            <a:r>
              <a:rPr lang="en-US" sz="1200" dirty="0" smtClean="0"/>
              <a:t>,</a:t>
            </a:r>
            <a:r>
              <a:rPr lang="en-US" sz="1200" dirty="0"/>
              <a:t> </a:t>
            </a:r>
            <a:r>
              <a:rPr lang="en-US" sz="1200" dirty="0" err="1" smtClean="0"/>
              <a:t>fnalmysqlprd</a:t>
            </a:r>
            <a:r>
              <a:rPr lang="en-US" sz="1200" dirty="0" smtClean="0"/>
              <a:t>,</a:t>
            </a:r>
            <a:r>
              <a:rPr lang="en-US" sz="1200" dirty="0"/>
              <a:t> </a:t>
            </a:r>
            <a:r>
              <a:rPr lang="en-US" sz="1200" dirty="0" smtClean="0"/>
              <a:t>websrv3, websrv4</a:t>
            </a:r>
            <a:r>
              <a:rPr lang="en-US" sz="1200" dirty="0"/>
              <a:t> </a:t>
            </a:r>
            <a:br>
              <a:rPr lang="en-US" sz="1200" dirty="0"/>
            </a:br>
            <a:endParaRPr lang="en-US" sz="12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Maintenance Day:</a:t>
            </a:r>
            <a:r>
              <a:rPr lang="en-US" sz="3600" dirty="0"/>
              <a:t> Tomorrow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1800" dirty="0" smtClean="0">
                <a:solidFill>
                  <a:srgbClr val="FF0000"/>
                </a:solidFill>
              </a:rPr>
              <a:t>Thursday 2/16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533400" y="3733800"/>
            <a:ext cx="8229600" cy="1600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1800" dirty="0" smtClean="0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547687" y="3733800"/>
            <a:ext cx="8229600" cy="1600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18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547687" y="4343400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285750" indent="-285750">
              <a:buFont typeface="Courier New" pitchFamily="49" charset="0"/>
              <a:buChar char="o"/>
            </a:pPr>
            <a:r>
              <a:rPr lang="en-US" dirty="0" smtClean="0"/>
              <a:t>if01-04</a:t>
            </a:r>
            <a:r>
              <a:rPr lang="en-US" dirty="0"/>
              <a:t>     Thursday February 16 </a:t>
            </a:r>
            <a:endParaRPr lang="en-US" dirty="0" smtClean="0"/>
          </a:p>
          <a:p>
            <a:pPr marL="285750" indent="-285750">
              <a:buFont typeface="Courier New" pitchFamily="49" charset="0"/>
              <a:buChar char="o"/>
            </a:pPr>
            <a:r>
              <a:rPr lang="en-US" dirty="0" smtClean="0"/>
              <a:t>fmb02-09</a:t>
            </a:r>
            <a:r>
              <a:rPr lang="en-US" dirty="0"/>
              <a:t> </a:t>
            </a:r>
            <a:r>
              <a:rPr lang="en-US" dirty="0" smtClean="0"/>
              <a:t>February </a:t>
            </a:r>
            <a:r>
              <a:rPr lang="en-US" dirty="0"/>
              <a:t>16 (waiting for go-ahead from MB) </a:t>
            </a:r>
            <a:endParaRPr lang="en-US" dirty="0" smtClean="0"/>
          </a:p>
          <a:p>
            <a:pPr marL="285750" indent="-285750">
              <a:buFont typeface="Courier New" pitchFamily="49" charset="0"/>
              <a:buChar char="o"/>
            </a:pPr>
            <a:r>
              <a:rPr lang="en-US" dirty="0" smtClean="0"/>
              <a:t>All SLF4 </a:t>
            </a:r>
            <a:r>
              <a:rPr lang="en-US" dirty="0"/>
              <a:t>systems for IF experiments have been upgraded or retired (or will be retired soon), except: </a:t>
            </a:r>
            <a:endParaRPr lang="en-US" dirty="0" smtClean="0"/>
          </a:p>
          <a:p>
            <a:pPr marL="742950" lvl="1" indent="-285750">
              <a:buFont typeface="Courier New" pitchFamily="49" charset="0"/>
              <a:buChar char="o"/>
            </a:pPr>
            <a:r>
              <a:rPr lang="en-US" dirty="0" smtClean="0"/>
              <a:t>minos25</a:t>
            </a:r>
            <a:r>
              <a:rPr lang="en-US" dirty="0"/>
              <a:t>:        moving to a GPCF (and SLF5) system, in </a:t>
            </a:r>
            <a:r>
              <a:rPr lang="en-US" dirty="0" smtClean="0"/>
              <a:t>progress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en-US" dirty="0" smtClean="0"/>
              <a:t>minosgpvm02</a:t>
            </a:r>
            <a:r>
              <a:rPr lang="en-US" dirty="0"/>
              <a:t>:    variance requested </a:t>
            </a:r>
            <a:endParaRPr lang="en-US" dirty="0" smtClean="0"/>
          </a:p>
          <a:p>
            <a:pPr marL="742950" lvl="1" indent="-285750">
              <a:buFont typeface="Courier New" pitchFamily="49" charset="0"/>
              <a:buChar char="o"/>
            </a:pPr>
            <a:r>
              <a:rPr lang="en-US" dirty="0" smtClean="0"/>
              <a:t>minervagpvm01</a:t>
            </a:r>
            <a:r>
              <a:rPr lang="en-US" dirty="0"/>
              <a:t>:  variance requested </a:t>
            </a:r>
          </a:p>
        </p:txBody>
      </p:sp>
      <p:sp>
        <p:nvSpPr>
          <p:cNvPr id="11" name="Title 5"/>
          <p:cNvSpPr txBox="1">
            <a:spLocks/>
          </p:cNvSpPr>
          <p:nvPr/>
        </p:nvSpPr>
        <p:spPr>
          <a:xfrm>
            <a:off x="495300" y="37719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dirty="0" smtClean="0"/>
              <a:t>SLF4 </a:t>
            </a:r>
            <a:r>
              <a:rPr lang="en-US" sz="3600" dirty="0" smtClean="0">
                <a:sym typeface="Wingdings" pitchFamily="2" charset="2"/>
              </a:rPr>
              <a:t> SLF5 Upgrades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</a:t>
            </a:r>
            <a:r>
              <a:rPr lang="en-US" sz="2400" dirty="0" smtClean="0"/>
              <a:t>ew </a:t>
            </a:r>
            <a:r>
              <a:rPr lang="en-US" sz="2400" dirty="0"/>
              <a:t>kernel updates requiring a reboot of </a:t>
            </a:r>
            <a:r>
              <a:rPr lang="en-US" sz="2400" dirty="0" err="1"/>
              <a:t>fnalMySQLdev</a:t>
            </a:r>
            <a:r>
              <a:rPr lang="en-US" sz="2400" dirty="0"/>
              <a:t> on Tuesday, Feb 21 around 9:30 AM. The downtime should be minimal but we would like 30 minutes</a:t>
            </a:r>
            <a:r>
              <a:rPr lang="en-US" sz="2400" dirty="0" smtClean="0"/>
              <a:t>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There </a:t>
            </a:r>
            <a:r>
              <a:rPr lang="en-US" sz="2400" dirty="0">
                <a:solidFill>
                  <a:srgbClr val="FF0000"/>
                </a:solidFill>
              </a:rPr>
              <a:t>will be an 18hr ENSTORE "chimera" migration for STKEN, start at 18:00 on Feb. 22, and end by noon on the 23rd. 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More information in Dmitry’s presentation</a:t>
            </a:r>
          </a:p>
          <a:p>
            <a:pPr marL="109728" indent="0">
              <a:buNone/>
            </a:pP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Maintenance </a:t>
            </a:r>
            <a:r>
              <a:rPr lang="en-US" dirty="0" err="1" smtClean="0"/>
              <a:t>Days:Next</a:t>
            </a:r>
            <a:r>
              <a:rPr lang="en-US" dirty="0" smtClean="0"/>
              <a:t> Week</a:t>
            </a:r>
            <a:br>
              <a:rPr lang="en-US" dirty="0" smtClean="0"/>
            </a:br>
            <a:r>
              <a:rPr lang="en-US" sz="2200" dirty="0" smtClean="0">
                <a:solidFill>
                  <a:srgbClr val="FF0000"/>
                </a:solidFill>
              </a:rPr>
              <a:t>2/21,  2/22 to 2/23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32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Major upgrades, require several hours each</a:t>
            </a:r>
          </a:p>
          <a:p>
            <a:pPr lvl="1"/>
            <a:r>
              <a:rPr lang="en-US" sz="2000" dirty="0" err="1" smtClean="0"/>
              <a:t>afs</a:t>
            </a:r>
            <a:r>
              <a:rPr lang="en-US" sz="2000" dirty="0" smtClean="0"/>
              <a:t> software will be upgraded</a:t>
            </a:r>
          </a:p>
          <a:p>
            <a:pPr lvl="1"/>
            <a:r>
              <a:rPr lang="en-US" sz="2000" dirty="0" err="1" smtClean="0"/>
              <a:t>BlueArc</a:t>
            </a:r>
            <a:r>
              <a:rPr lang="en-US" sz="2000" dirty="0" smtClean="0"/>
              <a:t> Firmware upgrade</a:t>
            </a:r>
          </a:p>
          <a:p>
            <a:r>
              <a:rPr lang="en-US" sz="2400" dirty="0" smtClean="0"/>
              <a:t>These need to be coordinated with CDF, D0 an other users at the lab.</a:t>
            </a:r>
          </a:p>
          <a:p>
            <a:r>
              <a:rPr lang="en-US" sz="2400" dirty="0" smtClean="0"/>
              <a:t>They cannot be done concurrently because the same people are doing both. </a:t>
            </a:r>
          </a:p>
          <a:p>
            <a:r>
              <a:rPr lang="en-US" sz="2400" dirty="0" smtClean="0"/>
              <a:t>Andy has more info…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Maintenance Day: ~ Early May</a:t>
            </a:r>
            <a:br>
              <a:rPr lang="en-US" dirty="0" smtClean="0"/>
            </a:br>
            <a:r>
              <a:rPr lang="en-US" sz="2000" dirty="0" smtClean="0">
                <a:solidFill>
                  <a:srgbClr val="FF0000"/>
                </a:solidFill>
              </a:rPr>
              <a:t>Possibly Week of May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57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BlueArc</a:t>
            </a:r>
            <a:r>
              <a:rPr lang="en-US" dirty="0"/>
              <a:t> Firmware Upgrade ------------------------ Current Version v6.1 Proposed Version v8.1 -bug fixes -support for 512 LUNs/cluster Proposed Date April 30 ...pm (beam-shutoff) through May 1 ...am (start of business day) Impact drain-jobs / no new jobs till end of upgrade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AFS </a:t>
            </a:r>
            <a:r>
              <a:rPr lang="en-US" dirty="0"/>
              <a:t>Upgrade -------------- Current Version </a:t>
            </a:r>
            <a:r>
              <a:rPr lang="en-US" dirty="0" err="1"/>
              <a:t>openafs</a:t>
            </a:r>
            <a:r>
              <a:rPr lang="en-US" dirty="0"/>
              <a:t> 1.4.11 Proposed Version </a:t>
            </a:r>
            <a:r>
              <a:rPr lang="en-US" dirty="0" err="1"/>
              <a:t>openafs</a:t>
            </a:r>
            <a:r>
              <a:rPr lang="en-US" dirty="0"/>
              <a:t> 1.4.14 Support for Compound Kerberos principal, used with </a:t>
            </a:r>
            <a:r>
              <a:rPr lang="en-US" dirty="0" err="1"/>
              <a:t>kcron</a:t>
            </a:r>
            <a:r>
              <a:rPr lang="en-US" dirty="0"/>
              <a:t> to access AFS space Proposed Date Several days after </a:t>
            </a:r>
            <a:r>
              <a:rPr lang="en-US" dirty="0" err="1"/>
              <a:t>BlueArc</a:t>
            </a:r>
            <a:r>
              <a:rPr lang="en-US" dirty="0"/>
              <a:t> upgrade. Downtime estimate (</a:t>
            </a:r>
            <a:r>
              <a:rPr lang="en-US" dirty="0" err="1"/>
              <a:t>approx</a:t>
            </a:r>
            <a:r>
              <a:rPr lang="en-US" dirty="0"/>
              <a:t>): 2-4 hours during early morning hours Impact We believe that AFS is mainly used interactively; however, groups that do use it for batch will have to refrain from running jobs during </a:t>
            </a:r>
            <a:r>
              <a:rPr lang="en-US" dirty="0" err="1"/>
              <a:t>maint</a:t>
            </a:r>
            <a:r>
              <a:rPr lang="en-US" dirty="0"/>
              <a:t> window.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BlueArc</a:t>
            </a:r>
            <a:r>
              <a:rPr lang="en-US" dirty="0" smtClean="0"/>
              <a:t> and </a:t>
            </a:r>
            <a:r>
              <a:rPr lang="en-US" smtClean="0"/>
              <a:t>AFS upgrades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86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IFront</a:t>
            </a:r>
            <a:r>
              <a:rPr lang="en-US" dirty="0" smtClean="0"/>
              <a:t> Computing Resource Summary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Central Storage</a:t>
            </a:r>
          </a:p>
          <a:p>
            <a:r>
              <a:rPr lang="en-US" dirty="0" smtClean="0"/>
              <a:t>GP Grid Cluster</a:t>
            </a:r>
          </a:p>
          <a:p>
            <a:r>
              <a:rPr lang="en-US" dirty="0" smtClean="0"/>
              <a:t>GPCF VM load averages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/experiment/data areas (1/2)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1447800"/>
            <a:ext cx="4419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995611"/>
            <a:ext cx="4419602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548186"/>
            <a:ext cx="4419601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963" y="1447800"/>
            <a:ext cx="44100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963" y="2995610"/>
            <a:ext cx="4410076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548186"/>
            <a:ext cx="441484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57237" y="1821417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areas summed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7237" y="3411019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ArgoNeuT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57237" y="4844534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gm2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10199" y="2001320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LBNE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00674" y="3397800"/>
            <a:ext cx="116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MINERvA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00673" y="4969428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01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/experiment/data areas (2/2)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85888"/>
            <a:ext cx="4495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2928938"/>
            <a:ext cx="4495801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409701"/>
            <a:ext cx="443388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2962276"/>
            <a:ext cx="4410076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1150" y="3335893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MiniBooNE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46880" y="1720334"/>
            <a:ext cx="1515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MicroBooNE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0" y="1720334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Mu2e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49176" y="3186707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NOvA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616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4324</TotalTime>
  <Words>508</Words>
  <Application>Microsoft Office PowerPoint</Application>
  <PresentationFormat>On-screen Show (4:3)</PresentationFormat>
  <Paragraphs>190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Concourse</vt:lpstr>
      <vt:lpstr>Custom Design</vt:lpstr>
      <vt:lpstr>NuComp News</vt:lpstr>
      <vt:lpstr>Outline</vt:lpstr>
      <vt:lpstr>Maintenance Day: Tomorrow  Thursday 2/16</vt:lpstr>
      <vt:lpstr>Maintenance Days:Next Week 2/21,  2/22 to 2/23</vt:lpstr>
      <vt:lpstr>Maintenance Day: ~ Early May Possibly Week of May 1</vt:lpstr>
      <vt:lpstr>BlueArc and AFS upgrades</vt:lpstr>
      <vt:lpstr>IFront Computing Resource Summary</vt:lpstr>
      <vt:lpstr>/experiment/data areas (1/2)</vt:lpstr>
      <vt:lpstr>/experiment/data areas (2/2)</vt:lpstr>
      <vt:lpstr>GP Grid Cluster Use Last Month</vt:lpstr>
      <vt:lpstr>GPVM Ganglia 1minute Load Avg Stats  for the last month</vt:lpstr>
      <vt:lpstr>March NuComp</vt:lpstr>
      <vt:lpstr>finish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NuComp News</dc:title>
  <dc:creator>Lee Lueking x8236 07553N</dc:creator>
  <cp:lastModifiedBy>Lee Lueking x8236 07553N</cp:lastModifiedBy>
  <cp:revision>84</cp:revision>
  <dcterms:created xsi:type="dcterms:W3CDTF">2006-08-16T00:00:00Z</dcterms:created>
  <dcterms:modified xsi:type="dcterms:W3CDTF">2012-02-15T20:31:04Z</dcterms:modified>
</cp:coreProperties>
</file>