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1728" r:id="rId4"/>
    <p:sldId id="1724" r:id="rId5"/>
    <p:sldId id="1731" r:id="rId6"/>
    <p:sldId id="1730" r:id="rId7"/>
    <p:sldId id="1729" r:id="rId8"/>
    <p:sldId id="1726" r:id="rId9"/>
    <p:sldId id="1725" r:id="rId10"/>
    <p:sldId id="258" r:id="rId11"/>
    <p:sldId id="259" r:id="rId12"/>
    <p:sldId id="260" r:id="rId13"/>
    <p:sldId id="261" r:id="rId14"/>
    <p:sldId id="262" r:id="rId15"/>
    <p:sldId id="265" r:id="rId16"/>
    <p:sldId id="1721" r:id="rId17"/>
    <p:sldId id="266" r:id="rId18"/>
    <p:sldId id="1723" r:id="rId19"/>
    <p:sldId id="1722" r:id="rId20"/>
    <p:sldId id="269" r:id="rId21"/>
    <p:sldId id="270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CfzDpbygu8W4ueIJvIFiZrh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o Alessandro Nan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664F0-D795-4B4D-B374-82B35C5851EE}">
  <a:tblStyle styleId="{616664F0-D795-4B4D-B374-82B35C585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66" d="100"/>
          <a:sy n="66" d="100"/>
        </p:scale>
        <p:origin x="759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94e619d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94e619d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894e619d9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sbelomes@fnal.gov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hans.weise@desy.de" TargetMode="External"/><Relationship Id="rId4" Type="http://schemas.openxmlformats.org/officeDocument/2006/relationships/hyperlink" Target="mailto:nanni@slac.stanford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lo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ac.stanford.edu/econf/C1307292/" TargetMode="External"/><Relationship Id="rId5" Type="http://schemas.openxmlformats.org/officeDocument/2006/relationships/hyperlink" Target="https://www.osti.gov/servlets/purl/1631119" TargetMode="External"/><Relationship Id="rId4" Type="http://schemas.openxmlformats.org/officeDocument/2006/relationships/hyperlink" Target="https://snowmass2021.slack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2406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fnal.gov/event/52408/" TargetMode="External"/><Relationship Id="rId4" Type="http://schemas.openxmlformats.org/officeDocument/2006/relationships/hyperlink" Target="https://indico.fnal.gov/event/52407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nowmass21.org/submissions/sta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stserv@fnal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400"/>
            </a:pPr>
            <a:r>
              <a:rPr lang="en-US" dirty="0"/>
              <a:t>AF7 - Subgroup RF - </a:t>
            </a:r>
            <a:r>
              <a:rPr lang="en-US" dirty="0" err="1"/>
              <a:t>miniWorkshop</a:t>
            </a:r>
            <a:r>
              <a:rPr lang="en-US" dirty="0"/>
              <a:t> on Innovative Design and Modeling – Follow-up</a:t>
            </a: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 b="1" dirty="0"/>
              <a:t>Jan. 18, 2022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518"/>
              </a:spcBef>
              <a:buSzPts val="2590"/>
            </a:pPr>
            <a:r>
              <a:rPr lang="en-US" dirty="0"/>
              <a:t>Sergey </a:t>
            </a:r>
            <a:r>
              <a:rPr lang="en-US" dirty="0" err="1"/>
              <a:t>Belomestnykh</a:t>
            </a:r>
            <a:br>
              <a:rPr lang="en-US" dirty="0"/>
            </a:br>
            <a:r>
              <a:rPr lang="en-US" dirty="0"/>
              <a:t>Emilio Nanni</a:t>
            </a:r>
          </a:p>
          <a:p>
            <a:pPr marL="0" lvl="0" indent="0">
              <a:lnSpc>
                <a:spcPct val="80000"/>
              </a:lnSpc>
              <a:spcBef>
                <a:spcPts val="518"/>
              </a:spcBef>
              <a:buSzPts val="2590"/>
            </a:pPr>
            <a:r>
              <a:rPr lang="en-US" sz="2590" dirty="0"/>
              <a:t>Hans Weise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is a long-term planning exercise for the particle physics community, organized by the American Physical Society (APS)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Opportunity for the entire particle physics community to come together to identify and document a vision for the future of particle physics in the U.S. and together with its international partners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Contributions provide important input that influences future projects and scientific programs.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2021 Organization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10 Frontiers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Energy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Neutrino Physics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Rare Processes and Precision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Cosmic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Theory Frontier</a:t>
            </a: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rgbClr val="00B0F0"/>
                </a:solidFill>
              </a:rPr>
              <a:t>Accelerator Frontier</a:t>
            </a:r>
            <a:endParaRPr dirty="0">
              <a:solidFill>
                <a:srgbClr val="00B0F0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Instrumentation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Computational Frontier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Underground Facilities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dirty="0">
                <a:solidFill>
                  <a:schemeClr val="tx1"/>
                </a:solidFill>
              </a:rPr>
              <a:t>Community Engagement Frontier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0" y="17083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Accelerator Frontier Organization</a:t>
            </a:r>
            <a:endParaRPr/>
          </a:p>
        </p:txBody>
      </p:sp>
      <p:graphicFrame>
        <p:nvGraphicFramePr>
          <p:cNvPr id="145" name="Google Shape;145;p5"/>
          <p:cNvGraphicFramePr/>
          <p:nvPr>
            <p:extLst>
              <p:ext uri="{D42A27DB-BD31-4B8C-83A1-F6EECF244321}">
                <p14:modId xmlns:p14="http://schemas.microsoft.com/office/powerpoint/2010/main" val="3686888438"/>
              </p:ext>
            </p:extLst>
          </p:nvPr>
        </p:nvGraphicFramePr>
        <p:xfrm>
          <a:off x="387626" y="2166324"/>
          <a:ext cx="8229575" cy="4633070"/>
        </p:xfrm>
        <a:graphic>
          <a:graphicData uri="http://schemas.openxmlformats.org/drawingml/2006/table">
            <a:tbl>
              <a:tblPr>
                <a:noFill/>
                <a:tableStyleId>{616664F0-D795-4B4D-B374-82B35C5851EE}</a:tableStyleId>
              </a:tblPr>
              <a:tblGrid>
                <a:gridCol w="25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Topical Group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Group Co-Conveners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AF1. Beam Physics and Education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Z. Huang (Stanford)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Bei (GSI)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Lund (MSU)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AF2. Accelerators for Neutrinos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J. Galambos (ORNL)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B. Zwaska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Arduini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AF3. Accelerators for EW/Higgs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Ross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Seryi (JLAB)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Q. Qin (IHEP, Beijing)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AF4. Multi-TeV Colliders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Palmer (BNL)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Valishev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N. Pastrone (INFN, Torino)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AF5. Accelerators for PBC and Rare Processes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Prebys (UC Davis)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Lamont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Richard Milner (MIT)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AF6. Advanced Accelerator Concepts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C. Geddes (LBNL)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Hogan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P. Musumeci (UCLA)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R. Assmann (DESY)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AF7. Accelerator Technology R&amp;D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RF </a:t>
                      </a:r>
                      <a:endParaRPr sz="1800" b="1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Nanni (SLAC) </a:t>
                      </a:r>
                      <a:endParaRPr sz="180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</a:t>
                      </a:r>
                      <a:r>
                        <a:rPr lang="en-US" sz="1200" dirty="0" err="1">
                          <a:solidFill>
                            <a:srgbClr val="00B0F0"/>
                          </a:solidFill>
                        </a:rPr>
                        <a:t>Belomestnykh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(FNAL) </a:t>
                      </a:r>
                      <a:endParaRPr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H. Weise (DESY) </a:t>
                      </a:r>
                      <a:endParaRPr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Magnets </a:t>
                      </a:r>
                      <a:endParaRPr sz="1800"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Sabbi (LBNL)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Zlobin (FNAL)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Izquierdo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Bermudez (CERN) 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Targets/Sources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Charlotte Barbier (ORNL)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Yin-E Sun (ANL)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Frederique </a:t>
                      </a:r>
                      <a:r>
                        <a:rPr lang="en-US" sz="1200" dirty="0" err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Pellemoine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(MSU/FNAL)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591" y="821962"/>
            <a:ext cx="5277679" cy="129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1699591" y="861718"/>
            <a:ext cx="197788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Frontier Conveners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060"/>
              <a:buFont typeface="Calibri"/>
              <a:buNone/>
            </a:pPr>
            <a:r>
              <a:rPr lang="en-US" sz="3060"/>
              <a:t>Accelerator Frontier 7: Accelerator Technology R&amp;D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201039" y="1350253"/>
            <a:ext cx="8631676" cy="13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Accelerator Technology is the enabling foundation for accelerator-based HEP. 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RF acceleration – primarily divided into SRF and NCRF, plus consideration for regions of overlap, e.g. RF sources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-96253" y="569988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1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RF Subtopical Group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2719851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AF7 - RF Conveners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3031468" y="3395235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</a:t>
            </a:r>
            <a:r>
              <a:rPr lang="en-US" sz="2000" dirty="0" err="1"/>
              <a:t>Belomestnykh</a:t>
            </a:r>
            <a:endParaRPr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dirty="0"/>
          </a:p>
          <a:p>
            <a:pPr lvl="0" algn="ct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sz="1800" dirty="0">
                <a:hlinkClick r:id="rId3"/>
              </a:rPr>
              <a:t>sbelomes@fnal.gov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1938" y="3357514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Emilio Nanni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SLAC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nanni@slac.stanford.edu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019800" y="3356046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Hans Weise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DESY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hans.weise@desy.de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6">
            <a:alphaModFix/>
          </a:blip>
          <a:srcRect l="10081" t="19620" r="50000" b="19340"/>
          <a:stretch/>
        </p:blipFill>
        <p:spPr>
          <a:xfrm>
            <a:off x="6996169" y="4509329"/>
            <a:ext cx="1207902" cy="184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329" y="4612379"/>
            <a:ext cx="1736785" cy="167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om Chief Technology Officer Sergey Belomestnykh: OCTO's top five | News">
            <a:extLst>
              <a:ext uri="{FF2B5EF4-FFF2-40B4-BE49-F238E27FC236}">
                <a16:creationId xmlns:a16="http://schemas.microsoft.com/office/drawing/2014/main" id="{B5EA67A4-3CB6-D24B-AA09-D873845E0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9"/>
          <a:stretch/>
        </p:blipFill>
        <p:spPr bwMode="auto">
          <a:xfrm>
            <a:off x="3750110" y="4578203"/>
            <a:ext cx="1451274" cy="17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Submissions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 submissions will take the form of Contributed Papers, such as white papers on specific scientific areas, with a maximum length of 10 pages each, </a:t>
            </a:r>
            <a:r>
              <a:rPr lang="en-US" dirty="0">
                <a:highlight>
                  <a:srgbClr val="FFFF00"/>
                </a:highlight>
              </a:rPr>
              <a:t>due July 31, 2021 (THIS DATE MAY CHANGE)</a:t>
            </a:r>
            <a:endParaRPr dirty="0">
              <a:highlight>
                <a:srgbClr val="FFFF00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Contributed papers are typically expected to be preceded by Letters of Interest (</a:t>
            </a:r>
            <a:r>
              <a:rPr lang="en-US" dirty="0" err="1"/>
              <a:t>LoI</a:t>
            </a:r>
            <a:r>
              <a:rPr lang="en-US" dirty="0"/>
              <a:t>), with a maximum length of 2 pages each, due August 31, 2020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encourage </a:t>
            </a:r>
            <a:r>
              <a:rPr lang="en-US" dirty="0" err="1"/>
              <a:t>LoI</a:t>
            </a:r>
            <a:r>
              <a:rPr lang="en-US" dirty="0"/>
              <a:t> submitters to form teams for contributions (where appropriate)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Rally support behind contributions from others</a:t>
            </a:r>
            <a:endParaRPr dirty="0"/>
          </a:p>
        </p:txBody>
      </p:sp>
      <p:sp>
        <p:nvSpPr>
          <p:cNvPr id="175" name="Google Shape;17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Impact of Submissions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Snowmass is our opportunity to inform the community on R&amp;D opportunities in our field</a:t>
            </a:r>
            <a:endParaRPr sz="3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DOE’s P5 will follow Snowmass and utilize this information to lay out a decadal vision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800" dirty="0"/>
              <a:t>Accelerator Subpanel deliberations during the last P5 made a significant impact on resources for R&amp;D</a:t>
            </a:r>
          </a:p>
          <a:p>
            <a:pPr marL="342900">
              <a:spcBef>
                <a:spcPts val="0"/>
              </a:spcBef>
              <a:buSzPts val="2800"/>
            </a:pPr>
            <a:r>
              <a:rPr lang="en-US" sz="3200" dirty="0"/>
              <a:t>Contributions will have more impact if community works together</a:t>
            </a: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864650" y="5491825"/>
            <a:ext cx="6786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https://snowmass21.org/loi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5204-6CA0-A049-A10F-5C0A3AAF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miniWorkshop</a:t>
            </a:r>
            <a:r>
              <a:rPr lang="en-US" dirty="0"/>
              <a:t> on RF Systems and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165E-3C57-2D46-AF08-67D414F4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of this workshop: </a:t>
            </a:r>
          </a:p>
          <a:p>
            <a:pPr lvl="1"/>
            <a:r>
              <a:rPr lang="en-US" dirty="0"/>
              <a:t>Discuss the submitted LOIs in this topic</a:t>
            </a:r>
          </a:p>
          <a:p>
            <a:pPr lvl="1"/>
            <a:r>
              <a:rPr lang="en-US" dirty="0"/>
              <a:t>Learn about future research plans</a:t>
            </a:r>
          </a:p>
          <a:p>
            <a:pPr lvl="1"/>
            <a:r>
              <a:rPr lang="en-US" dirty="0"/>
              <a:t>Discuss important HEP technical challenges</a:t>
            </a:r>
          </a:p>
          <a:p>
            <a:pPr lvl="1"/>
            <a:r>
              <a:rPr lang="en-US" dirty="0"/>
              <a:t> Strategize as a community for our collective contribution to Snowmass</a:t>
            </a:r>
          </a:p>
          <a:p>
            <a:r>
              <a:rPr lang="en-US" dirty="0"/>
              <a:t>Events will be held in coming months for additional categories of LOIs submitted to AF7-rf.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7AFE-7F05-364F-B4E3-004ED5CEE3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GARD RF Acceleration R&amp;D Roadmap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457200" y="5295050"/>
            <a:ext cx="8686800" cy="168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tructure some discussion around DOE RF Accelerator Roadmap</a:t>
            </a:r>
          </a:p>
          <a:p>
            <a:pPr lvl="1" indent="-317500">
              <a:spcBef>
                <a:spcPts val="0"/>
              </a:spcBef>
              <a:buSzPts val="1400"/>
              <a:buChar char="•"/>
            </a:pPr>
            <a:r>
              <a:rPr lang="en-US" sz="20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Does it capture the right topics / are we making progress?</a:t>
            </a:r>
            <a:endParaRPr sz="2000" dirty="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 addition explore new or overlooked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concepts/topics </a:t>
            </a:r>
            <a:endParaRPr sz="2400" dirty="0"/>
          </a:p>
        </p:txBody>
      </p:sp>
      <p:sp>
        <p:nvSpPr>
          <p:cNvPr id="212" name="Google Shape;2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0" y="1272285"/>
            <a:ext cx="2638698" cy="33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418" y="800958"/>
            <a:ext cx="6453679" cy="449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8AEF-B0DA-C24A-BF61-A4E0985F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650"/>
            <a:ext cx="9144000" cy="499218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GARD-RF R&amp;D alignment with future HEP particle accelerators 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2702-74EC-E646-BC5E-70EB60714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22107-52CD-8849-820A-DD16EA5CBE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12702-1390-564F-A0EE-19B388FC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868"/>
            <a:ext cx="9074157" cy="49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1425D6-23D4-CB4F-9D4A-8C31E558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00058-A9DD-604D-96BF-02BEA696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8E5FA-B922-8845-BC73-44FAD94C5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E1B66-F3B6-DA4F-93D6-5BBD981A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" y="317856"/>
            <a:ext cx="8872812" cy="3705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DF19E-F9D3-D642-A359-A81C7567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4" y="4023360"/>
            <a:ext cx="887281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 AF7 update</a:t>
            </a:r>
          </a:p>
          <a:p>
            <a:pPr marL="342900" lvl="0">
              <a:spcBef>
                <a:spcPts val="0"/>
              </a:spcBef>
              <a:buSzPts val="2800"/>
            </a:pPr>
            <a:r>
              <a:rPr lang="en-US" dirty="0"/>
              <a:t>Past Innovative Design and Modeling workshop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Discussion of contributions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9" name="Google Shape;1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1/18/22</a:t>
            </a:r>
            <a:endParaRPr dirty="0"/>
          </a:p>
        </p:txBody>
      </p:sp>
      <p:sp>
        <p:nvSpPr>
          <p:cNvPr id="120" name="Google Shape;1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 website, including upload for LOIs and contributed papers –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https://snowmass21.org/start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Slack Channel –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https://snowmass2021.slack.com/</a:t>
            </a:r>
            <a:r>
              <a:rPr lang="en-US" dirty="0"/>
              <a:t> </a:t>
            </a:r>
            <a:endParaRPr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dirty="0"/>
              <a:t>GARD Roadmap </a:t>
            </a:r>
            <a:r>
              <a:rPr lang="en-US" dirty="0">
                <a:hlinkClick r:id="rId5"/>
              </a:rPr>
              <a:t>https://www.osti.gov/servlets/purl/1631119</a:t>
            </a:r>
            <a:r>
              <a:rPr lang="en-US" dirty="0"/>
              <a:t> 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Snowmass 2013 proceedings  –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https://www.slac.stanford.edu/econf/C1307292/</a:t>
            </a:r>
            <a:endParaRPr lang="en-US" u="sng" dirty="0">
              <a:solidFill>
                <a:schemeClr val="hlink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42" name="Google Shape;2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6/19/20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94e619d90_0_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/ Discussion Topics</a:t>
            </a:r>
            <a:endParaRPr/>
          </a:p>
        </p:txBody>
      </p:sp>
      <p:sp>
        <p:nvSpPr>
          <p:cNvPr id="251" name="Google Shape;251;g894e619d90_0_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Questions on Contributed Papers?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contributions are you considering?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Can we build teams to submit contributions with strong impact?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would those categories be for RF Systems and Sources?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or what would you like to hear from for future seminars ?</a:t>
            </a:r>
            <a:endParaRPr dirty="0"/>
          </a:p>
        </p:txBody>
      </p:sp>
      <p:sp>
        <p:nvSpPr>
          <p:cNvPr id="252" name="Google Shape;252;g894e619d90_0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C9EFAF-9C50-8242-AA25-B4C427780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20160"/>
              </p:ext>
            </p:extLst>
          </p:nvPr>
        </p:nvGraphicFramePr>
        <p:xfrm>
          <a:off x="117088" y="1258971"/>
          <a:ext cx="8906838" cy="2074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2618">
                  <a:extLst>
                    <a:ext uri="{9D8B030D-6E8A-4147-A177-3AD203B41FA5}">
                      <a16:colId xmlns:a16="http://schemas.microsoft.com/office/drawing/2014/main" val="1202280515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937616078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2818063069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3416455163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2152480186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934408050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3053272930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818719124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709024273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4205440592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424200067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464129044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5207256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467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Oct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Sep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4203788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Snowmass Timeline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750" b="1" dirty="0"/>
                        <a:t>Whitepaper</a:t>
                      </a:r>
                      <a:br>
                        <a:rPr lang="en-US" sz="750" b="1" dirty="0"/>
                      </a:br>
                      <a:r>
                        <a:rPr lang="en-US" sz="750" b="1" dirty="0"/>
                        <a:t>Due Date:</a:t>
                      </a:r>
                      <a:br>
                        <a:rPr lang="en-US" sz="750" b="1" dirty="0"/>
                      </a:br>
                      <a:r>
                        <a:rPr lang="en-US" sz="750" b="1" dirty="0"/>
                        <a:t>March 15th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750" b="1" dirty="0"/>
                        <a:t>Snowmass at Seattle:</a:t>
                      </a:r>
                    </a:p>
                    <a:p>
                      <a:r>
                        <a:rPr lang="en-US" sz="750" b="1" dirty="0"/>
                        <a:t>July 17-26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17598816"/>
                  </a:ext>
                </a:extLst>
              </a:tr>
              <a:tr h="83211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AF Timeline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2569785"/>
                  </a:ext>
                </a:extLst>
              </a:tr>
            </a:tbl>
          </a:graphicData>
        </a:graphic>
      </p:graphicFrame>
      <p:sp>
        <p:nvSpPr>
          <p:cNvPr id="54" name="Right Arrow 53">
            <a:extLst>
              <a:ext uri="{FF2B5EF4-FFF2-40B4-BE49-F238E27FC236}">
                <a16:creationId xmlns:a16="http://schemas.microsoft.com/office/drawing/2014/main" id="{BF226D74-7433-7545-96E2-055B35F32305}"/>
              </a:ext>
            </a:extLst>
          </p:cNvPr>
          <p:cNvSpPr/>
          <p:nvPr/>
        </p:nvSpPr>
        <p:spPr>
          <a:xfrm>
            <a:off x="1319500" y="2504139"/>
            <a:ext cx="1002545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AF </a:t>
            </a:r>
            <a:r>
              <a:rPr lang="en-US" sz="1200" dirty="0"/>
              <a:t>Restart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0C7F08E1-D874-1049-8E71-BC573BE7E514}"/>
              </a:ext>
            </a:extLst>
          </p:cNvPr>
          <p:cNvSpPr/>
          <p:nvPr/>
        </p:nvSpPr>
        <p:spPr>
          <a:xfrm>
            <a:off x="5353110" y="2828432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6B24A5E-6C9E-8447-9D15-1CE1B5E711E4}"/>
              </a:ext>
            </a:extLst>
          </p:cNvPr>
          <p:cNvSpPr/>
          <p:nvPr/>
        </p:nvSpPr>
        <p:spPr>
          <a:xfrm>
            <a:off x="5427659" y="2509902"/>
            <a:ext cx="959006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0" rtlCol="0" anchor="ctr"/>
          <a:lstStyle/>
          <a:p>
            <a:pPr algn="ctr"/>
            <a:r>
              <a:rPr lang="en-US" sz="900" dirty="0"/>
              <a:t>Complete AF TGC Report Drafts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A64C4BD-5807-734E-8338-0607407B6291}"/>
              </a:ext>
            </a:extLst>
          </p:cNvPr>
          <p:cNvSpPr/>
          <p:nvPr/>
        </p:nvSpPr>
        <p:spPr>
          <a:xfrm>
            <a:off x="4794828" y="2521053"/>
            <a:ext cx="717907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0" rtlCol="0" anchor="ctr"/>
          <a:lstStyle/>
          <a:p>
            <a:pPr algn="ctr"/>
            <a:r>
              <a:rPr lang="en-US" sz="900" dirty="0"/>
              <a:t>WP Initial Review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67CD93B-C532-FB44-88B9-F17F55A01582}"/>
              </a:ext>
            </a:extLst>
          </p:cNvPr>
          <p:cNvSpPr/>
          <p:nvPr/>
        </p:nvSpPr>
        <p:spPr>
          <a:xfrm>
            <a:off x="2284081" y="2506926"/>
            <a:ext cx="2565971" cy="793679"/>
          </a:xfrm>
          <a:prstGeom prst="rightArrow">
            <a:avLst>
              <a:gd name="adj1" fmla="val 771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Whitepaper Preparation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4104A47-6F64-664B-B083-3C2F5805E71A}"/>
              </a:ext>
            </a:extLst>
          </p:cNvPr>
          <p:cNvSpPr/>
          <p:nvPr/>
        </p:nvSpPr>
        <p:spPr>
          <a:xfrm>
            <a:off x="3508617" y="2823609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B753EF3-F7FE-2441-AE1D-6959B3794A1F}"/>
              </a:ext>
            </a:extLst>
          </p:cNvPr>
          <p:cNvSpPr/>
          <p:nvPr/>
        </p:nvSpPr>
        <p:spPr>
          <a:xfrm>
            <a:off x="7381911" y="2506645"/>
            <a:ext cx="259266" cy="81125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rtlCol="0" anchor="ctr"/>
          <a:lstStyle/>
          <a:p>
            <a:pPr algn="ctr"/>
            <a:r>
              <a:rPr lang="en-US" sz="1050" b="1" dirty="0">
                <a:solidFill>
                  <a:schemeClr val="accent2">
                    <a:lumMod val="50000"/>
                  </a:schemeClr>
                </a:solidFill>
              </a:rPr>
              <a:t>Snowmass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3A26DC2-3365-EE4F-B6D8-5BF91E2372E6}"/>
              </a:ext>
            </a:extLst>
          </p:cNvPr>
          <p:cNvSpPr/>
          <p:nvPr/>
        </p:nvSpPr>
        <p:spPr>
          <a:xfrm>
            <a:off x="6403386" y="2515478"/>
            <a:ext cx="995252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0" rtlCol="0" anchor="ctr"/>
          <a:lstStyle/>
          <a:p>
            <a:pPr algn="ctr"/>
            <a:r>
              <a:rPr lang="en-US" sz="900" dirty="0"/>
              <a:t>Prepare Snowmass Discussion Materials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A4D9D7C-655A-4D40-B8A1-32714A75533B}"/>
              </a:ext>
            </a:extLst>
          </p:cNvPr>
          <p:cNvSpPr/>
          <p:nvPr/>
        </p:nvSpPr>
        <p:spPr>
          <a:xfrm>
            <a:off x="6314369" y="2801306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A98E7A00-734F-BC48-B5FF-EA63E33EBA8A}"/>
              </a:ext>
            </a:extLst>
          </p:cNvPr>
          <p:cNvSpPr/>
          <p:nvPr/>
        </p:nvSpPr>
        <p:spPr>
          <a:xfrm>
            <a:off x="5333062" y="2806882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130FC19-404F-344C-99C7-D6CFEBEBE5F5}"/>
              </a:ext>
            </a:extLst>
          </p:cNvPr>
          <p:cNvCxnSpPr>
            <a:cxnSpLocks/>
            <a:stCxn id="24" idx="3"/>
            <a:endCxn id="22" idx="2"/>
          </p:cNvCxnSpPr>
          <p:nvPr/>
        </p:nvCxnSpPr>
        <p:spPr>
          <a:xfrm flipV="1">
            <a:off x="4987437" y="3007228"/>
            <a:ext cx="438093" cy="62992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0EB122-483E-8B4D-8904-0EE02075E047}"/>
              </a:ext>
            </a:extLst>
          </p:cNvPr>
          <p:cNvSpPr txBox="1"/>
          <p:nvPr/>
        </p:nvSpPr>
        <p:spPr>
          <a:xfrm>
            <a:off x="3148279" y="3383239"/>
            <a:ext cx="1839158" cy="5078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April 15:  Requests for</a:t>
            </a:r>
            <a:br>
              <a:rPr lang="en-US" sz="135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Clarification (if needed)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EF2CCB4-BCCD-6E4A-9A1C-E9906479D803}"/>
              </a:ext>
            </a:extLst>
          </p:cNvPr>
          <p:cNvCxnSpPr>
            <a:cxnSpLocks/>
            <a:stCxn id="27" idx="3"/>
            <a:endCxn id="18" idx="2"/>
          </p:cNvCxnSpPr>
          <p:nvPr/>
        </p:nvCxnSpPr>
        <p:spPr>
          <a:xfrm flipV="1">
            <a:off x="6082587" y="3001652"/>
            <a:ext cx="324250" cy="16169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9D8722-2AA2-FD45-A795-A0B151927498}"/>
              </a:ext>
            </a:extLst>
          </p:cNvPr>
          <p:cNvSpPr txBox="1"/>
          <p:nvPr/>
        </p:nvSpPr>
        <p:spPr>
          <a:xfrm>
            <a:off x="3108205" y="3949164"/>
            <a:ext cx="2974382" cy="13388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May 30: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Preliminary TG Drafts Circulated to POCs for Comment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Executive Summaries Sent to </a:t>
            </a:r>
            <a:br>
              <a:rPr lang="en-US" sz="135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AF Conveners to Incorporate into Snowmass Meeting Documents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9365AE7-9991-0149-A81E-EE00C0FD946E}"/>
              </a:ext>
            </a:extLst>
          </p:cNvPr>
          <p:cNvSpPr/>
          <p:nvPr/>
        </p:nvSpPr>
        <p:spPr>
          <a:xfrm>
            <a:off x="7641176" y="2532204"/>
            <a:ext cx="1382752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0" rtlCol="0" anchor="ctr"/>
          <a:lstStyle/>
          <a:p>
            <a:pPr algn="ctr"/>
            <a:r>
              <a:rPr lang="en-US" sz="1050" dirty="0"/>
              <a:t>Final TGs and AF Report Editing</a:t>
            </a: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7E7FDED-6962-294F-8A59-98DE55493B4C}"/>
              </a:ext>
            </a:extLst>
          </p:cNvPr>
          <p:cNvSpPr/>
          <p:nvPr/>
        </p:nvSpPr>
        <p:spPr>
          <a:xfrm>
            <a:off x="8838993" y="2823609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165BB87-DB28-1D4D-89B8-71DF2CAED987}"/>
              </a:ext>
            </a:extLst>
          </p:cNvPr>
          <p:cNvCxnSpPr>
            <a:cxnSpLocks/>
            <a:stCxn id="38" idx="3"/>
            <a:endCxn id="36" idx="2"/>
          </p:cNvCxnSpPr>
          <p:nvPr/>
        </p:nvCxnSpPr>
        <p:spPr>
          <a:xfrm flipV="1">
            <a:off x="8410611" y="3023955"/>
            <a:ext cx="520850" cy="14488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86F6C6C-0015-404A-9559-0C8BDB301357}"/>
              </a:ext>
            </a:extLst>
          </p:cNvPr>
          <p:cNvSpPr txBox="1"/>
          <p:nvPr/>
        </p:nvSpPr>
        <p:spPr>
          <a:xfrm>
            <a:off x="6461935" y="4211215"/>
            <a:ext cx="1948676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Reports Due September 30, 2022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253E6F30-9B0A-F44E-B03B-CA7D6BB06068}"/>
              </a:ext>
            </a:extLst>
          </p:cNvPr>
          <p:cNvSpPr/>
          <p:nvPr/>
        </p:nvSpPr>
        <p:spPr>
          <a:xfrm>
            <a:off x="8208950" y="3105177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9406B789-BF75-CA47-AAF9-5A89B3A634DB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7775565" y="3309537"/>
            <a:ext cx="526322" cy="45658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FC66B76-0563-D04A-9BD9-C50DA4599C13}"/>
              </a:ext>
            </a:extLst>
          </p:cNvPr>
          <p:cNvSpPr txBox="1"/>
          <p:nvPr/>
        </p:nvSpPr>
        <p:spPr>
          <a:xfrm>
            <a:off x="6461936" y="3408327"/>
            <a:ext cx="1313629" cy="71558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August 31:  Request POC Comments</a:t>
            </a: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E4F8496A-B117-EA46-9C11-DC5568BE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1" y="178758"/>
            <a:ext cx="1504950" cy="95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7D3DAB-0FFE-4748-A523-413B1A7234A5}"/>
              </a:ext>
            </a:extLst>
          </p:cNvPr>
          <p:cNvSpPr txBox="1"/>
          <p:nvPr/>
        </p:nvSpPr>
        <p:spPr>
          <a:xfrm>
            <a:off x="458983" y="3377661"/>
            <a:ext cx="800219" cy="5078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Today’s</a:t>
            </a:r>
            <a:br>
              <a:rPr lang="en-US" sz="135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Meeting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3D6EEA-32DA-41AD-9BAB-C157FDDCA19C}"/>
              </a:ext>
            </a:extLst>
          </p:cNvPr>
          <p:cNvSpPr txBox="1"/>
          <p:nvPr/>
        </p:nvSpPr>
        <p:spPr>
          <a:xfrm>
            <a:off x="2135821" y="227457"/>
            <a:ext cx="700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Snowmass AF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22847-985C-46E3-8CCF-F1CEF753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3" y="5307743"/>
            <a:ext cx="7898083" cy="1503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49AA7-EE51-0048-A58B-EC303591AED7}"/>
              </a:ext>
            </a:extLst>
          </p:cNvPr>
          <p:cNvSpPr txBox="1"/>
          <p:nvPr/>
        </p:nvSpPr>
        <p:spPr>
          <a:xfrm>
            <a:off x="117089" y="4976637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Note: 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D242C48-D7DF-C243-AEAC-41776355004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259202" y="2973912"/>
            <a:ext cx="2232689" cy="65766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9DEF-3B10-47A5-B699-6C48F9BA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280"/>
            <a:ext cx="3606800" cy="83207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5300" b="1" u="sng" dirty="0">
                <a:solidFill>
                  <a:srgbClr val="7030A0"/>
                </a:solidFill>
              </a:rPr>
              <a:t>AF7rf: RF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B9B7-1EB8-49DD-A3C2-CCFB9026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" y="878948"/>
            <a:ext cx="3777150" cy="2290972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Updates:</a:t>
            </a:r>
          </a:p>
          <a:p>
            <a:pPr lvl="1"/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EIC RF Seminar “RF Technology Challenges for EIC”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Wencan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Xu (BNL) and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Jiquan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Guo (JLAB), Dec. 2nd</a:t>
            </a:r>
          </a:p>
          <a:p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include :</a:t>
            </a:r>
            <a:endParaRPr lang="en-US" sz="2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DE40-6BAE-4FB2-AC1E-B21A7F9A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796D-CB21-49CB-8475-A4680E44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err="1"/>
              <a:t>Snowmass</a:t>
            </a:r>
            <a:r>
              <a:rPr lang="da-DK" dirty="0"/>
              <a:t> AF | AF7-rf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CF4A-812A-4F2E-86BB-E06BE412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FB30CB-D3E6-6A46-9F63-C88977BB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3"/>
          <a:stretch/>
        </p:blipFill>
        <p:spPr>
          <a:xfrm>
            <a:off x="3938016" y="138211"/>
            <a:ext cx="5106592" cy="272051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88A44A-409B-5642-B796-22596B5F5B86}"/>
              </a:ext>
            </a:extLst>
          </p:cNvPr>
          <p:cNvSpPr txBox="1">
            <a:spLocks/>
          </p:cNvSpPr>
          <p:nvPr/>
        </p:nvSpPr>
        <p:spPr>
          <a:xfrm>
            <a:off x="457200" y="2958443"/>
            <a:ext cx="8587408" cy="3298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better understanding of white paper status, organizing follow up meetings for our three topical workshops</a:t>
            </a:r>
          </a:p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– ½ AF7-rf LOIs closer to other AF topical groups (we will review, discuss and summarize), ½ LOIs were organized into three topics and hosted workshops, discussions, attended workshops  </a:t>
            </a:r>
          </a:p>
          <a:p>
            <a:pPr marL="0" indent="0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AF7 - Subgroup RF -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miniWorkshop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RF Systems and Sources Follow-Up, 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https://indico.fnal.gov/event/52406/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Jan. 11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2022</a:t>
            </a:r>
          </a:p>
          <a:p>
            <a:pPr marL="0" indent="0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AF7 - Subgroup RF -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miniWorkshop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Innovative Design and Modeling Follow-Up,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https://indico.fnal.gov/event/52407/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Jan 18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2022</a:t>
            </a:r>
          </a:p>
          <a:p>
            <a:pPr marL="0" indent="0">
              <a:buNone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AF7 - Subgroup RF - </a:t>
            </a:r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miniWorkshop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Cavity Performance Frontier Follow-Up,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https://indico.fnal.gov/event/52408/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Feb. 1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2022</a:t>
            </a:r>
            <a:endParaRPr lang="en-US" sz="1900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59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AC5-CEB0-654B-BDA3-B6C71D70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miniWorkshop</a:t>
            </a:r>
            <a:r>
              <a:rPr lang="en-US" dirty="0"/>
              <a:t> on Innovative Design and Modeling Follow-up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0F193-F8D0-7544-BD52-E177A4C63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4114800" cy="5174392"/>
          </a:xfrm>
        </p:spPr>
        <p:txBody>
          <a:bodyPr>
            <a:normAutofit/>
          </a:bodyPr>
          <a:lstStyle/>
          <a:p>
            <a:r>
              <a:rPr lang="en-US" sz="1800" dirty="0"/>
              <a:t>10 LOIs in this topic</a:t>
            </a:r>
          </a:p>
          <a:p>
            <a:r>
              <a:rPr lang="en-US" sz="1800" dirty="0"/>
              <a:t>Workshop with presentations (8/10)</a:t>
            </a:r>
          </a:p>
          <a:p>
            <a:r>
              <a:rPr lang="en-US" sz="1800" dirty="0"/>
              <a:t>Three groups</a:t>
            </a:r>
          </a:p>
          <a:p>
            <a:pPr lvl="1"/>
            <a:r>
              <a:rPr lang="en-US" sz="1800" dirty="0"/>
              <a:t>bright beams</a:t>
            </a:r>
          </a:p>
          <a:p>
            <a:pPr lvl="1"/>
            <a:r>
              <a:rPr lang="en-US" sz="1800" dirty="0"/>
              <a:t>accelerator modelling</a:t>
            </a:r>
          </a:p>
          <a:p>
            <a:pPr lvl="1"/>
            <a:r>
              <a:rPr lang="en-US" sz="1800" dirty="0"/>
              <a:t>cavity design</a:t>
            </a:r>
          </a:p>
          <a:p>
            <a:r>
              <a:rPr lang="en-US" sz="1800" dirty="0"/>
              <a:t>How do we turn this input into contributions? The White Papers…</a:t>
            </a:r>
          </a:p>
          <a:p>
            <a:endParaRPr lang="en-US" sz="1800" dirty="0"/>
          </a:p>
          <a:p>
            <a:r>
              <a:rPr lang="en-US" sz="1800" dirty="0"/>
              <a:t>We need CONTRIBUTORS and EDITORS for the White Papers</a:t>
            </a:r>
            <a:r>
              <a:rPr lang="en-US" sz="1400" dirty="0"/>
              <a:t>           (see next slide)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240E-B6F5-2E4F-A575-BD7CB5C13B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D773F4-5FA0-F347-9E48-637F05ED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1/18/2022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662B98-792F-E945-B34E-8266B4CB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err="1"/>
              <a:t>Snowmass</a:t>
            </a:r>
            <a:r>
              <a:rPr lang="da-DK" dirty="0"/>
              <a:t> AF | AF7-rf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EF140-C40F-43AD-98FB-04D94899E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6" t="13606" r="19829" b="1108"/>
          <a:stretch/>
        </p:blipFill>
        <p:spPr>
          <a:xfrm>
            <a:off x="4572000" y="1236518"/>
            <a:ext cx="4156363" cy="49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5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BBD4-9D37-1D4B-8A0B-0F462C53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Snowmass Contributions Group Exercise (Anticipated)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395C-032F-2144-B861-BEE27B4363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D7F6F0-2A55-4F80-8619-F8C723DD8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46071"/>
              </p:ext>
            </p:extLst>
          </p:nvPr>
        </p:nvGraphicFramePr>
        <p:xfrm>
          <a:off x="377371" y="1160531"/>
          <a:ext cx="8164286" cy="2399353"/>
        </p:xfrm>
        <a:graphic>
          <a:graphicData uri="http://schemas.openxmlformats.org/drawingml/2006/table">
            <a:tbl>
              <a:tblPr/>
              <a:tblGrid>
                <a:gridCol w="1020536">
                  <a:extLst>
                    <a:ext uri="{9D8B030D-6E8A-4147-A177-3AD203B41FA5}">
                      <a16:colId xmlns:a16="http://schemas.microsoft.com/office/drawing/2014/main" val="2179446566"/>
                    </a:ext>
                  </a:extLst>
                </a:gridCol>
                <a:gridCol w="1270856">
                  <a:extLst>
                    <a:ext uri="{9D8B030D-6E8A-4147-A177-3AD203B41FA5}">
                      <a16:colId xmlns:a16="http://schemas.microsoft.com/office/drawing/2014/main" val="1643241652"/>
                    </a:ext>
                  </a:extLst>
                </a:gridCol>
                <a:gridCol w="3311927">
                  <a:extLst>
                    <a:ext uri="{9D8B030D-6E8A-4147-A177-3AD203B41FA5}">
                      <a16:colId xmlns:a16="http://schemas.microsoft.com/office/drawing/2014/main" val="2960725324"/>
                    </a:ext>
                  </a:extLst>
                </a:gridCol>
                <a:gridCol w="1078302">
                  <a:extLst>
                    <a:ext uri="{9D8B030D-6E8A-4147-A177-3AD203B41FA5}">
                      <a16:colId xmlns:a16="http://schemas.microsoft.com/office/drawing/2014/main" val="3818649285"/>
                    </a:ext>
                  </a:extLst>
                </a:gridCol>
                <a:gridCol w="866493">
                  <a:extLst>
                    <a:ext uri="{9D8B030D-6E8A-4147-A177-3AD203B41FA5}">
                      <a16:colId xmlns:a16="http://schemas.microsoft.com/office/drawing/2014/main" val="1465199111"/>
                    </a:ext>
                  </a:extLst>
                </a:gridCol>
                <a:gridCol w="616172">
                  <a:extLst>
                    <a:ext uri="{9D8B030D-6E8A-4147-A177-3AD203B41FA5}">
                      <a16:colId xmlns:a16="http://schemas.microsoft.com/office/drawing/2014/main" val="377062357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indiv.WP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364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Danile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Filipetto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dfilippetto@lbl.gov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08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piot@nicadd.niu.edu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4838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Lumpkin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lumpkin@fnal.gov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7864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Jean-Luc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jlvay@lbl.gov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516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Tianhuan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tluo@lbl.gov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782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cary@colorado.edu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438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Kimberly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Nichols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knichols@lanl.gov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6052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Peauger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franck.peauger@cern.ch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3546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Konoplev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ivan.konoplev@physics.ox.ac.uk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6886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Grigory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Trubnikov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trubnikov@jinr.ru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79602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77811C-8F32-477C-9480-E0F7900A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31770"/>
            <a:ext cx="5537200" cy="2524579"/>
          </a:xfrm>
        </p:spPr>
        <p:txBody>
          <a:bodyPr>
            <a:normAutofit/>
          </a:bodyPr>
          <a:lstStyle/>
          <a:p>
            <a:r>
              <a:rPr lang="en-US" sz="1800" dirty="0"/>
              <a:t>how about today’s meeting participants?</a:t>
            </a:r>
          </a:p>
          <a:p>
            <a:r>
              <a:rPr lang="en-US" sz="1800" dirty="0"/>
              <a:t>any new interest to contribute? new ideas?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2E099D1-AFED-4A0E-B75B-75F37CFC10D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FC8BFA-C5FC-44B8-A1C8-197D7045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1/18/2022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6927D2-2035-479C-8724-56A13758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err="1"/>
              <a:t>Snowmass</a:t>
            </a:r>
            <a:r>
              <a:rPr lang="da-DK" dirty="0"/>
              <a:t> AF | AF7-rf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9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2466-4885-BD47-B236-4230979E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Contributions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4CA9A-7292-CC44-8CC7-D5A29AB53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https://snowmass21.org/submissions/start</a:t>
            </a:r>
            <a:endParaRPr lang="en-US" dirty="0"/>
          </a:p>
          <a:p>
            <a:r>
              <a:rPr lang="en-US" dirty="0"/>
              <a:t>Knowing what contributions are coming will allow us to start organizing with AF and preparing the outline of the summary</a:t>
            </a:r>
          </a:p>
          <a:p>
            <a:r>
              <a:rPr lang="en-US" dirty="0"/>
              <a:t>More contributions can be good…. but we recognize this takes a lot of time</a:t>
            </a:r>
          </a:p>
          <a:p>
            <a:r>
              <a:rPr lang="en-US" dirty="0"/>
              <a:t>Collaborating and getting multi-institutional can increase impact</a:t>
            </a:r>
          </a:p>
          <a:p>
            <a:r>
              <a:rPr lang="en-US" dirty="0"/>
              <a:t>However(!) anyone should feel free/encouraged to submit a contribution they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D08CC-DED9-9244-99CD-6D4FAACEB8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1F4DD-6EC8-0B4B-8CAD-0BD11FA7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1/18/2022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E22639-EB87-1840-8836-FCE1CE7C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err="1"/>
              <a:t>Snowmass</a:t>
            </a:r>
            <a:r>
              <a:rPr lang="da-DK" dirty="0"/>
              <a:t> AF | AF7-rf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E1A0-CC43-6B4B-ABCB-90B13B14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B60F6-E53F-0445-A869-4F996E918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464F5-BA06-0C48-B6A7-8A39B8F9F4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217A-5984-0D4C-ABCC-4F0C007B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AF7-rf LISTSERV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D888-C112-1B48-862E-9DFA1ADB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Dear Snowmass Accelerator Frontier / RF Accelerator Technology (AF7-RF) enthusiasts,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sign up and encourage others who are interested in this topic to join the list by sending a “SUBSCRIBE SNOWMASS-AF7-RF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” (without quotation marks and substituting “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” with their first and last names) command to </a:t>
            </a:r>
            <a:r>
              <a:rPr lang="en-US" u="sng" dirty="0">
                <a:hlinkClick r:id="rId2"/>
              </a:rPr>
              <a:t>listserv@fnal.gov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You may leave the list at any time by sending a "SIGNOFF SNOWMASS-AF7-RF" (without quotation marks) command to </a:t>
            </a:r>
            <a:r>
              <a:rPr lang="en-US" u="sng" dirty="0">
                <a:hlinkClick r:id="rId2"/>
              </a:rPr>
              <a:t>listserv@fnal.gov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44E9-BBF8-3A4B-AB57-CCFE18F9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9B99-C5CB-7841-9311-3C42F8F2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err="1"/>
              <a:t>Snowmass</a:t>
            </a:r>
            <a:r>
              <a:rPr lang="da-DK" dirty="0"/>
              <a:t> AF | AF7-rf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67E8F-4B54-EE4F-A213-732BA3A1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On-screen Show (4:3)</PresentationFormat>
  <Paragraphs>303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TrebuchetMS</vt:lpstr>
      <vt:lpstr>Office Theme</vt:lpstr>
      <vt:lpstr>AF7 - Subgroup RF - miniWorkshop on Innovative Design and Modeling – Follow-up</vt:lpstr>
      <vt:lpstr>Agenda</vt:lpstr>
      <vt:lpstr>PowerPoint Presentation</vt:lpstr>
      <vt:lpstr>AF7rf: RF</vt:lpstr>
      <vt:lpstr>miniWorkshop on Innovative Design and Modeling Follow-up</vt:lpstr>
      <vt:lpstr>Snowmass Contributions Group Exercise (Anticipated)</vt:lpstr>
      <vt:lpstr>Snowmass Contributions Discussion</vt:lpstr>
      <vt:lpstr>Backup</vt:lpstr>
      <vt:lpstr>AF7-rf LISTSERV</vt:lpstr>
      <vt:lpstr>Snowmass</vt:lpstr>
      <vt:lpstr>Snowmass 2021 Organization</vt:lpstr>
      <vt:lpstr>Snowmass Accelerator Frontier Organization</vt:lpstr>
      <vt:lpstr>Accelerator Frontier 7: Accelerator Technology R&amp;D</vt:lpstr>
      <vt:lpstr>Snowmass Submissions</vt:lpstr>
      <vt:lpstr>Impact of Submissions</vt:lpstr>
      <vt:lpstr>miniWorkshop on RF Systems and Sources</vt:lpstr>
      <vt:lpstr>GARD RF Acceleration R&amp;D Roadmap</vt:lpstr>
      <vt:lpstr>GARD-RF R&amp;D alignment with future HEP particle accelerators  </vt:lpstr>
      <vt:lpstr>PowerPoint Presentation</vt:lpstr>
      <vt:lpstr>Resources</vt:lpstr>
      <vt:lpstr>Questions / Discussion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Meeting: Snowmass Group AF7-RF</dc:title>
  <dc:creator>Young-Kee Kim</dc:creator>
  <cp:lastModifiedBy>Weise, Hans</cp:lastModifiedBy>
  <cp:revision>18</cp:revision>
  <dcterms:created xsi:type="dcterms:W3CDTF">2014-06-24T05:51:31Z</dcterms:created>
  <dcterms:modified xsi:type="dcterms:W3CDTF">2022-01-17T10:11:48Z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