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1728" r:id="rId4"/>
    <p:sldId id="1724" r:id="rId5"/>
    <p:sldId id="1731" r:id="rId6"/>
    <p:sldId id="1733" r:id="rId7"/>
    <p:sldId id="1736" r:id="rId8"/>
    <p:sldId id="1730" r:id="rId9"/>
    <p:sldId id="1734" r:id="rId10"/>
    <p:sldId id="1729" r:id="rId11"/>
    <p:sldId id="1726" r:id="rId12"/>
    <p:sldId id="1735" r:id="rId13"/>
    <p:sldId id="1725" r:id="rId14"/>
    <p:sldId id="258" r:id="rId15"/>
    <p:sldId id="259" r:id="rId16"/>
    <p:sldId id="260" r:id="rId17"/>
    <p:sldId id="261" r:id="rId18"/>
    <p:sldId id="262" r:id="rId19"/>
    <p:sldId id="265" r:id="rId20"/>
    <p:sldId id="1721" r:id="rId21"/>
    <p:sldId id="266" r:id="rId22"/>
    <p:sldId id="1723" r:id="rId23"/>
    <p:sldId id="1722" r:id="rId24"/>
    <p:sldId id="269" r:id="rId25"/>
    <p:sldId id="270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vCfzDpbygu8W4ueIJvIFiZrh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io Alessandro Nann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6664F0-D795-4B4D-B374-82B35C5851EE}">
  <a:tblStyle styleId="{616664F0-D795-4B4D-B374-82B35C5851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/>
    <p:restoredTop sz="94697"/>
  </p:normalViewPr>
  <p:slideViewPr>
    <p:cSldViewPr snapToGrid="0">
      <p:cViewPr varScale="1">
        <p:scale>
          <a:sx n="127" d="100"/>
          <a:sy n="127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894e619d9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894e619d9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894e619d9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1984804" y="-345646"/>
            <a:ext cx="517439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457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body" idx="2"/>
          </p:nvPr>
        </p:nvSpPr>
        <p:spPr>
          <a:xfrm>
            <a:off x="4648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2/1/2022</a:t>
            </a:r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Snowmass AF 7 - RF</a:t>
            </a:r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nowmass21.org/submissions/star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listserv@fnal.go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sbelomes@fnal.gov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hans.weise@desy.de" TargetMode="External"/><Relationship Id="rId4" Type="http://schemas.openxmlformats.org/officeDocument/2006/relationships/hyperlink" Target="mailto:nanni@slac.stanford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lo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nowmass21.org/sta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ac.stanford.edu/econf/C1307292/" TargetMode="External"/><Relationship Id="rId5" Type="http://schemas.openxmlformats.org/officeDocument/2006/relationships/hyperlink" Target="https://www.osti.gov/servlets/purl/1631119" TargetMode="External"/><Relationship Id="rId4" Type="http://schemas.openxmlformats.org/officeDocument/2006/relationships/hyperlink" Target="https://snowmass2021.slack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52406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fnal.gov/event/52408/" TargetMode="External"/><Relationship Id="rId4" Type="http://schemas.openxmlformats.org/officeDocument/2006/relationships/hyperlink" Target="https://indico.fnal.gov/event/52407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400"/>
            </a:pPr>
            <a:r>
              <a:rPr lang="en-US" dirty="0"/>
              <a:t>AF7-Subgroup RF – mini-Workshop on Cavity Performance Frontier – Follow-up</a:t>
            </a:r>
            <a:endParaRPr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90"/>
              <a:buNone/>
            </a:pPr>
            <a:r>
              <a:rPr lang="en-US" sz="2590" b="1" dirty="0"/>
              <a:t>Feb. 1, 2022</a:t>
            </a:r>
            <a:endParaRPr dirty="0"/>
          </a:p>
          <a:p>
            <a:pPr marL="0" indent="0">
              <a:spcBef>
                <a:spcPts val="300"/>
              </a:spcBef>
              <a:buSzPts val="2590"/>
            </a:pPr>
            <a:r>
              <a:rPr lang="en-US" dirty="0"/>
              <a:t>Sergey </a:t>
            </a:r>
            <a:r>
              <a:rPr lang="en-US" dirty="0" err="1"/>
              <a:t>Belomestnykh</a:t>
            </a:r>
            <a:br>
              <a:rPr lang="en-US" dirty="0"/>
            </a:br>
            <a:r>
              <a:rPr lang="en-US" dirty="0"/>
              <a:t>Emilio </a:t>
            </a:r>
            <a:r>
              <a:rPr lang="en-US" dirty="0" err="1"/>
              <a:t>Nanni</a:t>
            </a:r>
            <a:endParaRPr lang="en-US" dirty="0"/>
          </a:p>
          <a:p>
            <a:pPr marL="0" lvl="0" indent="0">
              <a:spcBef>
                <a:spcPts val="300"/>
              </a:spcBef>
              <a:buSzPts val="2590"/>
            </a:pPr>
            <a:r>
              <a:rPr lang="en-US" sz="2590" dirty="0"/>
              <a:t>Hans Weise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2466-4885-BD47-B236-4230979E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Snowmass Contributions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4CA9A-7292-CC44-8CC7-D5A29AB53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499" y="1181958"/>
            <a:ext cx="8641582" cy="51743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hlinkClick r:id="rId2"/>
              </a:rPr>
              <a:t>https://snowmass21.org/submissions/start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Knowing what contributions are coming will allow us to start organizing with AF and preparing the outline of the summary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More contributions can be good…. but we recognize this takes a lot of time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Collaborating and getting multi-institutional can increase impact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However(!) anyone should feel free/encouraged to submit a contribution they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D08CC-DED9-9244-99CD-6D4FAACEB8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11F4DD-6EC8-0B4B-8CAD-0BD11FA77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E22639-EB87-1840-8836-FCE1CE7C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/>
              <a:t>Snowmass AF 7 - RF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3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E1A0-CC43-6B4B-ABCB-90B13B14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2680880"/>
            <a:ext cx="9144000" cy="832076"/>
          </a:xfrm>
        </p:spPr>
        <p:txBody>
          <a:bodyPr>
            <a:noAutofit/>
          </a:bodyPr>
          <a:lstStyle/>
          <a:p>
            <a:r>
              <a:rPr lang="en-US" sz="8000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464F5-BA06-0C48-B6A7-8A39B8F9F4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99836-14E6-D547-B5A0-9869621B56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8A4C0-3F72-1741-9255-85FCB2D49F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</p:spTree>
    <p:extLst>
      <p:ext uri="{BB962C8B-B14F-4D97-AF65-F5344CB8AC3E}">
        <p14:creationId xmlns:p14="http://schemas.microsoft.com/office/powerpoint/2010/main" val="2515559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E1A0-CC43-6B4B-ABCB-90B13B14E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B60F6-E53F-0445-A869-4F996E918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464F5-BA06-0C48-B6A7-8A39B8F9F4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99836-14E6-D547-B5A0-9869621B56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8A4C0-3F72-1741-9255-85FCB2D49F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</p:spTree>
    <p:extLst>
      <p:ext uri="{BB962C8B-B14F-4D97-AF65-F5344CB8AC3E}">
        <p14:creationId xmlns:p14="http://schemas.microsoft.com/office/powerpoint/2010/main" val="308409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3217A-5984-0D4C-ABCC-4F0C007B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AF7-rf LISTSERV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D888-C112-1B48-862E-9DFA1ADB5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Dear Snowmass Accelerator Frontier / RF Accelerator Technology (AF7-RF) enthusiasts,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Please sign up and encourage others who are interested in this topic to join the list by sending a “SUBSCRIBE SNOWMASS-AF7-RF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” (without quotation marks and substituting “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” with their first and last names) command to </a:t>
            </a:r>
            <a:r>
              <a:rPr lang="en-US" u="sng">
                <a:hlinkClick r:id="rId2"/>
              </a:rPr>
              <a:t>listserv@fnal.gov</a:t>
            </a:r>
            <a:r>
              <a:rPr lang="en-US"/>
              <a:t>. </a:t>
            </a:r>
          </a:p>
          <a:p>
            <a:pPr marL="0" indent="0">
              <a:buNone/>
            </a:pPr>
            <a:r>
              <a:rPr lang="en-US"/>
              <a:t> </a:t>
            </a:r>
          </a:p>
          <a:p>
            <a:pPr marL="0" indent="0">
              <a:buNone/>
            </a:pPr>
            <a:r>
              <a:rPr lang="en-US"/>
              <a:t>You may leave the list at any time by sending a "SIGNOFF SNOWMASS-AF7-RF" (without quotation marks) command to </a:t>
            </a:r>
            <a:r>
              <a:rPr lang="en-US" u="sng">
                <a:hlinkClick r:id="rId2"/>
              </a:rPr>
              <a:t>listserv@fnal.gov</a:t>
            </a:r>
            <a:r>
              <a:rPr lang="en-US"/>
              <a:t>. 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E44E9-BBF8-3A4B-AB57-CCFE18F9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69B99-C5CB-7841-9311-3C42F8F2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Snowmass AF 7 - RF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67E8F-4B54-EE4F-A213-732BA3A1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Snowmass is a long-term planning exercise for the particle physics community, organized by the American Physical Society (APS)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Opportunity for the entire particle physics community to come together to identify and document a vision for the future of particle physics in the U.S. and together with its international partners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Contributions provide important input that influences future projects and scientific programs.</a:t>
            </a: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2/1/2022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 2021 Organization</a:t>
            </a:r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solidFill>
                  <a:schemeClr val="tx1"/>
                </a:solidFill>
              </a:rPr>
              <a:t>10 Frontiers</a:t>
            </a:r>
            <a:endParaRPr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>
                <a:solidFill>
                  <a:schemeClr val="tx1"/>
                </a:solidFill>
              </a:rPr>
              <a:t>Energy Frontier</a:t>
            </a:r>
            <a:endParaRPr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>
                <a:solidFill>
                  <a:schemeClr val="tx1"/>
                </a:solidFill>
              </a:rPr>
              <a:t>Neutrino Physics Frontier</a:t>
            </a:r>
            <a:endParaRPr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>
                <a:solidFill>
                  <a:schemeClr val="tx1"/>
                </a:solidFill>
              </a:rPr>
              <a:t>Rare Processes and Precision</a:t>
            </a:r>
            <a:endParaRPr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>
                <a:solidFill>
                  <a:schemeClr val="tx1"/>
                </a:solidFill>
              </a:rPr>
              <a:t>Cosmic Frontier</a:t>
            </a:r>
            <a:endParaRPr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>
                <a:solidFill>
                  <a:schemeClr val="tx1"/>
                </a:solidFill>
              </a:rPr>
              <a:t>Theory Frontier</a:t>
            </a: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>
                <a:solidFill>
                  <a:srgbClr val="00B0F0"/>
                </a:solidFill>
              </a:rPr>
              <a:t>Accelerator Frontier</a:t>
            </a:r>
            <a:endParaRPr>
              <a:solidFill>
                <a:srgbClr val="00B0F0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>
                <a:solidFill>
                  <a:schemeClr val="tx1"/>
                </a:solidFill>
              </a:rPr>
              <a:t>Instrumentation Frontier</a:t>
            </a:r>
            <a:endParaRPr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>
                <a:solidFill>
                  <a:schemeClr val="tx1"/>
                </a:solidFill>
              </a:rPr>
              <a:t>Computational Frontier</a:t>
            </a:r>
            <a:endParaRPr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>
                <a:solidFill>
                  <a:schemeClr val="tx1"/>
                </a:solidFill>
              </a:rPr>
              <a:t>Underground Facilities</a:t>
            </a:r>
            <a:endParaRPr>
              <a:solidFill>
                <a:schemeClr val="tx1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>
                <a:solidFill>
                  <a:schemeClr val="tx1"/>
                </a:solidFill>
              </a:rPr>
              <a:t>Community Engagement Frontier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2/1/2022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0" y="17083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 Accelerator Frontier Organization</a:t>
            </a:r>
            <a:endParaRPr/>
          </a:p>
        </p:txBody>
      </p:sp>
      <p:graphicFrame>
        <p:nvGraphicFramePr>
          <p:cNvPr id="145" name="Google Shape;145;p5"/>
          <p:cNvGraphicFramePr/>
          <p:nvPr>
            <p:extLst>
              <p:ext uri="{D42A27DB-BD31-4B8C-83A1-F6EECF244321}">
                <p14:modId xmlns:p14="http://schemas.microsoft.com/office/powerpoint/2010/main" val="3686888438"/>
              </p:ext>
            </p:extLst>
          </p:nvPr>
        </p:nvGraphicFramePr>
        <p:xfrm>
          <a:off x="387626" y="2166324"/>
          <a:ext cx="8229575" cy="4633070"/>
        </p:xfrm>
        <a:graphic>
          <a:graphicData uri="http://schemas.openxmlformats.org/drawingml/2006/table">
            <a:tbl>
              <a:tblPr>
                <a:noFill/>
                <a:tableStyleId>{616664F0-D795-4B4D-B374-82B35C5851EE}</a:tableStyleId>
              </a:tblPr>
              <a:tblGrid>
                <a:gridCol w="253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FFFFFF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Topical Group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6A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Group Co-Conveners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966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AF1. Beam Physics and Education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Z. Huang (Stanford)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Bei (GSI)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Lund (MSU)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AF2. Accelerators for Neutrinos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J. Galambos (ORNL)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B. Zwaska (FNAL)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G. Arduini (CERN)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AF3. Accelerators for EW/Higgs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Ross (SLAC)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A. Seryi (JLAB)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Q. Qin (IHEP, Beijing)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AF4. Multi-TeV Colliders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Palmer (BNL)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A. Valishev (FNAL)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N. Pastrone (INFN, Torino)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AF5. Accelerators for PBC and Rare Processes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E. Prebys (UC Davis)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Lamont (CERN)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MS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Richard Milner (MIT)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AF6. Advanced Accelerator Concepts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C. Geddes (LBNL)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M. Hogan (SLAC)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P. Musumeci (UCLA)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R. Assmann (DESY) 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AF7. Accelerator Technology R&amp;D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ED1E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    Sub-group RF </a:t>
                      </a:r>
                      <a:endParaRPr sz="1800" b="1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E. Nanni (SLAC) </a:t>
                      </a:r>
                      <a:endParaRPr sz="180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</a:t>
                      </a:r>
                      <a:r>
                        <a:rPr lang="en-US" sz="1200" err="1">
                          <a:solidFill>
                            <a:srgbClr val="00B0F0"/>
                          </a:solidFill>
                        </a:rPr>
                        <a:t>Belomestnykh</a:t>
                      </a:r>
                      <a:r>
                        <a:rPr lang="en-US" sz="120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200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(FNAL) </a:t>
                      </a:r>
                      <a:endParaRPr sz="180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B0F0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H. Weise (DESY) </a:t>
                      </a:r>
                      <a:endParaRPr sz="1800">
                        <a:solidFill>
                          <a:srgbClr val="00B0F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    Sub-Group Magnets </a:t>
                      </a:r>
                      <a:endParaRPr sz="1800" b="1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G. Sabbi (LBNL) </a:t>
                      </a:r>
                      <a:endParaRPr sz="180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Zlobin (FNAL) </a:t>
                      </a:r>
                      <a:endParaRPr sz="180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S.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Izquierdo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Bermudez (CERN) </a:t>
                      </a:r>
                      <a:endParaRPr sz="180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    Sub-group Targets/Sources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Charlotte Barbier (ORNL)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Yin-E Sun (ANL)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TrebuchetMS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Frederique </a:t>
                      </a:r>
                      <a:r>
                        <a:rPr lang="en-US" sz="1200" err="1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Pellemoine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TrebuchetMS"/>
                          <a:ea typeface="TrebuchetMS"/>
                          <a:cs typeface="TrebuchetMS"/>
                          <a:sym typeface="TrebuchetMS"/>
                        </a:rPr>
                        <a:t> (MSU/FNAL)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9591" y="821962"/>
            <a:ext cx="5277679" cy="129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1699591" y="861718"/>
            <a:ext cx="1977887" cy="3385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Frontier Conveners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2/1/2022</a:t>
            </a: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060"/>
              <a:buFont typeface="Calibri"/>
              <a:buNone/>
            </a:pPr>
            <a:r>
              <a:rPr lang="en-US" sz="3060"/>
              <a:t>Accelerator Frontier 7: Accelerator Technology R&amp;D</a:t>
            </a: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201039" y="1350253"/>
            <a:ext cx="8631676" cy="13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Accelerator Technology is the enabling foundation for accelerator-based HEP. 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RF acceleration – primarily divided into SRF and NCRF, plus consideration for regions of overlap, e.g. RF sources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2/1/2022</a:t>
            </a:r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-96253" y="569988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3400" b="1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RF Subtopical Group 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0" y="2719851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 sz="340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AF7 - RF Conveners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3031468" y="3395235"/>
            <a:ext cx="2978516" cy="1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</a:t>
            </a:r>
            <a:r>
              <a:rPr lang="en-US" sz="2000" err="1"/>
              <a:t>Belomestnykh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Fermilab</a:t>
            </a:r>
            <a:endParaRPr/>
          </a:p>
          <a:p>
            <a:pPr lvl="0" algn="ctr">
              <a:spcBef>
                <a:spcPts val="400"/>
              </a:spcBef>
              <a:buClr>
                <a:schemeClr val="dk1"/>
              </a:buClr>
              <a:buSzPts val="2000"/>
            </a:pPr>
            <a:r>
              <a:rPr lang="en-US" sz="1800">
                <a:hlinkClick r:id="rId3"/>
              </a:rPr>
              <a:t>sbelomes@fnal.gov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51938" y="3357514"/>
            <a:ext cx="2978516" cy="1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Emilio Nanni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SLAC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nanni@slac.stanford.edu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6019800" y="3356046"/>
            <a:ext cx="2978516" cy="14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Hans Weise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DESY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hans.weise@desy.de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6">
            <a:alphaModFix/>
          </a:blip>
          <a:srcRect l="10081" t="19620" r="50000" b="19340"/>
          <a:stretch/>
        </p:blipFill>
        <p:spPr>
          <a:xfrm>
            <a:off x="6996169" y="4509329"/>
            <a:ext cx="1207902" cy="184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8329" y="4612379"/>
            <a:ext cx="1736785" cy="167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rom Chief Technology Officer Sergey Belomestnykh: OCTO's top five | News">
            <a:extLst>
              <a:ext uri="{FF2B5EF4-FFF2-40B4-BE49-F238E27FC236}">
                <a16:creationId xmlns:a16="http://schemas.microsoft.com/office/drawing/2014/main" id="{B5EA67A4-3CB6-D24B-AA09-D873845E0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9"/>
          <a:stretch/>
        </p:blipFill>
        <p:spPr bwMode="auto">
          <a:xfrm>
            <a:off x="3750110" y="4578203"/>
            <a:ext cx="1451274" cy="174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Snowmass Submissions</a:t>
            </a:r>
            <a:endParaRPr/>
          </a:p>
        </p:txBody>
      </p:sp>
      <p:sp>
        <p:nvSpPr>
          <p:cNvPr id="174" name="Google Shape;174;p7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Snowmass submissions will take the form of Contributed Papers, such as white papers on specific scientific areas, with a maximum length of 10 pages each, </a:t>
            </a:r>
            <a:r>
              <a:rPr lang="en-US">
                <a:highlight>
                  <a:srgbClr val="FFFF00"/>
                </a:highlight>
              </a:rPr>
              <a:t>due July 31, 2021 (THIS DATE MAY CHANGE)</a:t>
            </a:r>
            <a:endParaRPr>
              <a:highlight>
                <a:srgbClr val="FFFF00"/>
              </a:highlight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Contributed papers are typically expected to be preceded by Letters of Interest (</a:t>
            </a:r>
            <a:r>
              <a:rPr lang="en-US" err="1"/>
              <a:t>LoI</a:t>
            </a:r>
            <a:r>
              <a:rPr lang="en-US"/>
              <a:t>), with a maximum length of 2 pages each, due August 31, 2020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encourage </a:t>
            </a:r>
            <a:r>
              <a:rPr lang="en-US" err="1"/>
              <a:t>LoI</a:t>
            </a:r>
            <a:r>
              <a:rPr lang="en-US"/>
              <a:t> submitters to form teams for contributions (where appropriate)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Rally support behind contributions from others</a:t>
            </a:r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2/1/2022</a:t>
            </a:r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77" name="Google Shape;17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Impact of Submissions</a:t>
            </a:r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/>
              <a:t>Snowmass is our opportunity to inform the community on R&amp;D opportunities in our field</a:t>
            </a:r>
            <a:endParaRPr sz="32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/>
              <a:t>DOE’s P5 will follow Snowmass and utilize this information to lay out a decadal vision</a:t>
            </a:r>
          </a:p>
          <a:p>
            <a:pPr marL="800100" lvl="1">
              <a:spcBef>
                <a:spcPts val="0"/>
              </a:spcBef>
              <a:buSzPts val="2800"/>
            </a:pPr>
            <a:r>
              <a:rPr lang="en-US" sz="2800"/>
              <a:t>Accelerator Subpanel deliberations during the last P5 made a significant impact on resources for R&amp;D</a:t>
            </a:r>
          </a:p>
          <a:p>
            <a:pPr marL="342900">
              <a:spcBef>
                <a:spcPts val="0"/>
              </a:spcBef>
              <a:buSzPts val="2800"/>
            </a:pPr>
            <a:r>
              <a:rPr lang="en-US" sz="3200"/>
              <a:t>Contributions will have more impact if community works together</a:t>
            </a: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  <p:sp>
        <p:nvSpPr>
          <p:cNvPr id="202" name="Google Shape;20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2/1/2022</a:t>
            </a:r>
            <a:endParaRPr/>
          </a:p>
        </p:txBody>
      </p:sp>
      <p:sp>
        <p:nvSpPr>
          <p:cNvPr id="203" name="Google Shape;20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04" name="Google Shape;20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05" name="Google Shape;205;p9"/>
          <p:cNvSpPr txBox="1"/>
          <p:nvPr/>
        </p:nvSpPr>
        <p:spPr>
          <a:xfrm>
            <a:off x="864650" y="5491825"/>
            <a:ext cx="67869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https://snowmass21.org/loi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Snowmass AF7 update</a:t>
            </a:r>
          </a:p>
          <a:p>
            <a:pPr marL="342900" lvl="0">
              <a:spcBef>
                <a:spcPts val="0"/>
              </a:spcBef>
              <a:buSzPts val="2800"/>
            </a:pPr>
            <a:r>
              <a:rPr lang="en-US"/>
              <a:t>Past Cavity Performance Frontier workshop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Discussion of contributions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19" name="Google Shape;1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2/1/2022</a:t>
            </a:r>
            <a:endParaRPr/>
          </a:p>
        </p:txBody>
      </p:sp>
      <p:sp>
        <p:nvSpPr>
          <p:cNvPr id="120" name="Google Shape;1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125D4B-7226-7D45-93B1-55783CC6C819}"/>
              </a:ext>
            </a:extLst>
          </p:cNvPr>
          <p:cNvSpPr txBox="1">
            <a:spLocks/>
          </p:cNvSpPr>
          <p:nvPr/>
        </p:nvSpPr>
        <p:spPr>
          <a:xfrm>
            <a:off x="228600" y="5117333"/>
            <a:ext cx="8708570" cy="1210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4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" indent="0" algn="ctr">
              <a:buNone/>
            </a:pPr>
            <a:r>
              <a:rPr lang="en-US" sz="2400">
                <a:solidFill>
                  <a:srgbClr val="C00000"/>
                </a:solidFill>
              </a:rPr>
              <a:t>Last seminar</a:t>
            </a:r>
          </a:p>
          <a:p>
            <a:pPr marL="9525" lvl="1" indent="0" algn="ctr">
              <a:lnSpc>
                <a:spcPct val="110000"/>
              </a:lnSpc>
              <a:buFont typeface="Arial"/>
              <a:buNone/>
            </a:pPr>
            <a:r>
              <a:rPr lang="en-US" sz="1800"/>
              <a:t>“EIC (S)RF Systems and Technology Challenges” by </a:t>
            </a:r>
            <a:r>
              <a:rPr lang="en-US" sz="1800" err="1"/>
              <a:t>Wencan</a:t>
            </a:r>
            <a:r>
              <a:rPr lang="en-US" sz="1800"/>
              <a:t> Xu (BNL) and </a:t>
            </a:r>
            <a:r>
              <a:rPr lang="en-US" sz="1800" err="1"/>
              <a:t>Jiquan</a:t>
            </a:r>
            <a:r>
              <a:rPr lang="en-US" sz="1800"/>
              <a:t> Guo (JLAB) December 2</a:t>
            </a:r>
            <a:r>
              <a:rPr lang="en-US" sz="1800" baseline="30000"/>
              <a:t>nd</a:t>
            </a:r>
            <a:r>
              <a:rPr lang="en-US" sz="1800"/>
              <a:t>, 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F5204-6CA0-A049-A10F-5C0A3AAF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miniWorkshop</a:t>
            </a:r>
            <a:r>
              <a:rPr lang="en-US"/>
              <a:t> on RF Systems and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B165E-3C57-2D46-AF08-67D414F4D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 of this workshop: </a:t>
            </a:r>
          </a:p>
          <a:p>
            <a:pPr lvl="1"/>
            <a:r>
              <a:rPr lang="en-US"/>
              <a:t>Discuss the submitted LOIs in this topic</a:t>
            </a:r>
          </a:p>
          <a:p>
            <a:pPr lvl="1"/>
            <a:r>
              <a:rPr lang="en-US"/>
              <a:t>Learn about future research plans</a:t>
            </a:r>
          </a:p>
          <a:p>
            <a:pPr lvl="1"/>
            <a:r>
              <a:rPr lang="en-US"/>
              <a:t>Discuss important HEP technical challenges</a:t>
            </a:r>
          </a:p>
          <a:p>
            <a:pPr lvl="1"/>
            <a:r>
              <a:rPr lang="en-US"/>
              <a:t> Strategize as a community for our collective contribution to Snowmass</a:t>
            </a:r>
          </a:p>
          <a:p>
            <a:r>
              <a:rPr lang="en-US"/>
              <a:t>Events will be held in coming months for additional categories of LOIs submitted to AF7-rf. 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B7AFE-7F05-364F-B4E3-004ED5CEE3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8CC95-B85B-E944-B84C-B368EF9E3A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C36AB-3DB4-514D-B564-08FA094C97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</p:spTree>
    <p:extLst>
      <p:ext uri="{BB962C8B-B14F-4D97-AF65-F5344CB8AC3E}">
        <p14:creationId xmlns:p14="http://schemas.microsoft.com/office/powerpoint/2010/main" val="1045557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GARD RF Acceleration R&amp;D Roadmap</a:t>
            </a:r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type="body" idx="1"/>
          </p:nvPr>
        </p:nvSpPr>
        <p:spPr>
          <a:xfrm>
            <a:off x="457200" y="5295050"/>
            <a:ext cx="8686800" cy="168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tructure some discussion around DOE RF Accelerator Roadmap</a:t>
            </a:r>
          </a:p>
          <a:p>
            <a:pPr lvl="1" indent="-317500">
              <a:spcBef>
                <a:spcPts val="0"/>
              </a:spcBef>
              <a:buSzPts val="1400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Does it capture the right topics / are we making progress?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</a:ext>
              </a:extLs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4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In addition explore new or overlooked </a:t>
            </a:r>
            <a:r>
              <a:rPr lang="en-US" sz="24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concepts/topics </a:t>
            </a:r>
            <a:endParaRPr sz="2400"/>
          </a:p>
        </p:txBody>
      </p:sp>
      <p:sp>
        <p:nvSpPr>
          <p:cNvPr id="212" name="Google Shape;2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2/1/2022</a:t>
            </a:r>
            <a:endParaRPr/>
          </a:p>
        </p:txBody>
      </p:sp>
      <p:sp>
        <p:nvSpPr>
          <p:cNvPr id="213" name="Google Shape;2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20" y="1272285"/>
            <a:ext cx="2638698" cy="3390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1418" y="800958"/>
            <a:ext cx="6453679" cy="4494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8AEF-B0DA-C24A-BF61-A4E0985F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1650"/>
            <a:ext cx="9144000" cy="499218"/>
          </a:xfrm>
        </p:spPr>
        <p:txBody>
          <a:bodyPr anchor="ctr">
            <a:normAutofit fontScale="90000"/>
          </a:bodyPr>
          <a:lstStyle/>
          <a:p>
            <a:r>
              <a:rPr lang="en-US" b="1"/>
              <a:t>GARD-RF R&amp;D alignment with future HEP particle accelerators 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92702-74EC-E646-BC5E-70EB60714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22107-52CD-8849-820A-DD16EA5CBE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12702-1390-564F-A0EE-19B388FC7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868"/>
            <a:ext cx="9074157" cy="491660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33884D-FB08-A548-8B47-5EE9834171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91FA72-1BAA-A94D-8058-ACBF07C683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</p:spTree>
    <p:extLst>
      <p:ext uri="{BB962C8B-B14F-4D97-AF65-F5344CB8AC3E}">
        <p14:creationId xmlns:p14="http://schemas.microsoft.com/office/powerpoint/2010/main" val="357008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1425D6-23D4-CB4F-9D4A-8C31E5582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00058-A9DD-604D-96BF-02BEA696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8E5FA-B922-8845-BC73-44FAD94C53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E1B66-F3B6-DA4F-93D6-5BBD981AC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4" y="317856"/>
            <a:ext cx="8872812" cy="3705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EDF19E-F9D3-D642-A359-A81C7567C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94" y="4023360"/>
            <a:ext cx="8872812" cy="28346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9A1E2-6455-E54D-BCF5-FBF2810E61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6E8C62-9A8F-1D48-938B-B40735540E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</p:spTree>
    <p:extLst>
      <p:ext uri="{BB962C8B-B14F-4D97-AF65-F5344CB8AC3E}">
        <p14:creationId xmlns:p14="http://schemas.microsoft.com/office/powerpoint/2010/main" val="2766882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Snowmass website, including upload for LOIs and contributed papers –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https://snowmass21.org/start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Slack Channel –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https://snowmass2021.slack.com/</a:t>
            </a:r>
            <a:r>
              <a:rPr lang="en-US"/>
              <a:t> </a:t>
            </a:r>
            <a:endParaRPr/>
          </a:p>
          <a:p>
            <a:pPr marL="342900" lvl="0">
              <a:spcBef>
                <a:spcPts val="560"/>
              </a:spcBef>
              <a:buSzPts val="2800"/>
            </a:pPr>
            <a:r>
              <a:rPr lang="en-US"/>
              <a:t>GARD Roadmap </a:t>
            </a:r>
            <a:r>
              <a:rPr lang="en-US">
                <a:hlinkClick r:id="rId5"/>
              </a:rPr>
              <a:t>https://www.osti.gov/servlets/purl/1631119</a:t>
            </a:r>
            <a:r>
              <a:rPr lang="en-US"/>
              <a:t> 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Snowmass 2013 proceedings  –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https://www.slac.stanford.edu/econf/C1307292/</a:t>
            </a:r>
            <a:endParaRPr lang="en-US" u="sng">
              <a:solidFill>
                <a:schemeClr val="hlink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/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2/1/2022</a:t>
            </a:r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Snowmass AF 7 - RF</a:t>
            </a: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94e619d90_0_14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/ Discussion Topics</a:t>
            </a:r>
            <a:endParaRPr/>
          </a:p>
        </p:txBody>
      </p:sp>
      <p:sp>
        <p:nvSpPr>
          <p:cNvPr id="251" name="Google Shape;251;g894e619d90_0_14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Questions on Contributed Papers?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contributions are you considering?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Can we build teams to submit contributions with strong impact?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would those categories be for RF Systems and Sources?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Who or what would you like to hear from for future seminars ?</a:t>
            </a:r>
            <a:endParaRPr/>
          </a:p>
        </p:txBody>
      </p:sp>
      <p:sp>
        <p:nvSpPr>
          <p:cNvPr id="252" name="Google Shape;252;g894e619d90_0_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69DBD-9B22-6645-968C-D422CC1603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E22D8-8610-184D-93D4-6443A38978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8C9EFAF-9C50-8242-AA25-B4C427780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20160"/>
              </p:ext>
            </p:extLst>
          </p:nvPr>
        </p:nvGraphicFramePr>
        <p:xfrm>
          <a:off x="117088" y="1258971"/>
          <a:ext cx="8906838" cy="20741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2618">
                  <a:extLst>
                    <a:ext uri="{9D8B030D-6E8A-4147-A177-3AD203B41FA5}">
                      <a16:colId xmlns:a16="http://schemas.microsoft.com/office/drawing/2014/main" val="1202280515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1937616078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2818063069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3416455163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2152480186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934408050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3053272930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1818719124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1709024273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4205440592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1424200067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464129044"/>
                    </a:ext>
                  </a:extLst>
                </a:gridCol>
                <a:gridCol w="641185">
                  <a:extLst>
                    <a:ext uri="{9D8B030D-6E8A-4147-A177-3AD203B41FA5}">
                      <a16:colId xmlns:a16="http://schemas.microsoft.com/office/drawing/2014/main" val="5207256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68580" marR="68580" marT="34290" marB="3429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2021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2400"/>
                        <a:t>2022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467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Oct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Nov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Dec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Jan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Feb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Apr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May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June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Jul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Aug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Sep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4203788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Snowmass Timeline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750" b="1"/>
                        <a:t>Whitepaper</a:t>
                      </a:r>
                      <a:br>
                        <a:rPr lang="en-US" sz="750" b="1"/>
                      </a:br>
                      <a:r>
                        <a:rPr lang="en-US" sz="750" b="1"/>
                        <a:t>Due Date:</a:t>
                      </a:r>
                      <a:br>
                        <a:rPr lang="en-US" sz="750" b="1"/>
                      </a:br>
                      <a:r>
                        <a:rPr lang="en-US" sz="750" b="1"/>
                        <a:t>March 15th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750" b="1"/>
                        <a:t>Snowmass at Seattle:</a:t>
                      </a:r>
                    </a:p>
                    <a:p>
                      <a:r>
                        <a:rPr lang="en-US" sz="750" b="1"/>
                        <a:t>July 17-26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17598816"/>
                  </a:ext>
                </a:extLst>
              </a:tr>
              <a:tr h="832118"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AF Timeline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2569785"/>
                  </a:ext>
                </a:extLst>
              </a:tr>
            </a:tbl>
          </a:graphicData>
        </a:graphic>
      </p:graphicFrame>
      <p:sp>
        <p:nvSpPr>
          <p:cNvPr id="54" name="Right Arrow 53">
            <a:extLst>
              <a:ext uri="{FF2B5EF4-FFF2-40B4-BE49-F238E27FC236}">
                <a16:creationId xmlns:a16="http://schemas.microsoft.com/office/drawing/2014/main" id="{BF226D74-7433-7545-96E2-055B35F32305}"/>
              </a:ext>
            </a:extLst>
          </p:cNvPr>
          <p:cNvSpPr/>
          <p:nvPr/>
        </p:nvSpPr>
        <p:spPr>
          <a:xfrm>
            <a:off x="1319500" y="2504139"/>
            <a:ext cx="1002545" cy="793679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AF </a:t>
            </a:r>
            <a:r>
              <a:rPr lang="en-US" sz="1200"/>
              <a:t>Restart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3</a:t>
            </a:fld>
            <a:endParaRPr lang="en-US" sz="750"/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0C7F08E1-D874-1049-8E71-BC573BE7E514}"/>
              </a:ext>
            </a:extLst>
          </p:cNvPr>
          <p:cNvSpPr/>
          <p:nvPr/>
        </p:nvSpPr>
        <p:spPr>
          <a:xfrm>
            <a:off x="5353110" y="2828432"/>
            <a:ext cx="184935" cy="200346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96B24A5E-6C9E-8447-9D15-1CE1B5E711E4}"/>
              </a:ext>
            </a:extLst>
          </p:cNvPr>
          <p:cNvSpPr/>
          <p:nvPr/>
        </p:nvSpPr>
        <p:spPr>
          <a:xfrm>
            <a:off x="5427659" y="2509902"/>
            <a:ext cx="959006" cy="793679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0" rtlCol="0" anchor="ctr"/>
          <a:lstStyle/>
          <a:p>
            <a:pPr algn="ctr"/>
            <a:r>
              <a:rPr lang="en-US" sz="900"/>
              <a:t>Complete AF TGC Report Drafts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CA64C4BD-5807-734E-8338-0607407B6291}"/>
              </a:ext>
            </a:extLst>
          </p:cNvPr>
          <p:cNvSpPr/>
          <p:nvPr/>
        </p:nvSpPr>
        <p:spPr>
          <a:xfrm>
            <a:off x="4794828" y="2521053"/>
            <a:ext cx="717907" cy="793679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0" rtlCol="0" anchor="ctr"/>
          <a:lstStyle/>
          <a:p>
            <a:pPr algn="ctr"/>
            <a:r>
              <a:rPr lang="en-US" sz="900"/>
              <a:t>WP Initial Review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67CD93B-C532-FB44-88B9-F17F55A01582}"/>
              </a:ext>
            </a:extLst>
          </p:cNvPr>
          <p:cNvSpPr/>
          <p:nvPr/>
        </p:nvSpPr>
        <p:spPr>
          <a:xfrm>
            <a:off x="2284081" y="2506926"/>
            <a:ext cx="2565971" cy="793679"/>
          </a:xfrm>
          <a:prstGeom prst="rightArrow">
            <a:avLst>
              <a:gd name="adj1" fmla="val 771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Whitepaper Preparation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74104A47-6F64-664B-B083-3C2F5805E71A}"/>
              </a:ext>
            </a:extLst>
          </p:cNvPr>
          <p:cNvSpPr/>
          <p:nvPr/>
        </p:nvSpPr>
        <p:spPr>
          <a:xfrm>
            <a:off x="3508617" y="2823609"/>
            <a:ext cx="184935" cy="200346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B753EF3-F7FE-2441-AE1D-6959B3794A1F}"/>
              </a:ext>
            </a:extLst>
          </p:cNvPr>
          <p:cNvSpPr/>
          <p:nvPr/>
        </p:nvSpPr>
        <p:spPr>
          <a:xfrm>
            <a:off x="7381911" y="2506645"/>
            <a:ext cx="259266" cy="81125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rtlCol="0" anchor="ctr"/>
          <a:lstStyle/>
          <a:p>
            <a:pPr algn="ctr"/>
            <a:r>
              <a:rPr lang="en-US" sz="1050" b="1">
                <a:solidFill>
                  <a:schemeClr val="accent2">
                    <a:lumMod val="50000"/>
                  </a:schemeClr>
                </a:solidFill>
              </a:rPr>
              <a:t>Snowmass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3A26DC2-3365-EE4F-B6D8-5BF91E2372E6}"/>
              </a:ext>
            </a:extLst>
          </p:cNvPr>
          <p:cNvSpPr/>
          <p:nvPr/>
        </p:nvSpPr>
        <p:spPr>
          <a:xfrm>
            <a:off x="6403386" y="2515478"/>
            <a:ext cx="995252" cy="793679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0" rtlCol="0" anchor="ctr"/>
          <a:lstStyle/>
          <a:p>
            <a:pPr algn="ctr"/>
            <a:r>
              <a:rPr lang="en-US" sz="900"/>
              <a:t>Prepare Snowmass Discussion Materials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A4D9D7C-655A-4D40-B8A1-32714A75533B}"/>
              </a:ext>
            </a:extLst>
          </p:cNvPr>
          <p:cNvSpPr/>
          <p:nvPr/>
        </p:nvSpPr>
        <p:spPr>
          <a:xfrm>
            <a:off x="6314369" y="2801306"/>
            <a:ext cx="184935" cy="200346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A98E7A00-734F-BC48-B5FF-EA63E33EBA8A}"/>
              </a:ext>
            </a:extLst>
          </p:cNvPr>
          <p:cNvSpPr/>
          <p:nvPr/>
        </p:nvSpPr>
        <p:spPr>
          <a:xfrm>
            <a:off x="5333062" y="2806882"/>
            <a:ext cx="184935" cy="200346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C130FC19-404F-344C-99C7-D6CFEBEBE5F5}"/>
              </a:ext>
            </a:extLst>
          </p:cNvPr>
          <p:cNvCxnSpPr>
            <a:cxnSpLocks/>
            <a:stCxn id="24" idx="3"/>
            <a:endCxn id="22" idx="2"/>
          </p:cNvCxnSpPr>
          <p:nvPr/>
        </p:nvCxnSpPr>
        <p:spPr>
          <a:xfrm flipV="1">
            <a:off x="4987437" y="3007228"/>
            <a:ext cx="438093" cy="62992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0EB122-483E-8B4D-8904-0EE02075E047}"/>
              </a:ext>
            </a:extLst>
          </p:cNvPr>
          <p:cNvSpPr txBox="1"/>
          <p:nvPr/>
        </p:nvSpPr>
        <p:spPr>
          <a:xfrm>
            <a:off x="3148279" y="3383239"/>
            <a:ext cx="1839158" cy="5078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accent2">
                    <a:lumMod val="50000"/>
                  </a:schemeClr>
                </a:solidFill>
              </a:rPr>
              <a:t>April 15:  Requests for</a:t>
            </a:r>
            <a:br>
              <a:rPr lang="en-US" sz="135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350">
                <a:solidFill>
                  <a:schemeClr val="accent2">
                    <a:lumMod val="50000"/>
                  </a:schemeClr>
                </a:solidFill>
              </a:rPr>
              <a:t>Clarification (if needed)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8EF2CCB4-BCCD-6E4A-9A1C-E9906479D803}"/>
              </a:ext>
            </a:extLst>
          </p:cNvPr>
          <p:cNvCxnSpPr>
            <a:cxnSpLocks/>
            <a:stCxn id="27" idx="3"/>
            <a:endCxn id="18" idx="2"/>
          </p:cNvCxnSpPr>
          <p:nvPr/>
        </p:nvCxnSpPr>
        <p:spPr>
          <a:xfrm flipV="1">
            <a:off x="6082587" y="3001652"/>
            <a:ext cx="324250" cy="161692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09D8722-2AA2-FD45-A795-A0B151927498}"/>
              </a:ext>
            </a:extLst>
          </p:cNvPr>
          <p:cNvSpPr txBox="1"/>
          <p:nvPr/>
        </p:nvSpPr>
        <p:spPr>
          <a:xfrm>
            <a:off x="3108205" y="3949164"/>
            <a:ext cx="2974382" cy="13388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accent2">
                    <a:lumMod val="50000"/>
                  </a:schemeClr>
                </a:solidFill>
              </a:rPr>
              <a:t>May 30: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>
                <a:solidFill>
                  <a:schemeClr val="accent2">
                    <a:lumMod val="50000"/>
                  </a:schemeClr>
                </a:solidFill>
              </a:rPr>
              <a:t>Preliminary TG Drafts Circulated to POCs for Comment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350">
                <a:solidFill>
                  <a:schemeClr val="accent2">
                    <a:lumMod val="50000"/>
                  </a:schemeClr>
                </a:solidFill>
              </a:rPr>
              <a:t>Executive Summaries Sent to </a:t>
            </a:r>
            <a:br>
              <a:rPr lang="en-US" sz="135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350">
                <a:solidFill>
                  <a:schemeClr val="accent2">
                    <a:lumMod val="50000"/>
                  </a:schemeClr>
                </a:solidFill>
              </a:rPr>
              <a:t>AF Conveners to Incorporate into Snowmass Meeting Documents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9365AE7-9991-0149-A81E-EE00C0FD946E}"/>
              </a:ext>
            </a:extLst>
          </p:cNvPr>
          <p:cNvSpPr/>
          <p:nvPr/>
        </p:nvSpPr>
        <p:spPr>
          <a:xfrm>
            <a:off x="7641176" y="2532204"/>
            <a:ext cx="1382752" cy="793679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0" rtlCol="0" anchor="ctr"/>
          <a:lstStyle/>
          <a:p>
            <a:pPr algn="ctr"/>
            <a:r>
              <a:rPr lang="en-US" sz="1050"/>
              <a:t>Final TGs and AF Report Editing</a:t>
            </a: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17E7FDED-6962-294F-8A59-98DE55493B4C}"/>
              </a:ext>
            </a:extLst>
          </p:cNvPr>
          <p:cNvSpPr/>
          <p:nvPr/>
        </p:nvSpPr>
        <p:spPr>
          <a:xfrm>
            <a:off x="8838993" y="2823609"/>
            <a:ext cx="184935" cy="200346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6165BB87-DB28-1D4D-89B8-71DF2CAED987}"/>
              </a:ext>
            </a:extLst>
          </p:cNvPr>
          <p:cNvCxnSpPr>
            <a:cxnSpLocks/>
            <a:stCxn id="38" idx="3"/>
            <a:endCxn id="36" idx="2"/>
          </p:cNvCxnSpPr>
          <p:nvPr/>
        </p:nvCxnSpPr>
        <p:spPr>
          <a:xfrm flipV="1">
            <a:off x="8410611" y="3023955"/>
            <a:ext cx="520850" cy="144887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86F6C6C-0015-404A-9559-0C8BDB301357}"/>
              </a:ext>
            </a:extLst>
          </p:cNvPr>
          <p:cNvSpPr txBox="1"/>
          <p:nvPr/>
        </p:nvSpPr>
        <p:spPr>
          <a:xfrm>
            <a:off x="6461935" y="4211215"/>
            <a:ext cx="1948676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Reports Due September 30, 2022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253E6F30-9B0A-F44E-B03B-CA7D6BB06068}"/>
              </a:ext>
            </a:extLst>
          </p:cNvPr>
          <p:cNvSpPr/>
          <p:nvPr/>
        </p:nvSpPr>
        <p:spPr>
          <a:xfrm>
            <a:off x="8208950" y="3105177"/>
            <a:ext cx="184935" cy="200346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9406B789-BF75-CA47-AAF9-5A89B3A634DB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7775565" y="3309537"/>
            <a:ext cx="526322" cy="45658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FC66B76-0563-D04A-9BD9-C50DA4599C13}"/>
              </a:ext>
            </a:extLst>
          </p:cNvPr>
          <p:cNvSpPr txBox="1"/>
          <p:nvPr/>
        </p:nvSpPr>
        <p:spPr>
          <a:xfrm>
            <a:off x="6461936" y="3408327"/>
            <a:ext cx="1313629" cy="71558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>
                <a:solidFill>
                  <a:schemeClr val="accent2">
                    <a:lumMod val="50000"/>
                  </a:schemeClr>
                </a:solidFill>
              </a:rPr>
              <a:t>August 31:  Request POC Comments</a:t>
            </a:r>
          </a:p>
        </p:txBody>
      </p: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E4F8496A-B117-EA46-9C11-DC5568BE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1" y="178758"/>
            <a:ext cx="1504950" cy="952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7D3DAB-0FFE-4748-A523-413B1A7234A5}"/>
              </a:ext>
            </a:extLst>
          </p:cNvPr>
          <p:cNvSpPr txBox="1"/>
          <p:nvPr/>
        </p:nvSpPr>
        <p:spPr>
          <a:xfrm>
            <a:off x="458983" y="3377661"/>
            <a:ext cx="800219" cy="5078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solidFill>
                  <a:schemeClr val="accent2">
                    <a:lumMod val="50000"/>
                  </a:schemeClr>
                </a:solidFill>
              </a:rPr>
              <a:t>Today’s</a:t>
            </a:r>
            <a:br>
              <a:rPr lang="en-US" sz="135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350">
                <a:solidFill>
                  <a:schemeClr val="accent2">
                    <a:lumMod val="50000"/>
                  </a:schemeClr>
                </a:solidFill>
              </a:rPr>
              <a:t>Meeting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3D6EEA-32DA-41AD-9BAB-C157FDDCA19C}"/>
              </a:ext>
            </a:extLst>
          </p:cNvPr>
          <p:cNvSpPr txBox="1"/>
          <p:nvPr/>
        </p:nvSpPr>
        <p:spPr>
          <a:xfrm>
            <a:off x="2135821" y="227457"/>
            <a:ext cx="7008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</a:rPr>
              <a:t>Snowmass AF 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22847-985C-46E3-8CCF-F1CEF753B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3" y="5307743"/>
            <a:ext cx="7898083" cy="1503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49AA7-EE51-0048-A58B-EC303591AED7}"/>
              </a:ext>
            </a:extLst>
          </p:cNvPr>
          <p:cNvSpPr txBox="1"/>
          <p:nvPr/>
        </p:nvSpPr>
        <p:spPr>
          <a:xfrm>
            <a:off x="117089" y="4976637"/>
            <a:ext cx="187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 Note: 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D242C48-D7DF-C243-AEAC-41776355004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1259202" y="2973912"/>
            <a:ext cx="2232689" cy="65766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94B6F-20AF-604F-B498-51EFC85ED2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C98963-314D-0547-9F17-D1285EEF535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Snowmass AF 7 - RF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9DEF-3B10-47A5-B699-6C48F9BA7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" y="89280"/>
            <a:ext cx="8724190" cy="832076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400"/>
              <a:t>AF7-rf: preparation of white papers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BDE40-6BAE-4FB2-AC1E-B21A7F9A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F796D-CB21-49CB-8475-A4680E441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Snowmass AF 7 - RF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0CF4A-812A-4F2E-86BB-E06BE412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1E7D-5A17-EB4A-B013-04381A7C357D}" type="slidenum">
              <a:rPr lang="en-US" smtClean="0"/>
              <a:t>4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FB30CB-D3E6-6A46-9F63-C88977BB4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03"/>
          <a:stretch/>
        </p:blipFill>
        <p:spPr>
          <a:xfrm>
            <a:off x="4032567" y="1106418"/>
            <a:ext cx="5106592" cy="272051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088A44A-409B-5642-B796-22596B5F5B86}"/>
              </a:ext>
            </a:extLst>
          </p:cNvPr>
          <p:cNvSpPr txBox="1">
            <a:spLocks/>
          </p:cNvSpPr>
          <p:nvPr/>
        </p:nvSpPr>
        <p:spPr>
          <a:xfrm>
            <a:off x="746383" y="4210387"/>
            <a:ext cx="7842446" cy="2026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AF7 - Subgroup RF - </a:t>
            </a:r>
            <a:r>
              <a:rPr lang="en-US" sz="1600" err="1">
                <a:solidFill>
                  <a:schemeClr val="bg1">
                    <a:lumMod val="65000"/>
                  </a:schemeClr>
                </a:solidFill>
              </a:rPr>
              <a:t>miniWorkshop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on RF Systems and Sources Follow-Up, 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https://indico.fnal.gov/event/52406/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, Jan. 11</a:t>
            </a:r>
            <a:r>
              <a:rPr lang="en-US" sz="1600" baseline="3000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, 2022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AF7 - Subgroup RF - </a:t>
            </a:r>
            <a:r>
              <a:rPr lang="en-US" sz="1600" err="1">
                <a:solidFill>
                  <a:schemeClr val="bg1">
                    <a:lumMod val="65000"/>
                  </a:schemeClr>
                </a:solidFill>
              </a:rPr>
              <a:t>miniWorkshop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on Innovative Design and Modeling Follow-Up, 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https://indico.fnal.gov/event/52407/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 , Jan 18</a:t>
            </a:r>
            <a:r>
              <a:rPr lang="en-US" sz="1600" baseline="3000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1600">
                <a:solidFill>
                  <a:schemeClr val="bg1">
                    <a:lumMod val="65000"/>
                  </a:schemeClr>
                </a:solidFill>
              </a:rPr>
              <a:t>, 2022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/>
              <a:t>AF7 - Subgroup RF - </a:t>
            </a:r>
            <a:r>
              <a:rPr lang="en-US" sz="1600" err="1"/>
              <a:t>miniWorkshop</a:t>
            </a:r>
            <a:r>
              <a:rPr lang="en-US" sz="1600"/>
              <a:t> on Cavity Performance Frontier Follow-Up, </a:t>
            </a:r>
            <a:r>
              <a:rPr lang="en-US" sz="16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https://indico.fnal.gov/event/52408/</a:t>
            </a:r>
            <a:r>
              <a:rPr lang="en-US" sz="1600"/>
              <a:t>, Feb. 1</a:t>
            </a:r>
            <a:r>
              <a:rPr lang="en-US" sz="1600" baseline="30000"/>
              <a:t>st</a:t>
            </a:r>
            <a:r>
              <a:rPr lang="en-US" sz="1600"/>
              <a:t>, 2022</a:t>
            </a:r>
            <a:endParaRPr lang="en-US" sz="1400">
              <a:solidFill>
                <a:srgbClr val="0432F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5CD6BE-3E30-914D-8510-A7B45293E25B}"/>
              </a:ext>
            </a:extLst>
          </p:cNvPr>
          <p:cNvSpPr txBox="1">
            <a:spLocks/>
          </p:cNvSpPr>
          <p:nvPr/>
        </p:nvSpPr>
        <p:spPr>
          <a:xfrm>
            <a:off x="91930" y="1001488"/>
            <a:ext cx="3995068" cy="3050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25" indent="-238125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/>
              <a:t>Reminder – ½ AF7-rf LOIs closer to other AF topical groups (we will review, discuss and summarize) </a:t>
            </a:r>
          </a:p>
          <a:p>
            <a:pPr marL="238125" indent="-238125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/>
              <a:t>½ LOIs were organized into three topics and hosted workshops, seminars &amp; discussions</a:t>
            </a:r>
          </a:p>
          <a:p>
            <a:pPr marL="238125" indent="-238125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600"/>
              <a:t>Need better understanding of white paper status, organizing follow up meetings for our three topical workshops</a:t>
            </a:r>
          </a:p>
        </p:txBody>
      </p:sp>
    </p:spTree>
    <p:extLst>
      <p:ext uri="{BB962C8B-B14F-4D97-AF65-F5344CB8AC3E}">
        <p14:creationId xmlns:p14="http://schemas.microsoft.com/office/powerpoint/2010/main" val="293559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AC5-CEB0-654B-BDA3-B6C71D70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miniWorkshop</a:t>
            </a:r>
            <a:r>
              <a:rPr lang="en-US"/>
              <a:t> on Innovative Design and Modeling Follow-up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3240E-B6F5-2E4F-A575-BD7CB5C13B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9D773F4-5FA0-F347-9E48-637F05ED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662B98-792F-E945-B34E-8266B4CB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/>
              <a:t>Snowmass AF 7 - RF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D658B-9750-0F48-96BD-FBA2F108E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4" y="1759724"/>
            <a:ext cx="4394936" cy="5011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7DE9F0-7338-5247-BDB3-D289D1E2E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182" y="2398600"/>
            <a:ext cx="4276754" cy="434126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F7E466D-D8C7-ED45-8B2E-5CD4185E0B5F}"/>
              </a:ext>
            </a:extLst>
          </p:cNvPr>
          <p:cNvSpPr txBox="1">
            <a:spLocks/>
          </p:cNvSpPr>
          <p:nvPr/>
        </p:nvSpPr>
        <p:spPr>
          <a:xfrm>
            <a:off x="217277" y="1153273"/>
            <a:ext cx="4093458" cy="53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800" b="1"/>
              <a:t>19 Workshop 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0F193-F8D0-7544-BD52-E177A4C63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917" y="1000868"/>
            <a:ext cx="4867477" cy="1426647"/>
          </a:xfrm>
        </p:spPr>
        <p:txBody>
          <a:bodyPr lIns="91440">
            <a:noAutofit/>
          </a:bodyPr>
          <a:lstStyle/>
          <a:p>
            <a:pPr marL="1149350" indent="0">
              <a:buNone/>
            </a:pPr>
            <a:r>
              <a:rPr lang="en-US" sz="1800" b="1"/>
              <a:t>Three groups</a:t>
            </a:r>
          </a:p>
          <a:p>
            <a:pPr>
              <a:buFont typeface="Wingdings" pitchFamily="2" charset="2"/>
              <a:buChar char="§"/>
            </a:pPr>
            <a:r>
              <a:rPr lang="en-US" sz="1800"/>
              <a:t>Structure </a:t>
            </a:r>
            <a:r>
              <a:rPr lang="en-US" sz="1800" err="1"/>
              <a:t>wakefield</a:t>
            </a:r>
            <a:r>
              <a:rPr lang="en-US" sz="1800"/>
              <a:t> accelerators</a:t>
            </a:r>
          </a:p>
          <a:p>
            <a:pPr>
              <a:buFont typeface="Wingdings" pitchFamily="2" charset="2"/>
              <a:buChar char="§"/>
            </a:pPr>
            <a:r>
              <a:rPr lang="en-US" sz="1800"/>
              <a:t>Normal conducting high-gradient structures</a:t>
            </a:r>
          </a:p>
          <a:p>
            <a:pPr>
              <a:buFont typeface="Wingdings" pitchFamily="2" charset="2"/>
              <a:buChar char="§"/>
            </a:pPr>
            <a:r>
              <a:rPr lang="en-US" sz="1800"/>
              <a:t>SRF R&amp;D</a:t>
            </a:r>
          </a:p>
          <a:p>
            <a:pPr marL="11430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295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95AC5-CEB0-654B-BDA3-B6C71D70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miniWorkshop</a:t>
            </a:r>
            <a:r>
              <a:rPr lang="en-US"/>
              <a:t> on Innovative Design and Modeling Follow-up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3240E-B6F5-2E4F-A575-BD7CB5C13B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9D773F4-5FA0-F347-9E48-637F05ED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662B98-792F-E945-B34E-8266B4CB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/>
              <a:t>Snowmass AF 7 - RF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D658B-9750-0F48-96BD-FBA2F108E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4" y="1759724"/>
            <a:ext cx="4394936" cy="5011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7DE9F0-7338-5247-BDB3-D289D1E2E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182" y="2398600"/>
            <a:ext cx="4276754" cy="434126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F7E466D-D8C7-ED45-8B2E-5CD4185E0B5F}"/>
              </a:ext>
            </a:extLst>
          </p:cNvPr>
          <p:cNvSpPr txBox="1">
            <a:spLocks/>
          </p:cNvSpPr>
          <p:nvPr/>
        </p:nvSpPr>
        <p:spPr>
          <a:xfrm>
            <a:off x="217277" y="1153273"/>
            <a:ext cx="4093458" cy="53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1800" b="1"/>
              <a:t>19 Workshop 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0F193-F8D0-7544-BD52-E177A4C63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917" y="1000868"/>
            <a:ext cx="4867477" cy="1426647"/>
          </a:xfrm>
        </p:spPr>
        <p:txBody>
          <a:bodyPr lIns="91440">
            <a:noAutofit/>
          </a:bodyPr>
          <a:lstStyle/>
          <a:p>
            <a:pPr marL="1149350" indent="0">
              <a:buNone/>
            </a:pPr>
            <a:r>
              <a:rPr lang="en-US" sz="1800" b="1"/>
              <a:t>Three groups</a:t>
            </a:r>
          </a:p>
          <a:p>
            <a:pPr>
              <a:buFont typeface="Wingdings" pitchFamily="2" charset="2"/>
              <a:buChar char="§"/>
            </a:pPr>
            <a:r>
              <a:rPr lang="en-US" sz="1800"/>
              <a:t>Structure </a:t>
            </a:r>
            <a:r>
              <a:rPr lang="en-US" sz="1800" err="1"/>
              <a:t>wakefield</a:t>
            </a:r>
            <a:r>
              <a:rPr lang="en-US" sz="1800"/>
              <a:t> accelerators</a:t>
            </a:r>
          </a:p>
          <a:p>
            <a:pPr>
              <a:buFont typeface="Wingdings" pitchFamily="2" charset="2"/>
              <a:buChar char="§"/>
            </a:pPr>
            <a:r>
              <a:rPr lang="en-US" sz="1800"/>
              <a:t>Normal conducting high-gradient structures</a:t>
            </a:r>
          </a:p>
          <a:p>
            <a:pPr>
              <a:buFont typeface="Wingdings" pitchFamily="2" charset="2"/>
              <a:buChar char="§"/>
            </a:pPr>
            <a:r>
              <a:rPr lang="en-US" sz="1800"/>
              <a:t>SRF R&amp;D</a:t>
            </a:r>
          </a:p>
          <a:p>
            <a:pPr marL="11430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8A815-5043-9F4B-BA70-D1A6098DCAB8}"/>
              </a:ext>
            </a:extLst>
          </p:cNvPr>
          <p:cNvSpPr/>
          <p:nvPr/>
        </p:nvSpPr>
        <p:spPr>
          <a:xfrm>
            <a:off x="896503" y="3560935"/>
            <a:ext cx="70648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How do we turn this input into contributions? </a:t>
            </a:r>
          </a:p>
          <a:p>
            <a:pPr algn="ctr"/>
            <a:r>
              <a:rPr lang="en-US" sz="2400" b="1"/>
              <a:t>The White Papers…</a:t>
            </a:r>
          </a:p>
        </p:txBody>
      </p:sp>
    </p:spTree>
    <p:extLst>
      <p:ext uri="{BB962C8B-B14F-4D97-AF65-F5344CB8AC3E}">
        <p14:creationId xmlns:p14="http://schemas.microsoft.com/office/powerpoint/2010/main" val="241067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BBD4-9D37-1D4B-8A0B-0F462C53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88"/>
            <a:ext cx="9144000" cy="719853"/>
          </a:xfrm>
        </p:spPr>
        <p:txBody>
          <a:bodyPr>
            <a:normAutofit fontScale="90000"/>
          </a:bodyPr>
          <a:lstStyle/>
          <a:p>
            <a:r>
              <a:rPr lang="en-US"/>
              <a:t>Snowmass Contributions Group Exercise (Anticipated)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D7F6F0-2A55-4F80-8619-F8C723DD8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5836"/>
              </p:ext>
            </p:extLst>
          </p:nvPr>
        </p:nvGraphicFramePr>
        <p:xfrm>
          <a:off x="120583" y="1501157"/>
          <a:ext cx="8932985" cy="4115759"/>
        </p:xfrm>
        <a:graphic>
          <a:graphicData uri="http://schemas.openxmlformats.org/drawingml/2006/table">
            <a:tbl>
              <a:tblPr/>
              <a:tblGrid>
                <a:gridCol w="4578921">
                  <a:extLst>
                    <a:ext uri="{9D8B030D-6E8A-4147-A177-3AD203B41FA5}">
                      <a16:colId xmlns:a16="http://schemas.microsoft.com/office/drawing/2014/main" val="2179446566"/>
                    </a:ext>
                  </a:extLst>
                </a:gridCol>
                <a:gridCol w="1277601">
                  <a:extLst>
                    <a:ext uri="{9D8B030D-6E8A-4147-A177-3AD203B41FA5}">
                      <a16:colId xmlns:a16="http://schemas.microsoft.com/office/drawing/2014/main" val="1643241652"/>
                    </a:ext>
                  </a:extLst>
                </a:gridCol>
                <a:gridCol w="1144730">
                  <a:extLst>
                    <a:ext uri="{9D8B030D-6E8A-4147-A177-3AD203B41FA5}">
                      <a16:colId xmlns:a16="http://schemas.microsoft.com/office/drawing/2014/main" val="3818649285"/>
                    </a:ext>
                  </a:extLst>
                </a:gridCol>
                <a:gridCol w="846508">
                  <a:extLst>
                    <a:ext uri="{9D8B030D-6E8A-4147-A177-3AD203B41FA5}">
                      <a16:colId xmlns:a16="http://schemas.microsoft.com/office/drawing/2014/main" val="1465199111"/>
                    </a:ext>
                  </a:extLst>
                </a:gridCol>
                <a:gridCol w="1085225">
                  <a:extLst>
                    <a:ext uri="{9D8B030D-6E8A-4147-A177-3AD203B41FA5}">
                      <a16:colId xmlns:a16="http://schemas.microsoft.com/office/drawing/2014/main" val="377062357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Title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de-DE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Presenter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Contributor</a:t>
                      </a: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WP?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Editor(s)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13646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Structure Wakefield Acceleration (SWFA) Development for an Energy Frontier Machine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Power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WP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Chunguang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0801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SWFA demonstrators with integrated technologies for future large-scale machines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Jiahang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Shao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Chunguang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4838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Short-pulse </a:t>
                      </a:r>
                      <a:r>
                        <a:rPr lang="en-US" sz="1200" b="0" i="0" u="none" strike="noStrike" cap="none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wakefield</a:t>
                      </a:r>
                      <a:r>
                        <a:rPr lang="en-US" sz="12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structure R&amp;D for high gradient and high efficiency acceleration in future large-scale machines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Jiahang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Shao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78649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Norem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E. Nanni (SLAC),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potentially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CLIC, PPPL, LANL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Jim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Norem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2516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High-Gradient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Accelerators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THz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Frequencies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Emilio Nanni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Emilio Nanni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1782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High-gradient RF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structures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Sami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Tantawi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maybe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Emilio Nanni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438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Directions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Research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Development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Superconducting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Radiofrequency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(SRF)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Cavities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Belomestnykh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Several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labs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worldwide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Belomestnykh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Sam Posen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6052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Challenges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opportunities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SRF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theory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particle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Gurevich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potentially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Cornell, ANL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Gurevich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Jim Sauls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5326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Normal-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super-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conducting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RF R&amp;D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muon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collider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Alexej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Grudiev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85633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Plasma Processing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In-Situ Field Emission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Mitigation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Superconducting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Radiofrequency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(SRF)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Cryomodules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Martina Martinello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2962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Emission Suppression in High-Gradient SRF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Systems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Rongli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Geng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0147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Traveling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SRF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ILC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Upgrade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Hasan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Padamsee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FNAL, Cornell, Euclid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TechLabs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Hasan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Padamsee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635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D6809E6-83FB-1541-83AF-2D088AC8C565}"/>
              </a:ext>
            </a:extLst>
          </p:cNvPr>
          <p:cNvSpPr/>
          <p:nvPr/>
        </p:nvSpPr>
        <p:spPr>
          <a:xfrm>
            <a:off x="1255486" y="658619"/>
            <a:ext cx="706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We need CONTRIBUTORS and EDITORS for the White Papers</a:t>
            </a:r>
          </a:p>
        </p:txBody>
      </p:sp>
    </p:spTree>
    <p:extLst>
      <p:ext uri="{BB962C8B-B14F-4D97-AF65-F5344CB8AC3E}">
        <p14:creationId xmlns:p14="http://schemas.microsoft.com/office/powerpoint/2010/main" val="283396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BBD4-9D37-1D4B-8A0B-0F462C53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88"/>
            <a:ext cx="9144000" cy="719853"/>
          </a:xfrm>
        </p:spPr>
        <p:txBody>
          <a:bodyPr>
            <a:normAutofit fontScale="90000"/>
          </a:bodyPr>
          <a:lstStyle/>
          <a:p>
            <a:r>
              <a:rPr lang="en-US"/>
              <a:t>Snowmass Contributions Group Exercise (Anticipated)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DD7F6F0-2A55-4F80-8619-F8C723DD8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33394"/>
              </p:ext>
            </p:extLst>
          </p:nvPr>
        </p:nvGraphicFramePr>
        <p:xfrm>
          <a:off x="105507" y="2023108"/>
          <a:ext cx="8932985" cy="2811784"/>
        </p:xfrm>
        <a:graphic>
          <a:graphicData uri="http://schemas.openxmlformats.org/drawingml/2006/table">
            <a:tbl>
              <a:tblPr/>
              <a:tblGrid>
                <a:gridCol w="4578921">
                  <a:extLst>
                    <a:ext uri="{9D8B030D-6E8A-4147-A177-3AD203B41FA5}">
                      <a16:colId xmlns:a16="http://schemas.microsoft.com/office/drawing/2014/main" val="2179446566"/>
                    </a:ext>
                  </a:extLst>
                </a:gridCol>
                <a:gridCol w="1277601">
                  <a:extLst>
                    <a:ext uri="{9D8B030D-6E8A-4147-A177-3AD203B41FA5}">
                      <a16:colId xmlns:a16="http://schemas.microsoft.com/office/drawing/2014/main" val="1643241652"/>
                    </a:ext>
                  </a:extLst>
                </a:gridCol>
                <a:gridCol w="1144730">
                  <a:extLst>
                    <a:ext uri="{9D8B030D-6E8A-4147-A177-3AD203B41FA5}">
                      <a16:colId xmlns:a16="http://schemas.microsoft.com/office/drawing/2014/main" val="3818649285"/>
                    </a:ext>
                  </a:extLst>
                </a:gridCol>
                <a:gridCol w="846508">
                  <a:extLst>
                    <a:ext uri="{9D8B030D-6E8A-4147-A177-3AD203B41FA5}">
                      <a16:colId xmlns:a16="http://schemas.microsoft.com/office/drawing/2014/main" val="1465199111"/>
                    </a:ext>
                  </a:extLst>
                </a:gridCol>
                <a:gridCol w="1085225">
                  <a:extLst>
                    <a:ext uri="{9D8B030D-6E8A-4147-A177-3AD203B41FA5}">
                      <a16:colId xmlns:a16="http://schemas.microsoft.com/office/drawing/2014/main" val="377062357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Title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de-DE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Presenter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Contributor</a:t>
                      </a: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WP?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Editor(s)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13646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High-efficiency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Cost-effective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Forged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Ingot Niobium Technology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Science Frontiers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Ganapati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Myneni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KEK,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Ganapati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Myneni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45546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Nb3Sn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Superconducting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Radiofrequency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Cavities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 Porter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Cornell, FNAL, JLAB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Matthias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Liepe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Sam Posen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2512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Impartial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Perspective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Superconducting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Nb3Sn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coated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Copper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RF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Cavities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Future Linear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Emanuela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Barzi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international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collaborators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Emanuela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Barzi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4399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Next-Generation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Superconducting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RF Technology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based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Thin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Film Technologies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Innovative Materials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Enhanced Performance &amp;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A.-M. Valente-Feliciano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Several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institutions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worldwide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A.-M. Valente-Feliciano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3546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Innovative Materials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Surface Treatments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SRF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Mattia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Checchin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168867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necessity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basic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accelerated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SRF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Balachandran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MSU, ASU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Balachandran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379626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MgB2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Coated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Superconducting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Cavities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Tsuyoshi</a:t>
                      </a:r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Tajima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collaborators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likely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Tsuyoshi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Tajima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5796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D6809E6-83FB-1541-83AF-2D088AC8C565}"/>
              </a:ext>
            </a:extLst>
          </p:cNvPr>
          <p:cNvSpPr/>
          <p:nvPr/>
        </p:nvSpPr>
        <p:spPr>
          <a:xfrm>
            <a:off x="1255486" y="658619"/>
            <a:ext cx="706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We need CONTRIBUTORS and EDITORS for the White Papers</a:t>
            </a:r>
          </a:p>
        </p:txBody>
      </p:sp>
    </p:spTree>
    <p:extLst>
      <p:ext uri="{BB962C8B-B14F-4D97-AF65-F5344CB8AC3E}">
        <p14:creationId xmlns:p14="http://schemas.microsoft.com/office/powerpoint/2010/main" val="427439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BBD4-9D37-1D4B-8A0B-0F462C53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88"/>
            <a:ext cx="9144000" cy="719853"/>
          </a:xfrm>
        </p:spPr>
        <p:txBody>
          <a:bodyPr>
            <a:normAutofit fontScale="90000"/>
          </a:bodyPr>
          <a:lstStyle/>
          <a:p>
            <a:r>
              <a:rPr lang="en-US"/>
              <a:t>Snowmass Contributions Group Exercise (Anticipated)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C395C-032F-2144-B861-BEE27B4363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A77811C-8F32-477C-9480-E0F7900A9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571553"/>
            <a:ext cx="8001000" cy="24578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How about today’s meeting participants?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Any new interests to contribute? new ideas?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2E099D1-AFED-4A0E-B75B-75F37CFC10D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2FC8BFA-C5FC-44B8-A1C8-197D7045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/>
              <a:t>2/1/2022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56927D2-2035-479C-8724-56A13758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a-DK"/>
              <a:t>Snowmass AF 7 - RF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8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1927</Words>
  <Application>Microsoft Macintosh PowerPoint</Application>
  <PresentationFormat>On-screen Show (4:3)</PresentationFormat>
  <Paragraphs>359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TrebuchetMS</vt:lpstr>
      <vt:lpstr>Wingdings</vt:lpstr>
      <vt:lpstr>Office Theme</vt:lpstr>
      <vt:lpstr>AF7-Subgroup RF – mini-Workshop on Cavity Performance Frontier – Follow-up</vt:lpstr>
      <vt:lpstr>Agenda</vt:lpstr>
      <vt:lpstr>PowerPoint Presentation</vt:lpstr>
      <vt:lpstr>AF7-rf: preparation of white papers</vt:lpstr>
      <vt:lpstr>miniWorkshop on Innovative Design and Modeling Follow-up</vt:lpstr>
      <vt:lpstr>miniWorkshop on Innovative Design and Modeling Follow-up</vt:lpstr>
      <vt:lpstr>Snowmass Contributions Group Exercise (Anticipated)</vt:lpstr>
      <vt:lpstr>Snowmass Contributions Group Exercise (Anticipated)</vt:lpstr>
      <vt:lpstr>Snowmass Contributions Group Exercise (Anticipated)</vt:lpstr>
      <vt:lpstr>Snowmass Contributions Discussion</vt:lpstr>
      <vt:lpstr>Thank you!</vt:lpstr>
      <vt:lpstr>Backup</vt:lpstr>
      <vt:lpstr>AF7-rf LISTSERV</vt:lpstr>
      <vt:lpstr>Snowmass</vt:lpstr>
      <vt:lpstr>Snowmass 2021 Organization</vt:lpstr>
      <vt:lpstr>Snowmass Accelerator Frontier Organization</vt:lpstr>
      <vt:lpstr>Accelerator Frontier 7: Accelerator Technology R&amp;D</vt:lpstr>
      <vt:lpstr>Snowmass Submissions</vt:lpstr>
      <vt:lpstr>Impact of Submissions</vt:lpstr>
      <vt:lpstr>miniWorkshop on RF Systems and Sources</vt:lpstr>
      <vt:lpstr>GARD RF Acceleration R&amp;D Roadmap</vt:lpstr>
      <vt:lpstr>GARD-RF R&amp;D alignment with future HEP particle accelerators  </vt:lpstr>
      <vt:lpstr>PowerPoint Presentation</vt:lpstr>
      <vt:lpstr>Resources</vt:lpstr>
      <vt:lpstr>Questions / Discussion Topics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Kickoff Meeting: Snowmass Group AF7-RF</dc:title>
  <dc:creator>Young-Kee Kim</dc:creator>
  <cp:lastModifiedBy>Sergey Belomestnykh</cp:lastModifiedBy>
  <cp:revision>36</cp:revision>
  <dcterms:created xsi:type="dcterms:W3CDTF">2014-06-24T05:51:31Z</dcterms:created>
  <dcterms:modified xsi:type="dcterms:W3CDTF">2022-02-01T17:18:59Z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0x010100E92200099A496542A068C53B692DC9D7</vt:lpwstr>
  </property>
</Properties>
</file>