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6"/>
  </p:notesMasterIdLst>
  <p:sldIdLst>
    <p:sldId id="1695" r:id="rId3"/>
    <p:sldId id="1696" r:id="rId4"/>
    <p:sldId id="169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115CA9"/>
    <a:srgbClr val="C31310"/>
    <a:srgbClr val="B53511"/>
    <a:srgbClr val="21FFF0"/>
    <a:srgbClr val="21FFF5"/>
    <a:srgbClr val="F400FF"/>
    <a:srgbClr val="16B7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97" autoAdjust="0"/>
    <p:restoredTop sz="89296" autoAdjust="0"/>
  </p:normalViewPr>
  <p:slideViewPr>
    <p:cSldViewPr snapToGrid="0" snapToObjects="1">
      <p:cViewPr varScale="1">
        <p:scale>
          <a:sx n="99" d="100"/>
          <a:sy n="99" d="100"/>
        </p:scale>
        <p:origin x="1506" y="84"/>
      </p:cViewPr>
      <p:guideLst>
        <p:guide orient="horz" pos="2160"/>
        <p:guide pos="2880"/>
      </p:guideLst>
    </p:cSldViewPr>
  </p:slideViewPr>
  <p:outlineViewPr>
    <p:cViewPr>
      <p:scale>
        <a:sx n="33" d="100"/>
        <a:sy n="33" d="100"/>
      </p:scale>
      <p:origin x="0" y="800"/>
    </p:cViewPr>
  </p:outlineViewPr>
  <p:notesTextViewPr>
    <p:cViewPr>
      <p:scale>
        <a:sx n="100" d="100"/>
        <a:sy n="100" d="100"/>
      </p:scale>
      <p:origin x="0" y="0"/>
    </p:cViewPr>
  </p:notesTextViewPr>
  <p:sorterViewPr>
    <p:cViewPr>
      <p:scale>
        <a:sx n="173" d="100"/>
        <a:sy n="173" d="100"/>
      </p:scale>
      <p:origin x="0" y="22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E616E7-6442-8C42-AB7D-1A52A9F103E5}" type="datetimeFigureOut">
              <a:rPr lang="en-US" smtClean="0"/>
              <a:t>5/24/2022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5C62E9-0A14-0247-BAF3-2DD368B97050}" type="slidenum">
              <a:rPr lang="en-US" smtClean="0"/>
              <a:t>‹#›</a:t>
            </a:fld>
            <a:endParaRPr lang="en-US" dirty="0"/>
          </a:p>
        </p:txBody>
      </p:sp>
    </p:spTree>
    <p:extLst>
      <p:ext uri="{BB962C8B-B14F-4D97-AF65-F5344CB8AC3E}">
        <p14:creationId xmlns:p14="http://schemas.microsoft.com/office/powerpoint/2010/main" val="1256373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2324271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32655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632658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5/1/20</a:t>
            </a:r>
            <a:endParaRPr lang="en-US" dirty="0"/>
          </a:p>
        </p:txBody>
      </p:sp>
      <p:sp>
        <p:nvSpPr>
          <p:cNvPr id="4" name="Footer Placeholder 3"/>
          <p:cNvSpPr>
            <a:spLocks noGrp="1"/>
          </p:cNvSpPr>
          <p:nvPr>
            <p:ph type="ftr" sz="quarter" idx="11"/>
          </p:nvPr>
        </p:nvSpPr>
        <p:spPr/>
        <p:txBody>
          <a:bodyPr/>
          <a:lstStyle/>
          <a:p>
            <a:r>
              <a:rPr lang="en-US"/>
              <a:t>Snowmass 2021 Community Involvement Frontier</a:t>
            </a:r>
            <a:endParaRPr lang="en-US" dirty="0"/>
          </a:p>
        </p:txBody>
      </p:sp>
      <p:sp>
        <p:nvSpPr>
          <p:cNvPr id="5" name="Slide Number Placeholder 4"/>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1984748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5/1/20</a:t>
            </a:r>
            <a:endParaRPr lang="en-US" dirty="0"/>
          </a:p>
        </p:txBody>
      </p:sp>
      <p:sp>
        <p:nvSpPr>
          <p:cNvPr id="4" name="Footer Placeholder 3"/>
          <p:cNvSpPr>
            <a:spLocks noGrp="1"/>
          </p:cNvSpPr>
          <p:nvPr>
            <p:ph type="ftr" sz="quarter" idx="11"/>
          </p:nvPr>
        </p:nvSpPr>
        <p:spPr/>
        <p:txBody>
          <a:bodyPr/>
          <a:lstStyle/>
          <a:p>
            <a:r>
              <a:rPr lang="en-US"/>
              <a:t>Snowmass 2021 Community Involvement Frontier</a:t>
            </a:r>
            <a:endParaRPr lang="en-US" dirty="0"/>
          </a:p>
        </p:txBody>
      </p:sp>
      <p:sp>
        <p:nvSpPr>
          <p:cNvPr id="5" name="Slide Number Placeholder 4"/>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358990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r>
              <a:rPr lang="en-US"/>
              <a:t>5/1/20</a:t>
            </a:r>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r>
              <a:rPr lang="en-US"/>
              <a:t>Snowmass 2021 Community Involvement Frontier</a:t>
            </a:r>
            <a:endParaRPr lang="en-US" dirty="0"/>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8A7BBD36-3257-8E4A-8984-B9E452B60DAC}" type="slidenum">
              <a:rPr lang="en-US"/>
              <a:pPr/>
              <a:t>‹#›</a:t>
            </a:fld>
            <a:endParaRPr lang="en-US" dirty="0"/>
          </a:p>
        </p:txBody>
      </p:sp>
    </p:spTree>
    <p:extLst>
      <p:ext uri="{BB962C8B-B14F-4D97-AF65-F5344CB8AC3E}">
        <p14:creationId xmlns:p14="http://schemas.microsoft.com/office/powerpoint/2010/main" val="3630370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5662"/>
          </a:xfrm>
        </p:spPr>
        <p:txBody>
          <a:bodyPr/>
          <a:lstStyle/>
          <a:p>
            <a:r>
              <a:rPr lang="en-US"/>
              <a:t>Click to edit Master title style</a:t>
            </a:r>
          </a:p>
        </p:txBody>
      </p:sp>
      <p:sp>
        <p:nvSpPr>
          <p:cNvPr id="3" name="Text Placeholder 2"/>
          <p:cNvSpPr>
            <a:spLocks noGrp="1"/>
          </p:cNvSpPr>
          <p:nvPr>
            <p:ph type="body" sz="half" idx="1"/>
          </p:nvPr>
        </p:nvSpPr>
        <p:spPr>
          <a:xfrm>
            <a:off x="457200" y="1312863"/>
            <a:ext cx="4038600" cy="4813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2863"/>
            <a:ext cx="4038600" cy="4813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5/1/20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Snowmass 2021 Community Involvement Frontier</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C1E73930-EDB2-5B4C-99D8-72732A3B2E2F}" type="slidenum">
              <a:rPr lang="en-US"/>
              <a:pPr/>
              <a:t>‹#›</a:t>
            </a:fld>
            <a:endParaRPr lang="en-US" dirty="0"/>
          </a:p>
        </p:txBody>
      </p:sp>
    </p:spTree>
    <p:extLst>
      <p:ext uri="{BB962C8B-B14F-4D97-AF65-F5344CB8AC3E}">
        <p14:creationId xmlns:p14="http://schemas.microsoft.com/office/powerpoint/2010/main" val="839205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4148860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1797945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4118078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5/1/20</a:t>
            </a:r>
            <a:endParaRPr lang="en-US" dirty="0"/>
          </a:p>
        </p:txBody>
      </p:sp>
      <p:sp>
        <p:nvSpPr>
          <p:cNvPr id="6" name="Footer Placeholder 5"/>
          <p:cNvSpPr>
            <a:spLocks noGrp="1"/>
          </p:cNvSpPr>
          <p:nvPr>
            <p:ph type="ftr" sz="quarter" idx="11"/>
          </p:nvPr>
        </p:nvSpPr>
        <p:spPr/>
        <p:txBody>
          <a:bodyPr/>
          <a:lstStyle/>
          <a:p>
            <a:r>
              <a:rPr lang="en-US"/>
              <a:t>Snowmass 2021 Community Involvement Frontier</a:t>
            </a:r>
            <a:endParaRPr lang="en-US" dirty="0"/>
          </a:p>
        </p:txBody>
      </p:sp>
      <p:sp>
        <p:nvSpPr>
          <p:cNvPr id="7" name="Slide Number Placeholder 6"/>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3088858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1938785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5/1/20</a:t>
            </a:r>
            <a:endParaRPr lang="en-US" dirty="0"/>
          </a:p>
        </p:txBody>
      </p:sp>
      <p:sp>
        <p:nvSpPr>
          <p:cNvPr id="8" name="Footer Placeholder 7"/>
          <p:cNvSpPr>
            <a:spLocks noGrp="1"/>
          </p:cNvSpPr>
          <p:nvPr>
            <p:ph type="ftr" sz="quarter" idx="11"/>
          </p:nvPr>
        </p:nvSpPr>
        <p:spPr/>
        <p:txBody>
          <a:bodyPr/>
          <a:lstStyle/>
          <a:p>
            <a:r>
              <a:rPr lang="en-US"/>
              <a:t>Snowmass 2021 Community Involvement Frontier</a:t>
            </a:r>
            <a:endParaRPr lang="en-US" dirty="0"/>
          </a:p>
        </p:txBody>
      </p:sp>
      <p:sp>
        <p:nvSpPr>
          <p:cNvPr id="9" name="Slide Number Placeholder 8"/>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24925462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5/1/20</a:t>
            </a:r>
            <a:endParaRPr lang="en-US" dirty="0"/>
          </a:p>
        </p:txBody>
      </p:sp>
      <p:sp>
        <p:nvSpPr>
          <p:cNvPr id="4" name="Footer Placeholder 3"/>
          <p:cNvSpPr>
            <a:spLocks noGrp="1"/>
          </p:cNvSpPr>
          <p:nvPr>
            <p:ph type="ftr" sz="quarter" idx="11"/>
          </p:nvPr>
        </p:nvSpPr>
        <p:spPr/>
        <p:txBody>
          <a:bodyPr/>
          <a:lstStyle/>
          <a:p>
            <a:r>
              <a:rPr lang="en-US"/>
              <a:t>Snowmass 2021 Community Involvement Frontier</a:t>
            </a:r>
            <a:endParaRPr lang="en-US" dirty="0"/>
          </a:p>
        </p:txBody>
      </p:sp>
      <p:sp>
        <p:nvSpPr>
          <p:cNvPr id="5" name="Slide Number Placeholder 4"/>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1384380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5/1/20</a:t>
            </a:r>
            <a:endParaRPr lang="en-US" dirty="0"/>
          </a:p>
        </p:txBody>
      </p:sp>
      <p:sp>
        <p:nvSpPr>
          <p:cNvPr id="3" name="Footer Placeholder 2"/>
          <p:cNvSpPr>
            <a:spLocks noGrp="1"/>
          </p:cNvSpPr>
          <p:nvPr>
            <p:ph type="ftr" sz="quarter" idx="11"/>
          </p:nvPr>
        </p:nvSpPr>
        <p:spPr/>
        <p:txBody>
          <a:bodyPr/>
          <a:lstStyle/>
          <a:p>
            <a:r>
              <a:rPr lang="en-US"/>
              <a:t>Snowmass 2021 Community Involvement Frontier</a:t>
            </a:r>
            <a:endParaRPr lang="en-US" dirty="0"/>
          </a:p>
        </p:txBody>
      </p:sp>
      <p:sp>
        <p:nvSpPr>
          <p:cNvPr id="4" name="Slide Number Placeholder 3"/>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24071578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5/1/20</a:t>
            </a:r>
            <a:endParaRPr lang="en-US" dirty="0"/>
          </a:p>
        </p:txBody>
      </p:sp>
      <p:sp>
        <p:nvSpPr>
          <p:cNvPr id="6" name="Footer Placeholder 5"/>
          <p:cNvSpPr>
            <a:spLocks noGrp="1"/>
          </p:cNvSpPr>
          <p:nvPr>
            <p:ph type="ftr" sz="quarter" idx="11"/>
          </p:nvPr>
        </p:nvSpPr>
        <p:spPr/>
        <p:txBody>
          <a:bodyPr/>
          <a:lstStyle/>
          <a:p>
            <a:r>
              <a:rPr lang="en-US"/>
              <a:t>Snowmass 2021 Community Involvement Frontier</a:t>
            </a:r>
            <a:endParaRPr lang="en-US" dirty="0"/>
          </a:p>
        </p:txBody>
      </p:sp>
      <p:sp>
        <p:nvSpPr>
          <p:cNvPr id="7" name="Slide Number Placeholder 6"/>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36783697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5/1/20</a:t>
            </a:r>
            <a:endParaRPr lang="en-US" dirty="0"/>
          </a:p>
        </p:txBody>
      </p:sp>
      <p:sp>
        <p:nvSpPr>
          <p:cNvPr id="6" name="Footer Placeholder 5"/>
          <p:cNvSpPr>
            <a:spLocks noGrp="1"/>
          </p:cNvSpPr>
          <p:nvPr>
            <p:ph type="ftr" sz="quarter" idx="11"/>
          </p:nvPr>
        </p:nvSpPr>
        <p:spPr/>
        <p:txBody>
          <a:bodyPr/>
          <a:lstStyle/>
          <a:p>
            <a:r>
              <a:rPr lang="en-US"/>
              <a:t>Snowmass 2021 Community Involvement Frontier</a:t>
            </a:r>
            <a:endParaRPr lang="en-US" dirty="0"/>
          </a:p>
        </p:txBody>
      </p:sp>
      <p:sp>
        <p:nvSpPr>
          <p:cNvPr id="7" name="Slide Number Placeholder 6"/>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11927543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37351643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dirty="0"/>
          </a:p>
        </p:txBody>
      </p:sp>
    </p:spTree>
    <p:extLst>
      <p:ext uri="{BB962C8B-B14F-4D97-AF65-F5344CB8AC3E}">
        <p14:creationId xmlns:p14="http://schemas.microsoft.com/office/powerpoint/2010/main" val="147452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5/1/20</a:t>
            </a:r>
            <a:endParaRPr lang="en-US" dirty="0"/>
          </a:p>
        </p:txBody>
      </p:sp>
      <p:sp>
        <p:nvSpPr>
          <p:cNvPr id="5" name="Footer Placeholder 4"/>
          <p:cNvSpPr>
            <a:spLocks noGrp="1"/>
          </p:cNvSpPr>
          <p:nvPr>
            <p:ph type="ftr" sz="quarter" idx="11"/>
          </p:nvPr>
        </p:nvSpPr>
        <p:spPr/>
        <p:txBody>
          <a:bodyPr/>
          <a:lstStyle/>
          <a:p>
            <a:r>
              <a:rPr lang="en-US"/>
              <a:t>Snowmass 2021 Community Involvement Frontier</a:t>
            </a:r>
            <a:endParaRPr lang="en-US" dirty="0"/>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75733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5/1/20</a:t>
            </a:r>
            <a:endParaRPr lang="en-US" dirty="0"/>
          </a:p>
        </p:txBody>
      </p:sp>
      <p:sp>
        <p:nvSpPr>
          <p:cNvPr id="6" name="Footer Placeholder 5"/>
          <p:cNvSpPr>
            <a:spLocks noGrp="1"/>
          </p:cNvSpPr>
          <p:nvPr>
            <p:ph type="ftr" sz="quarter" idx="11"/>
          </p:nvPr>
        </p:nvSpPr>
        <p:spPr/>
        <p:txBody>
          <a:bodyPr/>
          <a:lstStyle/>
          <a:p>
            <a:r>
              <a:rPr lang="en-US"/>
              <a:t>Snowmass 2021 Community Involvement Frontier</a:t>
            </a:r>
            <a:endParaRPr lang="en-US" dirty="0"/>
          </a:p>
        </p:txBody>
      </p:sp>
      <p:sp>
        <p:nvSpPr>
          <p:cNvPr id="7" name="Slide Number Placeholder 6"/>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3691978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5/1/20</a:t>
            </a:r>
            <a:endParaRPr lang="en-US" dirty="0"/>
          </a:p>
        </p:txBody>
      </p:sp>
      <p:sp>
        <p:nvSpPr>
          <p:cNvPr id="8" name="Footer Placeholder 7"/>
          <p:cNvSpPr>
            <a:spLocks noGrp="1"/>
          </p:cNvSpPr>
          <p:nvPr>
            <p:ph type="ftr" sz="quarter" idx="11"/>
          </p:nvPr>
        </p:nvSpPr>
        <p:spPr/>
        <p:txBody>
          <a:bodyPr/>
          <a:lstStyle/>
          <a:p>
            <a:r>
              <a:rPr lang="en-US"/>
              <a:t>Snowmass 2021 Community Involvement Frontier</a:t>
            </a:r>
            <a:endParaRPr lang="en-US" dirty="0"/>
          </a:p>
        </p:txBody>
      </p:sp>
      <p:sp>
        <p:nvSpPr>
          <p:cNvPr id="9" name="Slide Number Placeholder 8"/>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358603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5/1/20</a:t>
            </a:r>
            <a:endParaRPr lang="en-US" dirty="0"/>
          </a:p>
        </p:txBody>
      </p:sp>
      <p:sp>
        <p:nvSpPr>
          <p:cNvPr id="4" name="Footer Placeholder 3"/>
          <p:cNvSpPr>
            <a:spLocks noGrp="1"/>
          </p:cNvSpPr>
          <p:nvPr>
            <p:ph type="ftr" sz="quarter" idx="11"/>
          </p:nvPr>
        </p:nvSpPr>
        <p:spPr/>
        <p:txBody>
          <a:bodyPr/>
          <a:lstStyle/>
          <a:p>
            <a:r>
              <a:rPr lang="en-US"/>
              <a:t>Snowmass 2021 Community Involvement Frontier</a:t>
            </a:r>
            <a:endParaRPr lang="en-US" dirty="0"/>
          </a:p>
        </p:txBody>
      </p:sp>
      <p:sp>
        <p:nvSpPr>
          <p:cNvPr id="5" name="Slide Number Placeholder 4"/>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390234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5/1/20</a:t>
            </a:r>
            <a:endParaRPr lang="en-US" dirty="0"/>
          </a:p>
        </p:txBody>
      </p:sp>
      <p:sp>
        <p:nvSpPr>
          <p:cNvPr id="3" name="Footer Placeholder 2"/>
          <p:cNvSpPr>
            <a:spLocks noGrp="1"/>
          </p:cNvSpPr>
          <p:nvPr>
            <p:ph type="ftr" sz="quarter" idx="11"/>
          </p:nvPr>
        </p:nvSpPr>
        <p:spPr/>
        <p:txBody>
          <a:bodyPr/>
          <a:lstStyle/>
          <a:p>
            <a:r>
              <a:rPr lang="en-US"/>
              <a:t>Snowmass 2021 Community Involvement Frontier</a:t>
            </a:r>
            <a:endParaRPr lang="en-US" dirty="0"/>
          </a:p>
        </p:txBody>
      </p:sp>
      <p:sp>
        <p:nvSpPr>
          <p:cNvPr id="4" name="Slide Number Placeholder 3"/>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2463521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5/1/20</a:t>
            </a:r>
            <a:endParaRPr lang="en-US" dirty="0"/>
          </a:p>
        </p:txBody>
      </p:sp>
      <p:sp>
        <p:nvSpPr>
          <p:cNvPr id="6" name="Footer Placeholder 5"/>
          <p:cNvSpPr>
            <a:spLocks noGrp="1"/>
          </p:cNvSpPr>
          <p:nvPr>
            <p:ph type="ftr" sz="quarter" idx="11"/>
          </p:nvPr>
        </p:nvSpPr>
        <p:spPr/>
        <p:txBody>
          <a:bodyPr/>
          <a:lstStyle/>
          <a:p>
            <a:r>
              <a:rPr lang="en-US"/>
              <a:t>Snowmass 2021 Community Involvement Frontier</a:t>
            </a:r>
            <a:endParaRPr lang="en-US" dirty="0"/>
          </a:p>
        </p:txBody>
      </p:sp>
      <p:sp>
        <p:nvSpPr>
          <p:cNvPr id="7" name="Slide Number Placeholder 6"/>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3393419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5/1/20</a:t>
            </a:r>
            <a:endParaRPr lang="en-US" dirty="0"/>
          </a:p>
        </p:txBody>
      </p:sp>
      <p:sp>
        <p:nvSpPr>
          <p:cNvPr id="6" name="Footer Placeholder 5"/>
          <p:cNvSpPr>
            <a:spLocks noGrp="1"/>
          </p:cNvSpPr>
          <p:nvPr>
            <p:ph type="ftr" sz="quarter" idx="11"/>
          </p:nvPr>
        </p:nvSpPr>
        <p:spPr/>
        <p:txBody>
          <a:bodyPr/>
          <a:lstStyle/>
          <a:p>
            <a:r>
              <a:rPr lang="en-US"/>
              <a:t>Snowmass 2021 Community Involvement Frontier</a:t>
            </a:r>
            <a:endParaRPr lang="en-US" dirty="0"/>
          </a:p>
        </p:txBody>
      </p:sp>
      <p:sp>
        <p:nvSpPr>
          <p:cNvPr id="7" name="Slide Number Placeholder 6"/>
          <p:cNvSpPr>
            <a:spLocks noGrp="1"/>
          </p:cNvSpPr>
          <p:nvPr>
            <p:ph type="sldNum" sz="quarter" idx="12"/>
          </p:nvPr>
        </p:nvSpPr>
        <p:spPr/>
        <p:txBody>
          <a:bodyPr/>
          <a:lstStyle/>
          <a:p>
            <a:fld id="{FB881E7D-5A17-EB4A-B013-04381A7C357D}" type="slidenum">
              <a:rPr lang="en-US" smtClean="0"/>
              <a:t>‹#›</a:t>
            </a:fld>
            <a:endParaRPr lang="en-US" dirty="0"/>
          </a:p>
        </p:txBody>
      </p:sp>
    </p:spTree>
    <p:extLst>
      <p:ext uri="{BB962C8B-B14F-4D97-AF65-F5344CB8AC3E}">
        <p14:creationId xmlns:p14="http://schemas.microsoft.com/office/powerpoint/2010/main" val="244719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68792"/>
            <a:ext cx="9144000" cy="83207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181958"/>
            <a:ext cx="8229600" cy="51743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5/1/20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Snowmass 2021 Community Involvement Frontier</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81E7D-5A17-EB4A-B013-04381A7C357D}" type="slidenum">
              <a:rPr lang="en-US" smtClean="0"/>
              <a:t>‹#›</a:t>
            </a:fld>
            <a:endParaRPr lang="en-US" dirty="0"/>
          </a:p>
        </p:txBody>
      </p:sp>
    </p:spTree>
    <p:extLst>
      <p:ext uri="{BB962C8B-B14F-4D97-AF65-F5344CB8AC3E}">
        <p14:creationId xmlns:p14="http://schemas.microsoft.com/office/powerpoint/2010/main" val="2627806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 id="2147483676" r:id="rId14"/>
    <p:sldLayoutId id="2147483677" r:id="rId15"/>
  </p:sldLayoutIdLst>
  <p:hf hdr="0"/>
  <p:txStyles>
    <p:titleStyle>
      <a:lvl1pPr algn="ctr" defTabSz="457200" rtl="0" eaLnBrk="1" latinLnBrk="0" hangingPunct="1">
        <a:spcBef>
          <a:spcPct val="0"/>
        </a:spcBef>
        <a:buNone/>
        <a:defRPr sz="3400" kern="1200">
          <a:solidFill>
            <a:schemeClr val="bg2">
              <a:lumMod val="50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5/1/20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Snowmass 2021 Community Involvement Frontier</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9032D-4BF8-2E4C-A9D5-B04F356B7598}" type="slidenum">
              <a:rPr lang="en-US" smtClean="0"/>
              <a:t>‹#›</a:t>
            </a:fld>
            <a:endParaRPr lang="en-US" dirty="0"/>
          </a:p>
        </p:txBody>
      </p:sp>
    </p:spTree>
    <p:extLst>
      <p:ext uri="{BB962C8B-B14F-4D97-AF65-F5344CB8AC3E}">
        <p14:creationId xmlns:p14="http://schemas.microsoft.com/office/powerpoint/2010/main" val="238077074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Snowmass CEF Workshop</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b="1" u="sng" dirty="0" smtClean="0"/>
              <a:t>One Workshop Goal: Produce </a:t>
            </a:r>
            <a:r>
              <a:rPr lang="en-US" b="1" u="sng" dirty="0" err="1" smtClean="0"/>
              <a:t>arXiv</a:t>
            </a:r>
            <a:r>
              <a:rPr lang="en-US" b="1" u="sng" dirty="0" smtClean="0"/>
              <a:t>-ready TG Reports</a:t>
            </a:r>
          </a:p>
          <a:p>
            <a:r>
              <a:rPr lang="en-US" dirty="0" smtClean="0"/>
              <a:t>Three phases to this workshop:</a:t>
            </a:r>
          </a:p>
          <a:p>
            <a:pPr marL="914400" lvl="1" indent="-457200">
              <a:buFont typeface="+mj-lt"/>
              <a:buAutoNum type="arabicPeriod"/>
            </a:pPr>
            <a:r>
              <a:rPr lang="en-US" b="1" dirty="0" smtClean="0">
                <a:solidFill>
                  <a:srgbClr val="C00000"/>
                </a:solidFill>
              </a:rPr>
              <a:t>Tue Morning: First Draft summaries</a:t>
            </a:r>
          </a:p>
          <a:p>
            <a:pPr marL="1314450" lvl="2" indent="-457200">
              <a:buFont typeface="+mj-lt"/>
              <a:buAutoNum type="arabicPeriod"/>
            </a:pPr>
            <a:r>
              <a:rPr lang="en-US" dirty="0" smtClean="0"/>
              <a:t>Concise summary </a:t>
            </a:r>
            <a:r>
              <a:rPr lang="en-US" dirty="0"/>
              <a:t>of </a:t>
            </a:r>
            <a:r>
              <a:rPr lang="en-US" dirty="0" smtClean="0"/>
              <a:t>TG Report (outline and list </a:t>
            </a:r>
            <a:r>
              <a:rPr lang="en-US" dirty="0"/>
              <a:t>of </a:t>
            </a:r>
            <a:r>
              <a:rPr lang="en-US" dirty="0" smtClean="0"/>
              <a:t>recommendations).</a:t>
            </a:r>
          </a:p>
          <a:p>
            <a:pPr marL="914400" lvl="1" indent="-457200">
              <a:buFont typeface="+mj-lt"/>
              <a:buAutoNum type="arabicPeriod"/>
            </a:pPr>
            <a:r>
              <a:rPr lang="en-US" b="1" dirty="0" smtClean="0">
                <a:solidFill>
                  <a:srgbClr val="C00000"/>
                </a:solidFill>
              </a:rPr>
              <a:t>Tue Afternoon – Wed Afternoon: Feedback &amp; Revision</a:t>
            </a:r>
          </a:p>
          <a:p>
            <a:pPr marL="1200150" lvl="2" indent="-342900"/>
            <a:r>
              <a:rPr lang="en-US" dirty="0" smtClean="0"/>
              <a:t>Three sessions, each with two parts</a:t>
            </a:r>
          </a:p>
          <a:p>
            <a:pPr marL="1771650" lvl="3" indent="-457200">
              <a:buFont typeface="+mj-lt"/>
              <a:buAutoNum type="arabicPeriod"/>
            </a:pPr>
            <a:r>
              <a:rPr lang="en-US" b="1" dirty="0" smtClean="0">
                <a:solidFill>
                  <a:srgbClr val="0432FF"/>
                </a:solidFill>
              </a:rPr>
              <a:t>Feedback session: </a:t>
            </a:r>
          </a:p>
          <a:p>
            <a:pPr marL="2114550" lvl="4" indent="-342900"/>
            <a:r>
              <a:rPr lang="en-US" dirty="0" smtClean="0"/>
              <a:t>TGs </a:t>
            </a:r>
            <a:r>
              <a:rPr lang="en-US" dirty="0"/>
              <a:t>will be broken up into two groups for the feedback sessions in which each TG will receive comments and suggestions for their reports, and discuss coverage of topics that span multiple TGs. </a:t>
            </a:r>
            <a:endParaRPr lang="en-US" dirty="0" smtClean="0"/>
          </a:p>
          <a:p>
            <a:pPr marL="2114550" lvl="4" indent="-342900"/>
            <a:r>
              <a:rPr lang="en-US" dirty="0"/>
              <a:t>The three Feedback sessions will each have different groupings of TGs so that every TG will get to hear from every other one, and to facilitate different cross-TG issue discussions.</a:t>
            </a:r>
            <a:endParaRPr lang="en-US" dirty="0"/>
          </a:p>
        </p:txBody>
      </p:sp>
      <p:sp>
        <p:nvSpPr>
          <p:cNvPr id="4" name="Date Placeholder 3"/>
          <p:cNvSpPr>
            <a:spLocks noGrp="1"/>
          </p:cNvSpPr>
          <p:nvPr>
            <p:ph type="dt" sz="half" idx="10"/>
          </p:nvPr>
        </p:nvSpPr>
        <p:spPr/>
        <p:txBody>
          <a:bodyPr/>
          <a:lstStyle/>
          <a:p>
            <a:r>
              <a:rPr lang="en-US" smtClean="0"/>
              <a:t>5/1/20</a:t>
            </a:r>
            <a:endParaRPr lang="en-US" dirty="0"/>
          </a:p>
        </p:txBody>
      </p:sp>
      <p:sp>
        <p:nvSpPr>
          <p:cNvPr id="5" name="Footer Placeholder 4"/>
          <p:cNvSpPr>
            <a:spLocks noGrp="1"/>
          </p:cNvSpPr>
          <p:nvPr>
            <p:ph type="ftr" sz="quarter" idx="11"/>
          </p:nvPr>
        </p:nvSpPr>
        <p:spPr/>
        <p:txBody>
          <a:bodyPr/>
          <a:lstStyle/>
          <a:p>
            <a:r>
              <a:rPr lang="en-US" smtClean="0"/>
              <a:t>Snowmass 2021 Community Involvement Frontier</a:t>
            </a:r>
            <a:endParaRPr lang="en-US" dirty="0"/>
          </a:p>
        </p:txBody>
      </p:sp>
      <p:sp>
        <p:nvSpPr>
          <p:cNvPr id="6" name="Slide Number Placeholder 5"/>
          <p:cNvSpPr>
            <a:spLocks noGrp="1"/>
          </p:cNvSpPr>
          <p:nvPr>
            <p:ph type="sldNum" sz="quarter" idx="12"/>
          </p:nvPr>
        </p:nvSpPr>
        <p:spPr/>
        <p:txBody>
          <a:bodyPr/>
          <a:lstStyle/>
          <a:p>
            <a:fld id="{FB881E7D-5A17-EB4A-B013-04381A7C357D}" type="slidenum">
              <a:rPr lang="en-US" smtClean="0"/>
              <a:t>1</a:t>
            </a:fld>
            <a:endParaRPr lang="en-US" dirty="0"/>
          </a:p>
        </p:txBody>
      </p:sp>
    </p:spTree>
    <p:extLst>
      <p:ext uri="{BB962C8B-B14F-4D97-AF65-F5344CB8AC3E}">
        <p14:creationId xmlns:p14="http://schemas.microsoft.com/office/powerpoint/2010/main" val="1125763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Snowmass CEF Workshop</a:t>
            </a:r>
          </a:p>
        </p:txBody>
      </p:sp>
      <p:sp>
        <p:nvSpPr>
          <p:cNvPr id="3" name="Content Placeholder 2"/>
          <p:cNvSpPr>
            <a:spLocks noGrp="1"/>
          </p:cNvSpPr>
          <p:nvPr>
            <p:ph idx="1"/>
          </p:nvPr>
        </p:nvSpPr>
        <p:spPr/>
        <p:txBody>
          <a:bodyPr>
            <a:normAutofit/>
          </a:bodyPr>
          <a:lstStyle/>
          <a:p>
            <a:pPr marL="1771650" lvl="3" indent="-457200">
              <a:buFont typeface="+mj-lt"/>
              <a:buAutoNum type="arabicPeriod" startAt="2"/>
            </a:pPr>
            <a:r>
              <a:rPr lang="en-US" b="1" dirty="0" smtClean="0">
                <a:solidFill>
                  <a:srgbClr val="0432FF"/>
                </a:solidFill>
              </a:rPr>
              <a:t>Report </a:t>
            </a:r>
            <a:r>
              <a:rPr lang="en-US" b="1" dirty="0">
                <a:solidFill>
                  <a:srgbClr val="0432FF"/>
                </a:solidFill>
              </a:rPr>
              <a:t>Editing </a:t>
            </a:r>
            <a:r>
              <a:rPr lang="en-US" b="1" dirty="0" smtClean="0">
                <a:solidFill>
                  <a:srgbClr val="0432FF"/>
                </a:solidFill>
              </a:rPr>
              <a:t>session:</a:t>
            </a:r>
          </a:p>
          <a:p>
            <a:pPr marL="2114550" lvl="4" indent="-342900"/>
            <a:r>
              <a:rPr lang="en-US" dirty="0"/>
              <a:t>TGs will separate into individual breakout rooms where you will work on editing your TG Reports to incorporate feedback you have just received</a:t>
            </a:r>
            <a:r>
              <a:rPr lang="en-US" dirty="0" smtClean="0"/>
              <a:t>.</a:t>
            </a:r>
          </a:p>
          <a:p>
            <a:pPr marL="2114550" lvl="4" indent="-342900"/>
            <a:r>
              <a:rPr lang="en-US" dirty="0"/>
              <a:t>For the afternoon editing sessions, please note that the breakout rooms will be left open through the evening. This will allow TGs to edit on your own schedules, given this is a virtual workshop and folks may get Zoom fatigue. TGCs are free to use the rooms or not in any way at whatever times work well for you. You can work together in the breakout rooms, go offline to do editing and then come back to discuss, etc. The point is that after 2:50 PM CDT, TGCs are free to organize/schedule your editing as you see fit, but the breakout rooms will be available for you.</a:t>
            </a:r>
          </a:p>
        </p:txBody>
      </p:sp>
      <p:sp>
        <p:nvSpPr>
          <p:cNvPr id="4" name="Date Placeholder 3"/>
          <p:cNvSpPr>
            <a:spLocks noGrp="1"/>
          </p:cNvSpPr>
          <p:nvPr>
            <p:ph type="dt" sz="half" idx="10"/>
          </p:nvPr>
        </p:nvSpPr>
        <p:spPr/>
        <p:txBody>
          <a:bodyPr/>
          <a:lstStyle/>
          <a:p>
            <a:r>
              <a:rPr lang="en-US" smtClean="0"/>
              <a:t>5/1/20</a:t>
            </a:r>
            <a:endParaRPr lang="en-US" dirty="0"/>
          </a:p>
        </p:txBody>
      </p:sp>
      <p:sp>
        <p:nvSpPr>
          <p:cNvPr id="5" name="Footer Placeholder 4"/>
          <p:cNvSpPr>
            <a:spLocks noGrp="1"/>
          </p:cNvSpPr>
          <p:nvPr>
            <p:ph type="ftr" sz="quarter" idx="11"/>
          </p:nvPr>
        </p:nvSpPr>
        <p:spPr/>
        <p:txBody>
          <a:bodyPr/>
          <a:lstStyle/>
          <a:p>
            <a:r>
              <a:rPr lang="en-US" smtClean="0"/>
              <a:t>Snowmass 2021 Community Involvement Frontier</a:t>
            </a:r>
            <a:endParaRPr lang="en-US" dirty="0"/>
          </a:p>
        </p:txBody>
      </p:sp>
      <p:sp>
        <p:nvSpPr>
          <p:cNvPr id="6" name="Slide Number Placeholder 5"/>
          <p:cNvSpPr>
            <a:spLocks noGrp="1"/>
          </p:cNvSpPr>
          <p:nvPr>
            <p:ph type="sldNum" sz="quarter" idx="12"/>
          </p:nvPr>
        </p:nvSpPr>
        <p:spPr/>
        <p:txBody>
          <a:bodyPr/>
          <a:lstStyle/>
          <a:p>
            <a:fld id="{FB881E7D-5A17-EB4A-B013-04381A7C357D}" type="slidenum">
              <a:rPr lang="en-US" smtClean="0"/>
              <a:t>2</a:t>
            </a:fld>
            <a:endParaRPr lang="en-US" dirty="0"/>
          </a:p>
        </p:txBody>
      </p:sp>
    </p:spTree>
    <p:extLst>
      <p:ext uri="{BB962C8B-B14F-4D97-AF65-F5344CB8AC3E}">
        <p14:creationId xmlns:p14="http://schemas.microsoft.com/office/powerpoint/2010/main" val="4050267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Snowmass CEF Workshop</a:t>
            </a:r>
          </a:p>
        </p:txBody>
      </p:sp>
      <p:sp>
        <p:nvSpPr>
          <p:cNvPr id="3" name="Content Placeholder 2"/>
          <p:cNvSpPr>
            <a:spLocks noGrp="1"/>
          </p:cNvSpPr>
          <p:nvPr>
            <p:ph idx="1"/>
          </p:nvPr>
        </p:nvSpPr>
        <p:spPr/>
        <p:txBody>
          <a:bodyPr>
            <a:normAutofit/>
          </a:bodyPr>
          <a:lstStyle/>
          <a:p>
            <a:pPr marL="914400" lvl="1" indent="-457200">
              <a:buFont typeface="+mj-lt"/>
              <a:buAutoNum type="arabicPeriod" startAt="3"/>
            </a:pPr>
            <a:r>
              <a:rPr lang="en-US" b="1" dirty="0" smtClean="0">
                <a:solidFill>
                  <a:srgbClr val="C00000"/>
                </a:solidFill>
              </a:rPr>
              <a:t>Thu Morning: Revision Recaps</a:t>
            </a:r>
          </a:p>
          <a:p>
            <a:pPr marL="1200150" lvl="2" indent="-342900"/>
            <a:r>
              <a:rPr lang="en-US" dirty="0" smtClean="0"/>
              <a:t>Brief summaries </a:t>
            </a:r>
            <a:r>
              <a:rPr lang="en-US" dirty="0"/>
              <a:t>of the revisions </a:t>
            </a:r>
            <a:r>
              <a:rPr lang="en-US" dirty="0" smtClean="0"/>
              <a:t>TGs </a:t>
            </a:r>
            <a:r>
              <a:rPr lang="en-US" dirty="0"/>
              <a:t>have made to their reports over the previous two days. </a:t>
            </a:r>
            <a:endParaRPr lang="en-US" dirty="0" smtClean="0"/>
          </a:p>
          <a:p>
            <a:pPr marL="1200150" lvl="2" indent="-342900"/>
            <a:endParaRPr lang="en-US" dirty="0"/>
          </a:p>
          <a:p>
            <a:pPr marL="1200150" lvl="2" indent="-342900"/>
            <a:endParaRPr lang="en-US" dirty="0" smtClean="0"/>
          </a:p>
          <a:p>
            <a:pPr marL="1200150" lvl="2" indent="-342900"/>
            <a:endParaRPr lang="en-US" dirty="0"/>
          </a:p>
          <a:p>
            <a:pPr marL="400050"/>
            <a:r>
              <a:rPr lang="en-US" dirty="0" smtClean="0"/>
              <a:t>Conclude with discussion about CEF contributions to the CSS in Seattle</a:t>
            </a:r>
          </a:p>
        </p:txBody>
      </p:sp>
      <p:sp>
        <p:nvSpPr>
          <p:cNvPr id="4" name="Date Placeholder 3"/>
          <p:cNvSpPr>
            <a:spLocks noGrp="1"/>
          </p:cNvSpPr>
          <p:nvPr>
            <p:ph type="dt" sz="half" idx="10"/>
          </p:nvPr>
        </p:nvSpPr>
        <p:spPr/>
        <p:txBody>
          <a:bodyPr/>
          <a:lstStyle/>
          <a:p>
            <a:r>
              <a:rPr lang="en-US" smtClean="0"/>
              <a:t>5/1/20</a:t>
            </a:r>
            <a:endParaRPr lang="en-US" dirty="0"/>
          </a:p>
        </p:txBody>
      </p:sp>
      <p:sp>
        <p:nvSpPr>
          <p:cNvPr id="5" name="Footer Placeholder 4"/>
          <p:cNvSpPr>
            <a:spLocks noGrp="1"/>
          </p:cNvSpPr>
          <p:nvPr>
            <p:ph type="ftr" sz="quarter" idx="11"/>
          </p:nvPr>
        </p:nvSpPr>
        <p:spPr/>
        <p:txBody>
          <a:bodyPr/>
          <a:lstStyle/>
          <a:p>
            <a:r>
              <a:rPr lang="en-US" smtClean="0"/>
              <a:t>Snowmass 2021 Community Involvement Frontier</a:t>
            </a:r>
            <a:endParaRPr lang="en-US" dirty="0"/>
          </a:p>
        </p:txBody>
      </p:sp>
      <p:sp>
        <p:nvSpPr>
          <p:cNvPr id="6" name="Slide Number Placeholder 5"/>
          <p:cNvSpPr>
            <a:spLocks noGrp="1"/>
          </p:cNvSpPr>
          <p:nvPr>
            <p:ph type="sldNum" sz="quarter" idx="12"/>
          </p:nvPr>
        </p:nvSpPr>
        <p:spPr/>
        <p:txBody>
          <a:bodyPr/>
          <a:lstStyle/>
          <a:p>
            <a:fld id="{FB881E7D-5A17-EB4A-B013-04381A7C357D}" type="slidenum">
              <a:rPr lang="en-US" smtClean="0"/>
              <a:t>3</a:t>
            </a:fld>
            <a:endParaRPr lang="en-US" dirty="0"/>
          </a:p>
        </p:txBody>
      </p:sp>
    </p:spTree>
    <p:extLst>
      <p:ext uri="{BB962C8B-B14F-4D97-AF65-F5344CB8AC3E}">
        <p14:creationId xmlns:p14="http://schemas.microsoft.com/office/powerpoint/2010/main" val="3619496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154062</TotalTime>
  <Words>327</Words>
  <Application>Microsoft Office PowerPoint</Application>
  <PresentationFormat>On-screen Show (4:3)</PresentationFormat>
  <Paragraphs>30</Paragraphs>
  <Slides>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Office Theme</vt:lpstr>
      <vt:lpstr>Custom Design</vt:lpstr>
      <vt:lpstr>Snowmass CEF Workshop</vt:lpstr>
      <vt:lpstr>Snowmass CEF Workshop</vt:lpstr>
      <vt:lpstr>Snowmass CEF Workshop</vt:lpstr>
    </vt:vector>
  </TitlesOfParts>
  <Company>The University of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Highlights</dc:title>
  <dc:creator>Young-Kee Kim</dc:creator>
  <cp:lastModifiedBy>quinn</cp:lastModifiedBy>
  <cp:revision>3519</cp:revision>
  <cp:lastPrinted>2020-03-12T15:19:45Z</cp:lastPrinted>
  <dcterms:created xsi:type="dcterms:W3CDTF">2014-06-24T05:51:31Z</dcterms:created>
  <dcterms:modified xsi:type="dcterms:W3CDTF">2022-05-24T14:07:12Z</dcterms:modified>
</cp:coreProperties>
</file>