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85" r:id="rId3"/>
    <p:sldId id="275" r:id="rId4"/>
    <p:sldId id="277" r:id="rId5"/>
    <p:sldId id="278" r:id="rId6"/>
    <p:sldId id="280" r:id="rId7"/>
    <p:sldId id="281" r:id="rId8"/>
    <p:sldId id="282" r:id="rId9"/>
    <p:sldId id="283" r:id="rId10"/>
    <p:sldId id="28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71"/>
    <p:restoredTop sz="91125"/>
  </p:normalViewPr>
  <p:slideViewPr>
    <p:cSldViewPr snapToGrid="0" snapToObjects="1">
      <p:cViewPr varScale="1">
        <p:scale>
          <a:sx n="137" d="100"/>
          <a:sy n="137" d="100"/>
        </p:scale>
        <p:origin x="1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CF04D-540A-F747-B4AA-A0341C8CE388}" type="datetimeFigureOut">
              <a:rPr lang="en-US" smtClean="0"/>
              <a:t>5/24/22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89235-A1CB-A847-AB40-8F4156ED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89235-A1CB-A847-AB40-8F4156ED9B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14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2253-A3DE-6F4A-BF88-0B711C6D6F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4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2253-A3DE-6F4A-BF88-0B711C6D6F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90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2253-A3DE-6F4A-BF88-0B711C6D6F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8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0A34C-9516-1141-8C80-EBDD0A791839}" type="datetime1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5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CDB2-E6B2-C249-83E9-6E23DE753C7D}" type="datetime1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3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790-F1F1-A146-A7EF-1A9E5968BEBC}" type="datetime1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9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8AF4-2191-3D47-AA5E-82BCE229CAD0}" type="datetime1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1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C7B0-BAE6-8745-816D-5416244E5E1B}" type="datetime1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70D91-56EE-2545-A17B-FF24F152983C}" type="datetime1">
              <a:rPr lang="en-US" smtClean="0"/>
              <a:t>5/24/22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2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EB80-260C-A54E-9EF8-B9385A91663C}" type="datetime1">
              <a:rPr lang="en-US" smtClean="0"/>
              <a:t>5/24/22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2A27-3C1E-1A4B-A126-3243AE9CF786}" type="datetime1">
              <a:rPr lang="en-US" smtClean="0"/>
              <a:t>5/24/22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9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E658-AF87-0F42-AA80-687269DA872D}" type="datetime1">
              <a:rPr lang="en-US" smtClean="0"/>
              <a:t>5/24/22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5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1762-B64F-0042-96CA-D4F199DBDA3B}" type="datetime1">
              <a:rPr lang="en-US" smtClean="0"/>
              <a:t>5/24/22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0EE3-BD90-394A-AAA1-E054F3A5C48F}" type="datetime1">
              <a:rPr lang="en-US" smtClean="0"/>
              <a:t>5/24/22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0878C-1958-6E48-9BE0-F5DD265D7B32}" type="datetime1">
              <a:rPr lang="en-US" smtClean="0"/>
              <a:t>5/24/22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CEF Workshop 24-26.May.2022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46868"/>
            <a:ext cx="10515600" cy="7359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u="sng" dirty="0"/>
              <a:t>CEF4 TG Summary Report – Status 24.May.22</a:t>
            </a:r>
            <a:br>
              <a:rPr lang="en-US" sz="4000" u="sng" dirty="0"/>
            </a:br>
            <a:r>
              <a:rPr lang="en-US" sz="2200" u="sng" dirty="0"/>
              <a:t>S. de Jong, S. Malik, R. </a:t>
            </a:r>
            <a:r>
              <a:rPr lang="en-US" sz="2200" u="sng" dirty="0" err="1"/>
              <a:t>Ruchti</a:t>
            </a:r>
            <a:endParaRPr lang="en-US" sz="22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35262"/>
            <a:ext cx="10515600" cy="4343024"/>
          </a:xfrm>
        </p:spPr>
        <p:txBody>
          <a:bodyPr>
            <a:norm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en-US" sz="2400" dirty="0"/>
              <a:t>CEF4 TG Summary Report</a:t>
            </a:r>
          </a:p>
          <a:p>
            <a:pPr lvl="3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Drafting in progress.   </a:t>
            </a:r>
          </a:p>
          <a:p>
            <a:pPr lvl="3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Overall process is ~ 85% complete.</a:t>
            </a:r>
          </a:p>
          <a:p>
            <a:pPr lvl="3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Expected length ~ 12 pages</a:t>
            </a:r>
          </a:p>
          <a:p>
            <a:pPr lvl="3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Awaiting further discussions for adding in synergy and interconnections and refining the text</a:t>
            </a:r>
          </a:p>
          <a:p>
            <a:pPr marL="1371600" lvl="2" indent="-457200">
              <a:buAutoNum type="arabicPeriod"/>
            </a:pPr>
            <a:r>
              <a:rPr lang="en-US" sz="2400" dirty="0"/>
              <a:t>Contributed Papers</a:t>
            </a:r>
          </a:p>
          <a:p>
            <a:pPr lvl="3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Four CP contributions</a:t>
            </a:r>
          </a:p>
          <a:p>
            <a:pPr lvl="3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Attached table provides links to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arXiv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/>
              <a:t>Schematic Overview of Approach</a:t>
            </a:r>
          </a:p>
          <a:p>
            <a:pPr marL="1371600" lvl="3" indent="0">
              <a:buNone/>
            </a:pPr>
            <a:endParaRPr lang="en-US" sz="2600" dirty="0"/>
          </a:p>
          <a:p>
            <a:pPr marL="1828800" lvl="3" indent="-457200">
              <a:buAutoNum type="arabicPeriod"/>
            </a:pP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4DF331-047D-5844-B5EA-79D18F5AC4FB}"/>
              </a:ext>
            </a:extLst>
          </p:cNvPr>
          <p:cNvSpPr txBox="1"/>
          <p:nvPr/>
        </p:nvSpPr>
        <p:spPr>
          <a:xfrm>
            <a:off x="1137920" y="72034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FDA80-21B2-D1BF-CC82-CC7F6E171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</p:spTree>
    <p:extLst>
      <p:ext uri="{BB962C8B-B14F-4D97-AF65-F5344CB8AC3E}">
        <p14:creationId xmlns:p14="http://schemas.microsoft.com/office/powerpoint/2010/main" val="1859953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320D0-486A-D5E2-9171-DF87ABB3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9891-6D3C-2596-0CFD-6918A2C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0F3A5-262E-F0A8-95D0-6437E679C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33801" y="-996043"/>
            <a:ext cx="6838703" cy="8850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0BDE4-4848-554D-AFD1-BCD372803CBE}"/>
              </a:ext>
            </a:extLst>
          </p:cNvPr>
          <p:cNvSpPr txBox="1"/>
          <p:nvPr/>
        </p:nvSpPr>
        <p:spPr>
          <a:xfrm>
            <a:off x="8370887" y="665615"/>
            <a:ext cx="35902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Aims:  Improve the overall participation in Particle physics and STEM.</a:t>
            </a:r>
          </a:p>
          <a:p>
            <a:endParaRPr lang="en-US" dirty="0"/>
          </a:p>
          <a:p>
            <a:r>
              <a:rPr lang="en-US" dirty="0"/>
              <a:t>Provide the skilled person power for the next two decades of HEP discovery science.</a:t>
            </a:r>
          </a:p>
          <a:p>
            <a:endParaRPr lang="en-US" dirty="0"/>
          </a:p>
          <a:p>
            <a:r>
              <a:rPr lang="en-US" dirty="0"/>
              <a:t>Engage at the various levels internationally.</a:t>
            </a:r>
          </a:p>
        </p:txBody>
      </p:sp>
    </p:spTree>
    <p:extLst>
      <p:ext uri="{BB962C8B-B14F-4D97-AF65-F5344CB8AC3E}">
        <p14:creationId xmlns:p14="http://schemas.microsoft.com/office/powerpoint/2010/main" val="3502903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71FDA8-96E9-AF74-C5A3-E14B3F55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392F-FD51-6442-94F5-B6221D6C51D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680EBF2E-7301-4D82-B3D4-A1D6F7ADC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0014"/>
              </p:ext>
            </p:extLst>
          </p:nvPr>
        </p:nvGraphicFramePr>
        <p:xfrm>
          <a:off x="638628" y="467359"/>
          <a:ext cx="10715172" cy="557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7852">
                  <a:extLst>
                    <a:ext uri="{9D8B030D-6E8A-4147-A177-3AD203B41FA5}">
                      <a16:colId xmlns:a16="http://schemas.microsoft.com/office/drawing/2014/main" val="1259537848"/>
                    </a:ext>
                  </a:extLst>
                </a:gridCol>
                <a:gridCol w="1827320">
                  <a:extLst>
                    <a:ext uri="{9D8B030D-6E8A-4147-A177-3AD203B41FA5}">
                      <a16:colId xmlns:a16="http://schemas.microsoft.com/office/drawing/2014/main" val="4006778884"/>
                    </a:ext>
                  </a:extLst>
                </a:gridCol>
              </a:tblGrid>
              <a:tr h="596271">
                <a:tc>
                  <a:txBody>
                    <a:bodyPr/>
                    <a:lstStyle/>
                    <a:p>
                      <a:r>
                        <a:rPr lang="en-US" dirty="0"/>
                        <a:t>CEF4 – Physics Education – Summary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28126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Abstract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599164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1.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38861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2. </a:t>
                      </a:r>
                      <a:r>
                        <a:rPr lang="en-US" sz="1800" dirty="0"/>
                        <a:t>Opportunities for Particle Physics Engagement in K/12 Schools and Undergraduate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883835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  <a:r>
                        <a:rPr lang="en-US" sz="1800" dirty="0"/>
                        <a:t> Educational Opportunities at the Graduate and Postdoctoral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577612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4. Collaborative Opportunities Across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950145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5. International Particle Physics Opportunities for American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076684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6. Interconnections and 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315343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7. Conclusions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48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9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71FDA8-96E9-AF74-C5A3-E14B3F55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392F-FD51-6442-94F5-B6221D6C51D3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680EBF2E-7301-4D82-B3D4-A1D6F7ADC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89833"/>
              </p:ext>
            </p:extLst>
          </p:nvPr>
        </p:nvGraphicFramePr>
        <p:xfrm>
          <a:off x="638628" y="467359"/>
          <a:ext cx="10715172" cy="561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7852">
                  <a:extLst>
                    <a:ext uri="{9D8B030D-6E8A-4147-A177-3AD203B41FA5}">
                      <a16:colId xmlns:a16="http://schemas.microsoft.com/office/drawing/2014/main" val="1259537848"/>
                    </a:ext>
                  </a:extLst>
                </a:gridCol>
                <a:gridCol w="1827320">
                  <a:extLst>
                    <a:ext uri="{9D8B030D-6E8A-4147-A177-3AD203B41FA5}">
                      <a16:colId xmlns:a16="http://schemas.microsoft.com/office/drawing/2014/main" val="4006778884"/>
                    </a:ext>
                  </a:extLst>
                </a:gridCol>
              </a:tblGrid>
              <a:tr h="596271">
                <a:tc>
                  <a:txBody>
                    <a:bodyPr/>
                    <a:lstStyle/>
                    <a:p>
                      <a:r>
                        <a:rPr lang="en-US" dirty="0"/>
                        <a:t>CEF4 – Physics Education – Summary Report</a:t>
                      </a:r>
                    </a:p>
                    <a:p>
                      <a:r>
                        <a:rPr lang="en-US" dirty="0"/>
                        <a:t>https://</a:t>
                      </a:r>
                      <a:r>
                        <a:rPr lang="en-US" dirty="0" err="1"/>
                        <a:t>www.overleaf.com</a:t>
                      </a:r>
                      <a:r>
                        <a:rPr lang="en-US" dirty="0"/>
                        <a:t>/project/623f4646a6bd6458eb0c0095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28126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Abstract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599164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1.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38861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2. </a:t>
                      </a:r>
                      <a:r>
                        <a:rPr lang="en-US" sz="1800" dirty="0"/>
                        <a:t>Opportunities for Particle Physics Engagement in K/12 Schools and Undergraduate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883835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  <a:r>
                        <a:rPr lang="en-US" sz="1800" dirty="0"/>
                        <a:t> Educational Opportunities at the Graduate and Postdoctoral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577612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4. Collaborative Opportunities Across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950145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5. International Particle Physics Opportunities for American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076684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6. Interconnections and 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315343"/>
                  </a:ext>
                </a:extLst>
              </a:tr>
              <a:tr h="604553">
                <a:tc>
                  <a:txBody>
                    <a:bodyPr/>
                    <a:lstStyle/>
                    <a:p>
                      <a:r>
                        <a:rPr lang="en-US" dirty="0"/>
                        <a:t>7. Conclusions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48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64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81076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CEF4 - Physics Education – CP Status Table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392F-FD51-6442-94F5-B6221D6C51D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FBBEAC2-AC61-F145-9448-956EA905A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97453"/>
              </p:ext>
            </p:extLst>
          </p:nvPr>
        </p:nvGraphicFramePr>
        <p:xfrm>
          <a:off x="838200" y="1022818"/>
          <a:ext cx="10916478" cy="3867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748">
                  <a:extLst>
                    <a:ext uri="{9D8B030D-6E8A-4147-A177-3AD203B41FA5}">
                      <a16:colId xmlns:a16="http://schemas.microsoft.com/office/drawing/2014/main" val="41951743"/>
                    </a:ext>
                  </a:extLst>
                </a:gridCol>
                <a:gridCol w="4424730">
                  <a:extLst>
                    <a:ext uri="{9D8B030D-6E8A-4147-A177-3AD203B41FA5}">
                      <a16:colId xmlns:a16="http://schemas.microsoft.com/office/drawing/2014/main" val="838496519"/>
                    </a:ext>
                  </a:extLst>
                </a:gridCol>
              </a:tblGrid>
              <a:tr h="708931">
                <a:tc>
                  <a:txBody>
                    <a:bodyPr/>
                    <a:lstStyle/>
                    <a:p>
                      <a:r>
                        <a:rPr lang="en-US" dirty="0"/>
                        <a:t>CEF4 has four Contributed Papers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arXiv</a:t>
                      </a:r>
                      <a:r>
                        <a:rPr lang="en-US" dirty="0"/>
                        <a:t> references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298221"/>
                  </a:ext>
                </a:extLst>
              </a:tr>
              <a:tr h="421013">
                <a:tc>
                  <a:txBody>
                    <a:bodyPr/>
                    <a:lstStyle/>
                    <a:p>
                      <a:r>
                        <a:rPr lang="en-US" dirty="0"/>
                        <a:t>CP2: </a:t>
                      </a:r>
                      <a:r>
                        <a:rPr lang="en-US" b="1" i="1" dirty="0">
                          <a:solidFill>
                            <a:srgbClr val="002060"/>
                          </a:solidFill>
                        </a:rPr>
                        <a:t>Opportunities for Particle Physics Engagement in K-12 Schools and Undergraduate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https://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arxiv.org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/abs/2203.10953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59193"/>
                  </a:ext>
                </a:extLst>
              </a:tr>
              <a:tr h="726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CP3: </a:t>
                      </a:r>
                      <a:r>
                        <a:rPr lang="en-US" b="1" i="1" dirty="0">
                          <a:solidFill>
                            <a:srgbClr val="002060"/>
                          </a:solidFill>
                        </a:rPr>
                        <a:t>Transforming U.S. Particle Physics Education: A Snowmass 2021 Study</a:t>
                      </a:r>
                    </a:p>
                    <a:p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https://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arxiv.org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/abs/2204.08983</a:t>
                      </a:r>
                    </a:p>
                    <a:p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362233"/>
                  </a:ext>
                </a:extLst>
              </a:tr>
              <a:tr h="726681">
                <a:tc>
                  <a:txBody>
                    <a:bodyPr/>
                    <a:lstStyle/>
                    <a:p>
                      <a:r>
                        <a:rPr lang="en-US" dirty="0"/>
                        <a:t>CP1/4: </a:t>
                      </a:r>
                      <a:r>
                        <a:rPr lang="en-US" b="1" i="1" dirty="0">
                          <a:solidFill>
                            <a:srgbClr val="002060"/>
                          </a:solidFill>
                        </a:rPr>
                        <a:t>Broadening the scope of Education, Career and Open Science in HEP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https://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arxiv.org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/abs/2203.08809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24035"/>
                  </a:ext>
                </a:extLst>
              </a:tr>
              <a:tr h="877463">
                <a:tc>
                  <a:txBody>
                    <a:bodyPr/>
                    <a:lstStyle/>
                    <a:p>
                      <a:r>
                        <a:rPr lang="en-US" dirty="0"/>
                        <a:t>CP5: </a:t>
                      </a:r>
                      <a:r>
                        <a:rPr lang="en-US" b="1" i="1" dirty="0">
                          <a:solidFill>
                            <a:srgbClr val="002060"/>
                          </a:solidFill>
                        </a:rPr>
                        <a:t>The Necessity of International Particle Physics Opportunities for American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https://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arxiv.org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/abs/2203.09336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55016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71FDA8-96E9-AF74-C5A3-E14B3F55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</p:spTree>
    <p:extLst>
      <p:ext uri="{BB962C8B-B14F-4D97-AF65-F5344CB8AC3E}">
        <p14:creationId xmlns:p14="http://schemas.microsoft.com/office/powerpoint/2010/main" val="353064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320D0-486A-D5E2-9171-DF87ABB3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9891-6D3C-2596-0CFD-6918A2C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0F3A5-262E-F0A8-95D0-6437E679C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33801" y="-996043"/>
            <a:ext cx="6838703" cy="8850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0BDE4-4848-554D-AFD1-BCD372803CBE}"/>
              </a:ext>
            </a:extLst>
          </p:cNvPr>
          <p:cNvSpPr txBox="1"/>
          <p:nvPr/>
        </p:nvSpPr>
        <p:spPr>
          <a:xfrm>
            <a:off x="8880911" y="288758"/>
            <a:ext cx="3590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Pyramidal Education Schematic</a:t>
            </a:r>
          </a:p>
          <a:p>
            <a:endParaRPr lang="en-US" dirty="0"/>
          </a:p>
          <a:p>
            <a:r>
              <a:rPr lang="en-US" dirty="0"/>
              <a:t>Has helped frame the educational challenges and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4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320D0-486A-D5E2-9171-DF87ABB3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9891-6D3C-2596-0CFD-6918A2C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0F3A5-262E-F0A8-95D0-6437E679C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33801" y="-996043"/>
            <a:ext cx="6838703" cy="8850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0BDE4-4848-554D-AFD1-BCD372803CBE}"/>
              </a:ext>
            </a:extLst>
          </p:cNvPr>
          <p:cNvSpPr txBox="1"/>
          <p:nvPr/>
        </p:nvSpPr>
        <p:spPr>
          <a:xfrm>
            <a:off x="8880911" y="288758"/>
            <a:ext cx="359022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Transmission Coefficients at each “Boundary”.</a:t>
            </a:r>
          </a:p>
          <a:p>
            <a:br>
              <a:rPr lang="en-US" dirty="0"/>
            </a:br>
            <a:r>
              <a:rPr lang="en-US" dirty="0"/>
              <a:t>Begin with many students</a:t>
            </a:r>
          </a:p>
          <a:p>
            <a:r>
              <a:rPr lang="en-US" dirty="0"/>
              <a:t>End up with few reaching the top</a:t>
            </a:r>
          </a:p>
          <a:p>
            <a:endParaRPr lang="en-US" dirty="0"/>
          </a:p>
          <a:p>
            <a:r>
              <a:rPr lang="en-US" dirty="0"/>
              <a:t>Cultural, Geographic, </a:t>
            </a:r>
          </a:p>
          <a:p>
            <a:r>
              <a:rPr lang="en-US" dirty="0"/>
              <a:t>Demographic, Academic</a:t>
            </a:r>
          </a:p>
          <a:p>
            <a:endParaRPr lang="en-US" dirty="0"/>
          </a:p>
          <a:p>
            <a:r>
              <a:rPr lang="en-US" dirty="0"/>
              <a:t>Academic/Course Opportunities</a:t>
            </a:r>
          </a:p>
          <a:p>
            <a:r>
              <a:rPr lang="en-US" dirty="0"/>
              <a:t>Research Experiences</a:t>
            </a:r>
          </a:p>
          <a:p>
            <a:r>
              <a:rPr lang="en-US" dirty="0"/>
              <a:t>Mentoring Opportunities</a:t>
            </a:r>
          </a:p>
          <a:p>
            <a:endParaRPr lang="en-US" dirty="0"/>
          </a:p>
          <a:p>
            <a:r>
              <a:rPr lang="en-US" dirty="0"/>
              <a:t>Faculty engagement across institutions – R1, R2, Jr Colleges, Technical Schools</a:t>
            </a:r>
          </a:p>
          <a:p>
            <a:endParaRPr lang="en-US" dirty="0"/>
          </a:p>
          <a:p>
            <a:r>
              <a:rPr lang="en-US" dirty="0"/>
              <a:t>Interconnections with private </a:t>
            </a:r>
          </a:p>
          <a:p>
            <a:r>
              <a:rPr lang="en-US" dirty="0"/>
              <a:t>Sector</a:t>
            </a:r>
          </a:p>
          <a:p>
            <a:endParaRPr lang="en-US" dirty="0"/>
          </a:p>
          <a:p>
            <a:r>
              <a:rPr lang="en-US" dirty="0"/>
              <a:t>Connections with CEF1,2,3,5,6</a:t>
            </a:r>
          </a:p>
          <a:p>
            <a:r>
              <a:rPr lang="en-US" dirty="0"/>
              <a:t>Connections with Other Frontiers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4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320D0-486A-D5E2-9171-DF87ABB3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9891-6D3C-2596-0CFD-6918A2C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0F3A5-262E-F0A8-95D0-6437E679C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33801" y="-996043"/>
            <a:ext cx="6838703" cy="8850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0BDE4-4848-554D-AFD1-BCD372803CBE}"/>
              </a:ext>
            </a:extLst>
          </p:cNvPr>
          <p:cNvSpPr txBox="1"/>
          <p:nvPr/>
        </p:nvSpPr>
        <p:spPr>
          <a:xfrm>
            <a:off x="8978196" y="5180660"/>
            <a:ext cx="35902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Strong connections between HEP physicists and K/12 teachers and students.  </a:t>
            </a:r>
            <a:r>
              <a:rPr lang="en-US" dirty="0" err="1"/>
              <a:t>QuarkNet</a:t>
            </a:r>
            <a:r>
              <a:rPr lang="en-US" dirty="0"/>
              <a:t> is a model.</a:t>
            </a:r>
          </a:p>
          <a:p>
            <a:r>
              <a:rPr lang="en-US" dirty="0"/>
              <a:t>Engage with other STEM Fields.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1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320D0-486A-D5E2-9171-DF87ABB3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9891-6D3C-2596-0CFD-6918A2C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0F3A5-262E-F0A8-95D0-6437E679C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33801" y="-996043"/>
            <a:ext cx="6838703" cy="8850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0BDE4-4848-554D-AFD1-BCD372803CBE}"/>
              </a:ext>
            </a:extLst>
          </p:cNvPr>
          <p:cNvSpPr txBox="1"/>
          <p:nvPr/>
        </p:nvSpPr>
        <p:spPr>
          <a:xfrm>
            <a:off x="8853067" y="3494028"/>
            <a:ext cx="35902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students into research experiences at the undergrad</a:t>
            </a:r>
          </a:p>
          <a:p>
            <a:r>
              <a:rPr lang="en-US" dirty="0"/>
              <a:t>level.  Emphasize REU and other opportunities.  Improved course offerings.</a:t>
            </a:r>
          </a:p>
          <a:p>
            <a:endParaRPr lang="en-US" dirty="0"/>
          </a:p>
          <a:p>
            <a:r>
              <a:rPr lang="en-US" dirty="0"/>
              <a:t>Connect with students at R1, R2, community colleges.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77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320D0-486A-D5E2-9171-DF87ABB3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9891-6D3C-2596-0CFD-6918A2C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0F3A5-262E-F0A8-95D0-6437E679C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33801" y="-996043"/>
            <a:ext cx="6838703" cy="8850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0BDE4-4848-554D-AFD1-BCD372803CBE}"/>
              </a:ext>
            </a:extLst>
          </p:cNvPr>
          <p:cNvSpPr txBox="1"/>
          <p:nvPr/>
        </p:nvSpPr>
        <p:spPr>
          <a:xfrm>
            <a:off x="8610600" y="2312233"/>
            <a:ext cx="35902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Extensive Survey</a:t>
            </a:r>
          </a:p>
          <a:p>
            <a:r>
              <a:rPr lang="en-US" dirty="0"/>
              <a:t>Develop skills for HEP and beyond academia.  More formal training rather than peer learning. Statistics and Computer Science Courses.</a:t>
            </a:r>
          </a:p>
          <a:p>
            <a:endParaRPr lang="en-US" dirty="0"/>
          </a:p>
          <a:p>
            <a:r>
              <a:rPr lang="en-US" dirty="0"/>
              <a:t>Masters Degree revisitation.</a:t>
            </a:r>
          </a:p>
          <a:p>
            <a:r>
              <a:rPr lang="en-US" dirty="0"/>
              <a:t>Connections with Private Sector opportunities.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76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320D0-486A-D5E2-9171-DF87ABB3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Workshop 24-26.May.2022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29891-6D3C-2596-0CFD-6918A2C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20F3A5-262E-F0A8-95D0-6437E679C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33801" y="-996043"/>
            <a:ext cx="6838703" cy="8850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0BDE4-4848-554D-AFD1-BCD372803CBE}"/>
              </a:ext>
            </a:extLst>
          </p:cNvPr>
          <p:cNvSpPr txBox="1"/>
          <p:nvPr/>
        </p:nvSpPr>
        <p:spPr>
          <a:xfrm>
            <a:off x="8370887" y="917541"/>
            <a:ext cx="35902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Investigate create ways faculty at R1, R2, PUI, CCs can interact and collaborate with each other and with laboratories.</a:t>
            </a:r>
          </a:p>
          <a:p>
            <a:endParaRPr lang="en-US" dirty="0"/>
          </a:p>
          <a:p>
            <a:r>
              <a:rPr lang="en-US" dirty="0"/>
              <a:t>Develop a broader range of research opportunities across academia.</a:t>
            </a:r>
          </a:p>
          <a:p>
            <a:endParaRPr lang="en-US" dirty="0"/>
          </a:p>
          <a:p>
            <a:r>
              <a:rPr lang="en-US" dirty="0"/>
              <a:t>Take advantage of Open Science opportunities. </a:t>
            </a:r>
          </a:p>
        </p:txBody>
      </p:sp>
    </p:spTree>
    <p:extLst>
      <p:ext uri="{BB962C8B-B14F-4D97-AF65-F5344CB8AC3E}">
        <p14:creationId xmlns:p14="http://schemas.microsoft.com/office/powerpoint/2010/main" val="3106168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9289</TotalTime>
  <Words>652</Words>
  <Application>Microsoft Macintosh PowerPoint</Application>
  <PresentationFormat>Widescreen</PresentationFormat>
  <Paragraphs>126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CEF4 TG Summary Report – Status 24.May.22 S. de Jong, S. Malik, R. Ruchti</vt:lpstr>
      <vt:lpstr>PowerPoint Presentation</vt:lpstr>
      <vt:lpstr>CEF4 - Physics Education – CP Status Table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CommF4: Weekly Discussion Session 9.Jun.20</dc:title>
  <dc:creator>Microsoft Office User</dc:creator>
  <cp:lastModifiedBy>Microsoft Office User</cp:lastModifiedBy>
  <cp:revision>419</cp:revision>
  <dcterms:created xsi:type="dcterms:W3CDTF">2020-06-09T14:55:41Z</dcterms:created>
  <dcterms:modified xsi:type="dcterms:W3CDTF">2022-05-24T14:57:35Z</dcterms:modified>
</cp:coreProperties>
</file>