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61" r:id="rId4"/>
    <p:sldId id="257" r:id="rId5"/>
    <p:sldId id="273" r:id="rId6"/>
    <p:sldId id="274" r:id="rId7"/>
    <p:sldId id="262" r:id="rId8"/>
    <p:sldId id="278" r:id="rId9"/>
    <p:sldId id="275" r:id="rId10"/>
    <p:sldId id="27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A80CF-B61D-1A43-AFCE-72EA20090189}" v="12" dt="2022-04-01T18:34:1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0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2FAE8D-5168-754F-B5F6-D2946B6544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08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9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3084"/>
            <a:ext cx="9144000" cy="10347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216CB-0CD2-894C-917A-6B38BDC31EFC}"/>
              </a:ext>
            </a:extLst>
          </p:cNvPr>
          <p:cNvSpPr/>
          <p:nvPr userDrawn="1"/>
        </p:nvSpPr>
        <p:spPr>
          <a:xfrm>
            <a:off x="-18288" y="6163056"/>
            <a:ext cx="12192000" cy="704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A3978-37B9-8640-8761-BBC7AD1EE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5" t="26000" r="323" b="38000"/>
          <a:stretch/>
        </p:blipFill>
        <p:spPr>
          <a:xfrm>
            <a:off x="10415016" y="6187270"/>
            <a:ext cx="1740408" cy="6341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345498-9878-2348-BAAB-8DC9B4818F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33" y="6291072"/>
            <a:ext cx="2560325" cy="4297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C6BC0-54C3-5B46-9A05-9445C03108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450" y="11575"/>
            <a:ext cx="4697026" cy="2702560"/>
          </a:xfrm>
          <a:prstGeom prst="ellipse">
            <a:avLst/>
          </a:prstGeom>
          <a:effectLst>
            <a:softEdge rad="889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22883"/>
            <a:ext cx="9144000" cy="15159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1485EC-3493-5C41-BC95-A234A0076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2077" r="-2422" b="1858"/>
          <a:stretch/>
        </p:blipFill>
        <p:spPr>
          <a:xfrm>
            <a:off x="-11575" y="0"/>
            <a:ext cx="854927" cy="9144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Image 6" descr="MCC-inernational-finalV01.png">
            <a:extLst>
              <a:ext uri="{FF2B5EF4-FFF2-40B4-BE49-F238E27FC236}">
                <a16:creationId xmlns:a16="http://schemas.microsoft.com/office/drawing/2014/main" id="{35522EE7-61F9-FD40-A9AE-5138974DF6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2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51" y="-1"/>
            <a:ext cx="104519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3360"/>
            <a:ext cx="2743200" cy="269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3360"/>
            <a:ext cx="4114800" cy="269875"/>
          </a:xfrm>
        </p:spPr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3360"/>
            <a:ext cx="1758696" cy="269875"/>
          </a:xfrm>
        </p:spPr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6" descr="MCC-inernational-finalV01.png">
            <a:extLst>
              <a:ext uri="{FF2B5EF4-FFF2-40B4-BE49-F238E27FC236}">
                <a16:creationId xmlns:a16="http://schemas.microsoft.com/office/drawing/2014/main" id="{670D7CFD-68AB-6C42-81D8-9DFCAC63D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600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83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6" descr="MCC-inernational-finalV01.png">
            <a:extLst>
              <a:ext uri="{FF2B5EF4-FFF2-40B4-BE49-F238E27FC236}">
                <a16:creationId xmlns:a16="http://schemas.microsoft.com/office/drawing/2014/main" id="{6FFEBD9C-B9F4-C345-9F8B-099BF90D8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600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9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51" y="-1"/>
            <a:ext cx="10440365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Image 6" descr="MCC-inernational-finalV01.png">
            <a:extLst>
              <a:ext uri="{FF2B5EF4-FFF2-40B4-BE49-F238E27FC236}">
                <a16:creationId xmlns:a16="http://schemas.microsoft.com/office/drawing/2014/main" id="{81A1D46A-7448-064D-9CAD-87749CD345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600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0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Image 6" descr="MCC-inernational-finalV01.png">
            <a:extLst>
              <a:ext uri="{FF2B5EF4-FFF2-40B4-BE49-F238E27FC236}">
                <a16:creationId xmlns:a16="http://schemas.microsoft.com/office/drawing/2014/main" id="{5CFD5AE0-038B-0449-AD8F-C67F11D0B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600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87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8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9CEBD9-5C7C-144C-B342-5868DB61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63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54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Energy Frontier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51" y="-1"/>
            <a:ext cx="11347047" cy="9144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Energy Frontier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758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90B5B-5839-424A-8863-D4784EBDD27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70DE5-9EC9-1944-B078-73A5C0DB9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-2077" r="-2422" b="1858"/>
          <a:stretch/>
        </p:blipFill>
        <p:spPr>
          <a:xfrm>
            <a:off x="-10160" y="10159"/>
            <a:ext cx="854927" cy="9144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844AB-1583-2F46-BC45-DF9511E01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545" t="26000" r="323" b="38000"/>
          <a:stretch/>
        </p:blipFill>
        <p:spPr>
          <a:xfrm>
            <a:off x="10415016" y="6187270"/>
            <a:ext cx="1740408" cy="6341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925975"/>
            <a:ext cx="11199471" cy="541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848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69215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922338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1154113" indent="-25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Muon Colliders – Building a Vision for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886243"/>
            <a:ext cx="10334625" cy="746185"/>
          </a:xfrm>
        </p:spPr>
        <p:txBody>
          <a:bodyPr/>
          <a:lstStyle/>
          <a:p>
            <a:r>
              <a:rPr lang="en-US" dirty="0"/>
              <a:t>4/1/2022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Mark Palmer</a:t>
            </a:r>
          </a:p>
          <a:p>
            <a:r>
              <a:rPr lang="en-US" i="1" dirty="0"/>
              <a:t>A personal perspective...</a:t>
            </a:r>
          </a:p>
          <a:p>
            <a:r>
              <a:rPr lang="en-US" i="1" dirty="0"/>
              <a:t>Energy Frontier Workshop, 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E964-1DCC-4A43-AE60-051C43D0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808"/>
            <a:ext cx="11049000" cy="1325563"/>
          </a:xfrm>
        </p:spPr>
        <p:txBody>
          <a:bodyPr/>
          <a:lstStyle/>
          <a:p>
            <a:r>
              <a:rPr lang="en-US" dirty="0"/>
              <a:t>The Muon Collider Option – 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3942DB-5B66-EC49-BCA0-C8976C0A9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38383"/>
            <a:ext cx="11049000" cy="4594428"/>
          </a:xfrm>
        </p:spPr>
        <p:txBody>
          <a:bodyPr/>
          <a:lstStyle/>
          <a:p>
            <a:pPr marL="9525" indent="-9525"/>
            <a:r>
              <a:rPr lang="en-US" dirty="0"/>
              <a:t>If we want to have a future US HEP Collider option, there must be a route for the support of direct Collider R&amp;D</a:t>
            </a:r>
          </a:p>
          <a:p>
            <a:pPr marL="9525" indent="-9525"/>
            <a:endParaRPr lang="en-US" dirty="0"/>
          </a:p>
          <a:p>
            <a:pPr marL="9525" indent="-9525"/>
            <a:r>
              <a:rPr lang="en-US" dirty="0"/>
              <a:t>A critical outcome for this Snowmass is to make that case clear to the funding agencies</a:t>
            </a:r>
          </a:p>
          <a:p>
            <a:pPr marL="9525" indent="-9525"/>
            <a:endParaRPr lang="en-US" dirty="0"/>
          </a:p>
          <a:p>
            <a:pPr marL="9525" indent="-9525"/>
            <a:r>
              <a:rPr lang="en-US" dirty="0"/>
              <a:t>For the Muon Collider option:</a:t>
            </a:r>
          </a:p>
          <a:p>
            <a:pPr marL="457200" lvl="1" indent="0">
              <a:buNone/>
            </a:pPr>
            <a:r>
              <a:rPr lang="en-US" dirty="0"/>
              <a:t>Full engagement with the IMCC is expected to deliver MC advances that set the stage for an informed decision about the MC pathway within the next decade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1C7A5-CEC7-D249-BA6F-8B2D16A7C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8887B5-F265-2642-83BA-2EFD635C4FE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Energy Frontier Workshop, Brown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4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2669E-EBBA-5349-950F-50BED0C7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 Muon Accelerators Address HEP Community Needs?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BF70D852-5FBE-9447-8D81-7FEA4463B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11" t="2860" r="4762" b="32257"/>
          <a:stretch/>
        </p:blipFill>
        <p:spPr>
          <a:xfrm>
            <a:off x="4042612" y="938460"/>
            <a:ext cx="8093573" cy="459932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8E303-A324-6B41-B89A-6ADD733C2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8700" y="6517719"/>
            <a:ext cx="62103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Frontier Workshop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FA3EC-4472-E245-B740-7E80D1AA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3564" y="6517719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390B5B-5839-424A-8863-D4784EBDD2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8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9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3"/>
            <a:ext cx="11049000" cy="816402"/>
          </a:xfrm>
        </p:spPr>
        <p:txBody>
          <a:bodyPr>
            <a:noAutofit/>
          </a:bodyPr>
          <a:lstStyle/>
          <a:p>
            <a:r>
              <a:rPr lang="en-US" sz="3600" dirty="0"/>
              <a:t>The Muon Collider Option – Step 1: Feasibility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01387"/>
            <a:ext cx="11049000" cy="22911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MAP was charged with assessing “basic feasibility of the concepts”</a:t>
            </a:r>
          </a:p>
          <a:p>
            <a:pPr marL="746125" lvl="1" indent="-288925"/>
            <a:r>
              <a:rPr lang="en-US" dirty="0"/>
              <a:t>What does this statement mean?</a:t>
            </a:r>
          </a:p>
          <a:p>
            <a:pPr marL="746125" lvl="1" indent="-288925"/>
            <a:r>
              <a:rPr lang="en-US" dirty="0"/>
              <a:t>Rigorously, we attempted to address this from the perspective of Technology Readiness Levels (TRLs)</a:t>
            </a:r>
          </a:p>
          <a:p>
            <a:pPr marL="746125" lvl="1" indent="-288925"/>
            <a:r>
              <a:rPr lang="en-US" dirty="0"/>
              <a:t>Aim was to identify critical issues whose maturity was in the TRL 1-3 range to ensure that viable development pathways were identified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5E0735A-4B03-584E-9268-F1D632464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51410"/>
              </p:ext>
            </p:extLst>
          </p:nvPr>
        </p:nvGraphicFramePr>
        <p:xfrm>
          <a:off x="1035407" y="3267657"/>
          <a:ext cx="10872342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45">
                  <a:extLst>
                    <a:ext uri="{9D8B030D-6E8A-4147-A177-3AD203B41FA5}">
                      <a16:colId xmlns:a16="http://schemas.microsoft.com/office/drawing/2014/main" val="2185977539"/>
                    </a:ext>
                  </a:extLst>
                </a:gridCol>
                <a:gridCol w="1705510">
                  <a:extLst>
                    <a:ext uri="{9D8B030D-6E8A-4147-A177-3AD203B41FA5}">
                      <a16:colId xmlns:a16="http://schemas.microsoft.com/office/drawing/2014/main" val="776068896"/>
                    </a:ext>
                  </a:extLst>
                </a:gridCol>
                <a:gridCol w="6565187">
                  <a:extLst>
                    <a:ext uri="{9D8B030D-6E8A-4147-A177-3AD203B41FA5}">
                      <a16:colId xmlns:a16="http://schemas.microsoft.com/office/drawing/2014/main" val="2446998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Level of Technology Development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 Readiness Level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Brief Description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73931791"/>
                  </a:ext>
                </a:extLst>
              </a:tr>
              <a:tr h="74168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Research to prove feasibility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Analytical and experimental critical function and/or characteristic proof of concept </a:t>
                      </a:r>
                      <a:endParaRPr lang="en-US" dirty="0"/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466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concept and/or application formulated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31789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Basic technology research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842680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principles observed and reported</a:t>
                      </a:r>
                    </a:p>
                  </a:txBody>
                  <a:tcPr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57283"/>
                  </a:ext>
                </a:extLst>
              </a:tr>
            </a:tbl>
          </a:graphicData>
        </a:graphic>
      </p:graphicFrame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43ABCB-C058-5A4D-9D1C-EED3049137D7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Energy Frontier Workshop, Brown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EC0EB6-518B-4248-A84C-1A7E4482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32"/>
            <a:ext cx="11049000" cy="744482"/>
          </a:xfrm>
        </p:spPr>
        <p:txBody>
          <a:bodyPr/>
          <a:lstStyle/>
          <a:p>
            <a:r>
              <a:rPr lang="en-US" dirty="0"/>
              <a:t>Key R&amp;D Challenges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08455-EC3F-6142-8B00-6E45F9AC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Frontier Workshop, Brown University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70A6F-8B85-7A40-AB81-CFD7FD88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58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390B5B-5839-424A-8863-D4784EBDD2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B9ECB8-1D96-2E4E-8793-824BE50B3B3E}"/>
              </a:ext>
            </a:extLst>
          </p:cNvPr>
          <p:cNvSpPr/>
          <p:nvPr/>
        </p:nvSpPr>
        <p:spPr>
          <a:xfrm>
            <a:off x="319795" y="1076446"/>
            <a:ext cx="2000495" cy="787078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Target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EBC0EE6-0602-3346-9EC7-411B684C6B23}"/>
              </a:ext>
            </a:extLst>
          </p:cNvPr>
          <p:cNvSpPr/>
          <p:nvPr/>
        </p:nvSpPr>
        <p:spPr>
          <a:xfrm>
            <a:off x="321720" y="1969625"/>
            <a:ext cx="2000495" cy="787078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Front End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67A744A-7F53-134A-93F3-786FBEC9246A}"/>
              </a:ext>
            </a:extLst>
          </p:cNvPr>
          <p:cNvSpPr/>
          <p:nvPr/>
        </p:nvSpPr>
        <p:spPr>
          <a:xfrm>
            <a:off x="321721" y="2872456"/>
            <a:ext cx="2000495" cy="787078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Cooling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5D1E507-AF73-CA45-8E64-0FC9B7AF8118}"/>
              </a:ext>
            </a:extLst>
          </p:cNvPr>
          <p:cNvSpPr/>
          <p:nvPr/>
        </p:nvSpPr>
        <p:spPr>
          <a:xfrm>
            <a:off x="323646" y="3765635"/>
            <a:ext cx="2000495" cy="787078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Acceleration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BBB3181-AC73-3545-955D-6B822CC9F070}"/>
              </a:ext>
            </a:extLst>
          </p:cNvPr>
          <p:cNvSpPr/>
          <p:nvPr/>
        </p:nvSpPr>
        <p:spPr>
          <a:xfrm>
            <a:off x="317870" y="4654952"/>
            <a:ext cx="2000495" cy="787078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Collider Ring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A960048-3C8B-6C42-9E16-15B89CDA46C9}"/>
              </a:ext>
            </a:extLst>
          </p:cNvPr>
          <p:cNvSpPr/>
          <p:nvPr/>
        </p:nvSpPr>
        <p:spPr>
          <a:xfrm>
            <a:off x="308220" y="5548131"/>
            <a:ext cx="2000495" cy="787078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MDI/Detector</a:t>
            </a: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F13C7A36-726B-FD4C-84CA-4E99C21DBD02}"/>
              </a:ext>
            </a:extLst>
          </p:cNvPr>
          <p:cNvSpPr/>
          <p:nvPr/>
        </p:nvSpPr>
        <p:spPr>
          <a:xfrm>
            <a:off x="2328376" y="1203767"/>
            <a:ext cx="4808308" cy="578734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Multi-MW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Field, Large Bore Capture Solenoid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C05A23B4-E259-D649-8ED6-60143AA7F49A}"/>
              </a:ext>
            </a:extLst>
          </p:cNvPr>
          <p:cNvSpPr/>
          <p:nvPr/>
        </p:nvSpPr>
        <p:spPr>
          <a:xfrm>
            <a:off x="6923589" y="1205696"/>
            <a:ext cx="5261381" cy="578734"/>
          </a:xfrm>
          <a:prstGeom prst="chevr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Ongoing &gt;1 MW target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Challenging engineering for capture solenoid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D8852E9A-FFE0-CF48-9DE7-1BD9D57D7BA9}"/>
              </a:ext>
            </a:extLst>
          </p:cNvPr>
          <p:cNvSpPr/>
          <p:nvPr/>
        </p:nvSpPr>
        <p:spPr>
          <a:xfrm>
            <a:off x="2330303" y="2085375"/>
            <a:ext cx="4808308" cy="578734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Energy Deposition in FE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RF in Magnetic Fields (see Cooling)</a:t>
            </a: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70B8875C-D7A4-3747-9EDF-DC1409557D96}"/>
              </a:ext>
            </a:extLst>
          </p:cNvPr>
          <p:cNvSpPr/>
          <p:nvPr/>
        </p:nvSpPr>
        <p:spPr>
          <a:xfrm>
            <a:off x="6925516" y="2087304"/>
            <a:ext cx="5261381" cy="578734"/>
          </a:xfrm>
          <a:prstGeom prst="chevro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Current designs handle energy deposition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A3ACC4EE-163D-3245-AB9E-268BAE9FE925}"/>
              </a:ext>
            </a:extLst>
          </p:cNvPr>
          <p:cNvSpPr/>
          <p:nvPr/>
        </p:nvSpPr>
        <p:spPr>
          <a:xfrm>
            <a:off x="2332231" y="2870522"/>
            <a:ext cx="4808308" cy="798653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RF in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and Very High Field SC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Overall Ionization Cooling Performance</a:t>
            </a: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CBCAE8FB-70B8-344B-8B4C-4866891F9FCC}"/>
              </a:ext>
            </a:extLst>
          </p:cNvPr>
          <p:cNvSpPr/>
          <p:nvPr/>
        </p:nvSpPr>
        <p:spPr>
          <a:xfrm>
            <a:off x="6805914" y="2870522"/>
            <a:ext cx="5386082" cy="810228"/>
          </a:xfrm>
          <a:prstGeom prst="chevron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MAP designs use 20 MV/m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 50 MV/m demo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&gt;30 T solenoid demonstrated for Final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Cooling design that achieves most goals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A7766004-1D64-AC4E-85A3-C93D790C3B57}"/>
              </a:ext>
            </a:extLst>
          </p:cNvPr>
          <p:cNvSpPr/>
          <p:nvPr/>
        </p:nvSpPr>
        <p:spPr>
          <a:xfrm>
            <a:off x="2332234" y="3759843"/>
            <a:ext cx="4808308" cy="787079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Ramping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Self-Consistent Design</a:t>
            </a: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917569BA-6B8B-A247-A2A3-90DA1469C54A}"/>
              </a:ext>
            </a:extLst>
          </p:cNvPr>
          <p:cNvSpPr/>
          <p:nvPr/>
        </p:nvSpPr>
        <p:spPr>
          <a:xfrm>
            <a:off x="6805914" y="3761772"/>
            <a:ext cx="5386085" cy="787079"/>
          </a:xfrm>
          <a:prstGeom prst="chevron">
            <a:avLst/>
          </a:prstGeom>
          <a:solidFill>
            <a:schemeClr val="accent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Designs in place for accel to 125 GeV </a:t>
            </a:r>
            <a:r>
              <a:rPr lang="en-US" sz="1600" dirty="0" err="1">
                <a:solidFill>
                  <a:schemeClr val="tx1"/>
                </a:solidFill>
              </a:rPr>
              <a:t>CoM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Magnet system </a:t>
            </a:r>
            <a:r>
              <a:rPr lang="en-US" sz="1600" dirty="0" err="1">
                <a:solidFill>
                  <a:schemeClr val="tx1"/>
                </a:solidFill>
              </a:rPr>
              <a:t>devel</a:t>
            </a:r>
            <a:r>
              <a:rPr lang="en-US" sz="1600" dirty="0">
                <a:solidFill>
                  <a:schemeClr val="tx1"/>
                </a:solidFill>
              </a:rPr>
              <a:t> needed for </a:t>
            </a:r>
            <a:r>
              <a:rPr lang="en-US" sz="1600" dirty="0" err="1">
                <a:solidFill>
                  <a:schemeClr val="tx1"/>
                </a:solidFill>
              </a:rPr>
              <a:t>TeV</a:t>
            </a:r>
            <a:r>
              <a:rPr lang="en-US" sz="1600" dirty="0">
                <a:solidFill>
                  <a:schemeClr val="tx1"/>
                </a:solidFill>
              </a:rPr>
              <a:t>-scale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Self-consistent design needed for </a:t>
            </a:r>
            <a:r>
              <a:rPr lang="en-US" sz="1600" dirty="0" err="1">
                <a:solidFill>
                  <a:schemeClr val="tx1"/>
                </a:solidFill>
              </a:rPr>
              <a:t>TeV</a:t>
            </a:r>
            <a:r>
              <a:rPr lang="en-US" sz="1600" dirty="0">
                <a:solidFill>
                  <a:schemeClr val="tx1"/>
                </a:solidFill>
              </a:rPr>
              <a:t>-scale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F0374FD5-9545-8844-9431-EA2B512CE757}"/>
              </a:ext>
            </a:extLst>
          </p:cNvPr>
          <p:cNvSpPr/>
          <p:nvPr/>
        </p:nvSpPr>
        <p:spPr>
          <a:xfrm>
            <a:off x="2334161" y="4653023"/>
            <a:ext cx="4808308" cy="787078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Magnet Strengths, Apertures, and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Energy Neutrino Radiation</a:t>
            </a:r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969DA60C-BA94-3446-9717-AACA74FB0B82}"/>
              </a:ext>
            </a:extLst>
          </p:cNvPr>
          <p:cNvSpPr/>
          <p:nvPr/>
        </p:nvSpPr>
        <p:spPr>
          <a:xfrm>
            <a:off x="6817490" y="4654952"/>
            <a:ext cx="5373266" cy="787078"/>
          </a:xfrm>
          <a:prstGeom prst="chevron">
            <a:avLst/>
          </a:prstGeom>
          <a:solidFill>
            <a:schemeClr val="accent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Self-consistent lattices with magnet conceptual design up to 3 </a:t>
            </a:r>
            <a:r>
              <a:rPr lang="en-US" sz="1600" dirty="0" err="1">
                <a:solidFill>
                  <a:schemeClr val="tx1"/>
                </a:solidFill>
              </a:rPr>
              <a:t>TeV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&gt; ~5 </a:t>
            </a:r>
            <a:r>
              <a:rPr lang="en-US" sz="1600" dirty="0" err="1">
                <a:solidFill>
                  <a:srgbClr val="FFFF00"/>
                </a:solidFill>
              </a:rPr>
              <a:t>TeV</a:t>
            </a:r>
            <a:r>
              <a:rPr lang="en-US" sz="1600" dirty="0">
                <a:solidFill>
                  <a:srgbClr val="FFFF00"/>
                </a:solidFill>
              </a:rPr>
              <a:t> – </a:t>
            </a:r>
            <a:r>
              <a:rPr lang="en-US" sz="1600" dirty="0">
                <a:solidFill>
                  <a:srgbClr val="FFFF00"/>
                </a:solidFill>
                <a:latin typeface="Symbol" pitchFamily="2" charset="2"/>
              </a:rPr>
              <a:t>n</a:t>
            </a:r>
            <a:r>
              <a:rPr lang="en-US" sz="1600" dirty="0">
                <a:solidFill>
                  <a:srgbClr val="FFFF00"/>
                </a:solidFill>
              </a:rPr>
              <a:t> radiation solution required</a:t>
            </a:r>
          </a:p>
        </p:txBody>
      </p:sp>
      <p:sp>
        <p:nvSpPr>
          <p:cNvPr id="24" name="Chevron 23">
            <a:extLst>
              <a:ext uri="{FF2B5EF4-FFF2-40B4-BE49-F238E27FC236}">
                <a16:creationId xmlns:a16="http://schemas.microsoft.com/office/drawing/2014/main" id="{C5E383C0-8B8C-FD44-AF97-4B74F8BF5045}"/>
              </a:ext>
            </a:extLst>
          </p:cNvPr>
          <p:cNvSpPr/>
          <p:nvPr/>
        </p:nvSpPr>
        <p:spPr>
          <a:xfrm>
            <a:off x="2324512" y="5690890"/>
            <a:ext cx="4808308" cy="578734"/>
          </a:xfrm>
          <a:prstGeom prst="chevr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Backgrounds from </a:t>
            </a:r>
            <a:r>
              <a:rPr lang="en-US" sz="1600" dirty="0">
                <a:solidFill>
                  <a:schemeClr val="tx1"/>
                </a:solidFill>
                <a:latin typeface="Symbol" pitchFamily="2" charset="2"/>
              </a:rPr>
              <a:t>m</a:t>
            </a:r>
            <a:r>
              <a:rPr lang="en-US" sz="1600" dirty="0">
                <a:solidFill>
                  <a:schemeClr val="tx1"/>
                </a:solidFill>
              </a:rPr>
              <a:t> Decays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IR Shielding</a:t>
            </a:r>
          </a:p>
        </p:txBody>
      </p:sp>
      <p:sp>
        <p:nvSpPr>
          <p:cNvPr id="25" name="Chevron 24">
            <a:extLst>
              <a:ext uri="{FF2B5EF4-FFF2-40B4-BE49-F238E27FC236}">
                <a16:creationId xmlns:a16="http://schemas.microsoft.com/office/drawing/2014/main" id="{12BD40F8-58ED-7442-97DB-1B8F6CBDEE1C}"/>
              </a:ext>
            </a:extLst>
          </p:cNvPr>
          <p:cNvSpPr/>
          <p:nvPr/>
        </p:nvSpPr>
        <p:spPr>
          <a:xfrm>
            <a:off x="6919725" y="5692819"/>
            <a:ext cx="5261381" cy="578734"/>
          </a:xfrm>
          <a:prstGeom prst="chevron">
            <a:avLst/>
          </a:prstGeom>
          <a:solidFill>
            <a:schemeClr val="accent5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Further design work required for multi-</a:t>
            </a:r>
            <a:r>
              <a:rPr lang="en-US" sz="1600" dirty="0" err="1">
                <a:solidFill>
                  <a:srgbClr val="FFFF00"/>
                </a:solidFill>
              </a:rPr>
              <a:t>TeV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Promising initial physics studies at </a:t>
            </a:r>
            <a:r>
              <a:rPr lang="en-US" sz="1600" dirty="0" err="1">
                <a:solidFill>
                  <a:schemeClr val="tx1"/>
                </a:solidFill>
              </a:rPr>
              <a:t>TeV</a:t>
            </a:r>
            <a:r>
              <a:rPr lang="en-US" sz="1600" dirty="0">
                <a:solidFill>
                  <a:schemeClr val="tx1"/>
                </a:solidFill>
              </a:rPr>
              <a:t>-scale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D82346-7614-264A-AA6B-72CA8BC22AE9}"/>
              </a:ext>
            </a:extLst>
          </p:cNvPr>
          <p:cNvSpPr txBox="1"/>
          <p:nvPr/>
        </p:nvSpPr>
        <p:spPr>
          <a:xfrm>
            <a:off x="3657600" y="665090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Issues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638D02-274F-1C49-AFA1-B059765AAB6E}"/>
              </a:ext>
            </a:extLst>
          </p:cNvPr>
          <p:cNvSpPr txBox="1"/>
          <p:nvPr/>
        </p:nvSpPr>
        <p:spPr>
          <a:xfrm>
            <a:off x="8902868" y="655440"/>
            <a:ext cx="111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3872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4"/>
            <a:ext cx="11049000" cy="939691"/>
          </a:xfrm>
        </p:spPr>
        <p:txBody>
          <a:bodyPr>
            <a:noAutofit/>
          </a:bodyPr>
          <a:lstStyle/>
          <a:p>
            <a:r>
              <a:rPr lang="en-US" sz="3600" dirty="0"/>
              <a:t>The Muon Collider Option – Step 2: Detailed Technology Development &amp; Demonstration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09607"/>
            <a:ext cx="11049000" cy="2291136"/>
          </a:xfrm>
        </p:spPr>
        <p:txBody>
          <a:bodyPr>
            <a:normAutofit fontScale="92500" lnSpcReduction="20000"/>
          </a:bodyPr>
          <a:lstStyle/>
          <a:p>
            <a:pPr marL="9525" indent="-9525"/>
            <a:r>
              <a:rPr lang="en-US" dirty="0"/>
              <a:t>The next step after the feasibility evaluations has always been to </a:t>
            </a:r>
            <a:r>
              <a:rPr lang="en-US" b="1" i="1" dirty="0"/>
              <a:t>mature the concepts</a:t>
            </a:r>
            <a:r>
              <a:rPr lang="en-US" dirty="0"/>
              <a:t> to the level required for a full CDR</a:t>
            </a:r>
          </a:p>
          <a:p>
            <a:pPr marL="746125" lvl="1" indent="-288925"/>
            <a:r>
              <a:rPr lang="en-US" dirty="0"/>
              <a:t>Execute an integrated effort to develop a baseline design that allows detailed component and system designs</a:t>
            </a:r>
          </a:p>
          <a:p>
            <a:pPr marL="1203325" lvl="2" indent="-288925"/>
            <a:r>
              <a:rPr lang="en-US" dirty="0"/>
              <a:t>Develop and validate individual components</a:t>
            </a:r>
          </a:p>
          <a:p>
            <a:pPr marL="1203325" lvl="2" indent="-288925"/>
            <a:r>
              <a:rPr lang="en-US" dirty="0"/>
              <a:t>Integrate components to achieve system demonstrations</a:t>
            </a:r>
          </a:p>
          <a:p>
            <a:pPr marL="1203325" lvl="2" indent="-288925"/>
            <a:r>
              <a:rPr lang="en-US" dirty="0"/>
              <a:t>This corresponds to TRL 4-6 efforts</a:t>
            </a:r>
          </a:p>
          <a:p>
            <a:pPr marL="746125" lvl="1" indent="-288925"/>
            <a:r>
              <a:rPr lang="en-US" dirty="0"/>
              <a:t>This is the core effort proposed by the IMCC for the next ~5+ years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5E0735A-4B03-584E-9268-F1D632464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42010"/>
              </p:ext>
            </p:extLst>
          </p:nvPr>
        </p:nvGraphicFramePr>
        <p:xfrm>
          <a:off x="1035407" y="3390945"/>
          <a:ext cx="1087234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45">
                  <a:extLst>
                    <a:ext uri="{9D8B030D-6E8A-4147-A177-3AD203B41FA5}">
                      <a16:colId xmlns:a16="http://schemas.microsoft.com/office/drawing/2014/main" val="2185977539"/>
                    </a:ext>
                  </a:extLst>
                </a:gridCol>
                <a:gridCol w="1705510">
                  <a:extLst>
                    <a:ext uri="{9D8B030D-6E8A-4147-A177-3AD203B41FA5}">
                      <a16:colId xmlns:a16="http://schemas.microsoft.com/office/drawing/2014/main" val="776068896"/>
                    </a:ext>
                  </a:extLst>
                </a:gridCol>
                <a:gridCol w="6565187">
                  <a:extLst>
                    <a:ext uri="{9D8B030D-6E8A-4147-A177-3AD203B41FA5}">
                      <a16:colId xmlns:a16="http://schemas.microsoft.com/office/drawing/2014/main" val="2446998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Level of Technology Development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 Readiness Level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Brief Description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739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Demonstration</a:t>
                      </a:r>
                      <a:endParaRPr lang="en-US" b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Engineering/pilot-scale, similar (prototypical) system validation in relevant environment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28614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Laboratory scale, similar system validation in relevant environment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5324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Development 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and/or system validation in a laboratory environment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59038"/>
                  </a:ext>
                </a:extLst>
              </a:tr>
            </a:tbl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BEB230-6916-0447-B0F4-23A6F8B137C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Energy Frontier Workshop, Brown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3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AC672-D273-504D-9951-7B88469B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5E589-42E2-FC43-8730-26EB8640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764" y="546953"/>
            <a:ext cx="8249737" cy="6311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2AF340-970B-FE4F-9868-2C71DAAA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29"/>
            <a:ext cx="11049000" cy="888323"/>
          </a:xfrm>
        </p:spPr>
        <p:txBody>
          <a:bodyPr/>
          <a:lstStyle/>
          <a:p>
            <a:r>
              <a:rPr lang="en-US" dirty="0"/>
              <a:t>The IMCC Timeline</a:t>
            </a:r>
          </a:p>
        </p:txBody>
      </p:sp>
    </p:spTree>
    <p:extLst>
      <p:ext uri="{BB962C8B-B14F-4D97-AF65-F5344CB8AC3E}">
        <p14:creationId xmlns:p14="http://schemas.microsoft.com/office/powerpoint/2010/main" val="322519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096B4C-771A-564D-BBA7-F8B55789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049000" cy="1207805"/>
          </a:xfrm>
        </p:spPr>
        <p:txBody>
          <a:bodyPr/>
          <a:lstStyle/>
          <a:p>
            <a:r>
              <a:rPr lang="en-US" dirty="0"/>
              <a:t>How Can We Deliver Steps 1 &amp; 2?</a:t>
            </a:r>
            <a:br>
              <a:rPr lang="en-US" dirty="0"/>
            </a:br>
            <a:r>
              <a:rPr lang="en-US" sz="2000" dirty="0"/>
              <a:t>For any machine concept...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5785C9-75E6-AD49-829A-3A52ED75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150707"/>
            <a:ext cx="11500635" cy="4882104"/>
          </a:xfrm>
        </p:spPr>
        <p:txBody>
          <a:bodyPr>
            <a:normAutofit fontScale="92500"/>
          </a:bodyPr>
          <a:lstStyle/>
          <a:p>
            <a:r>
              <a:rPr lang="en-US" dirty="0"/>
              <a:t>A US Collider R&amp;D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robust support for </a:t>
            </a:r>
            <a:r>
              <a:rPr lang="en-US" i="1" dirty="0"/>
              <a:t>all</a:t>
            </a:r>
            <a:r>
              <a:rPr lang="en-US" dirty="0"/>
              <a:t> collider-directed activities TRL 1-5,6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Sustained support required at each of these levels if the community wants to have realistic future options</a:t>
            </a:r>
          </a:p>
          <a:p>
            <a:pPr marL="914400" lvl="1" indent="-457200"/>
            <a:r>
              <a:rPr lang="en-US" dirty="0"/>
              <a:t>Require basic research to develop options (TRL 1-3)</a:t>
            </a:r>
          </a:p>
          <a:p>
            <a:pPr marL="914400" lvl="1" indent="-457200"/>
            <a:r>
              <a:rPr lang="en-US" dirty="0"/>
              <a:t>Require systems-level development and evaluation (TRL 4-6) to ensure that research community can make reliable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level of engagement would enable the US accelerator community to:</a:t>
            </a:r>
          </a:p>
          <a:p>
            <a:pPr marL="914400" lvl="1" indent="-457200"/>
            <a:r>
              <a:rPr lang="en-US" dirty="0"/>
              <a:t>Participate in the IMCC</a:t>
            </a:r>
          </a:p>
          <a:p>
            <a:pPr marL="914400" lvl="1" indent="-457200"/>
            <a:r>
              <a:rPr lang="en-US" dirty="0"/>
              <a:t>Transfer critical technical knowledge that is key to successful machine development</a:t>
            </a:r>
          </a:p>
          <a:p>
            <a:pPr marL="914400" lvl="1" indent="-457200"/>
            <a:r>
              <a:rPr lang="en-US" dirty="0"/>
              <a:t>Preserve US involvement to preserve the possibility of a US site option</a:t>
            </a:r>
          </a:p>
          <a:p>
            <a:pPr marL="914400" lvl="1" indent="-457200"/>
            <a:r>
              <a:rPr lang="en-US" dirty="0"/>
              <a:t>Continue work towards delivery of a mature MC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21214-C0D9-8843-9B46-03B946820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E9751F-F42A-CF46-8318-D1C4E7863E4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Energy Frontier Workshop, Brown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4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4"/>
            <a:ext cx="11049000" cy="949965"/>
          </a:xfrm>
        </p:spPr>
        <p:txBody>
          <a:bodyPr>
            <a:noAutofit/>
          </a:bodyPr>
          <a:lstStyle/>
          <a:p>
            <a:r>
              <a:rPr lang="en-US" sz="3600" dirty="0"/>
              <a:t>The Muon Collider Option – Step 3: Deliver a CDR for detailed community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986318"/>
            <a:ext cx="11397893" cy="2496621"/>
          </a:xfrm>
        </p:spPr>
        <p:txBody>
          <a:bodyPr>
            <a:normAutofit fontScale="77500" lnSpcReduction="20000"/>
          </a:bodyPr>
          <a:lstStyle/>
          <a:p>
            <a:pPr marL="9525" indent="-9525">
              <a:lnSpc>
                <a:spcPct val="120000"/>
              </a:lnSpc>
            </a:pPr>
            <a:r>
              <a:rPr lang="en-US" dirty="0"/>
              <a:t>“</a:t>
            </a:r>
            <a:r>
              <a:rPr lang="en-US" i="1" dirty="0"/>
              <a:t>TRL 6 </a:t>
            </a:r>
            <a:r>
              <a:rPr lang="en-US" b="1" i="1" dirty="0"/>
              <a:t>begins</a:t>
            </a:r>
            <a:r>
              <a:rPr lang="en-US" i="1" dirty="0"/>
              <a:t> true engineering development of the technology as an operational system.”</a:t>
            </a:r>
            <a:r>
              <a:rPr lang="en-US" dirty="0"/>
              <a:t> (DOE G 413.3-4A) </a:t>
            </a:r>
          </a:p>
          <a:p>
            <a:pPr lvl="1"/>
            <a:r>
              <a:rPr lang="en-US" dirty="0"/>
              <a:t>TRL 5 and 6 efforts </a:t>
            </a:r>
          </a:p>
          <a:p>
            <a:pPr lvl="2"/>
            <a:r>
              <a:rPr lang="en-US" dirty="0"/>
              <a:t>Enable delivery of a robust </a:t>
            </a:r>
            <a:r>
              <a:rPr lang="en-US" b="1" dirty="0"/>
              <a:t>Conceptual Design Report </a:t>
            </a:r>
          </a:p>
          <a:p>
            <a:pPr lvl="2"/>
            <a:r>
              <a:rPr lang="en-US" dirty="0"/>
              <a:t>Set the stage for the full </a:t>
            </a:r>
            <a:r>
              <a:rPr lang="en-US" b="1" dirty="0"/>
              <a:t>technical design </a:t>
            </a:r>
            <a:r>
              <a:rPr lang="en-US" dirty="0"/>
              <a:t>of the facility</a:t>
            </a:r>
          </a:p>
          <a:p>
            <a:pPr lvl="1"/>
            <a:r>
              <a:rPr lang="en-US" dirty="0"/>
              <a:t>The CDR provides the basis for an </a:t>
            </a:r>
            <a:r>
              <a:rPr lang="en-US" b="1" dirty="0"/>
              <a:t>informed decision </a:t>
            </a:r>
            <a:r>
              <a:rPr lang="en-US" dirty="0"/>
              <a:t>by the community</a:t>
            </a:r>
          </a:p>
          <a:p>
            <a:pPr lvl="2"/>
            <a:r>
              <a:rPr lang="en-US" dirty="0"/>
              <a:t>Requires significant agency support (likely beyond the scope of the “Collider R&amp;D” program) to deliver a robust CDR and community evaluation</a:t>
            </a:r>
          </a:p>
          <a:p>
            <a:pPr lvl="2"/>
            <a:r>
              <a:rPr lang="en-US" dirty="0"/>
              <a:t>Initiation of the pre-project effort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5E0735A-4B03-584E-9268-F1D632464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28295"/>
              </p:ext>
            </p:extLst>
          </p:nvPr>
        </p:nvGraphicFramePr>
        <p:xfrm>
          <a:off x="1035407" y="3442315"/>
          <a:ext cx="1087234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45">
                  <a:extLst>
                    <a:ext uri="{9D8B030D-6E8A-4147-A177-3AD203B41FA5}">
                      <a16:colId xmlns:a16="http://schemas.microsoft.com/office/drawing/2014/main" val="2185977539"/>
                    </a:ext>
                  </a:extLst>
                </a:gridCol>
                <a:gridCol w="1705510">
                  <a:extLst>
                    <a:ext uri="{9D8B030D-6E8A-4147-A177-3AD203B41FA5}">
                      <a16:colId xmlns:a16="http://schemas.microsoft.com/office/drawing/2014/main" val="776068896"/>
                    </a:ext>
                  </a:extLst>
                </a:gridCol>
                <a:gridCol w="6565187">
                  <a:extLst>
                    <a:ext uri="{9D8B030D-6E8A-4147-A177-3AD203B41FA5}">
                      <a16:colId xmlns:a16="http://schemas.microsoft.com/office/drawing/2014/main" val="2446998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Level of Technology Development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 Readiness Level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Brief Description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7393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Demonstration</a:t>
                      </a:r>
                      <a:endParaRPr lang="en-US" b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Engineering/pilot-scale, similar (prototypical) system validation in relevant environment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28614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Laboratory scale, similar system validation in relevant environment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5324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 Development 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 and/or system validation in a laboratory environment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59038"/>
                  </a:ext>
                </a:extLst>
              </a:tr>
            </a:tbl>
          </a:graphicData>
        </a:graphic>
      </p:graphicFrame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4DB60A-C2FD-0D40-B241-AAE6FE2A400B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Energy Frontier Workshop, Brown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3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4"/>
            <a:ext cx="11049000" cy="949965"/>
          </a:xfrm>
        </p:spPr>
        <p:txBody>
          <a:bodyPr>
            <a:noAutofit/>
          </a:bodyPr>
          <a:lstStyle/>
          <a:p>
            <a:r>
              <a:rPr lang="en-US" sz="3600" dirty="0"/>
              <a:t>The Muon Collider Option – Step 4: Enable a facility decision and move towards construction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86319"/>
            <a:ext cx="11049000" cy="2291136"/>
          </a:xfrm>
        </p:spPr>
        <p:txBody>
          <a:bodyPr>
            <a:normAutofit fontScale="85000" lnSpcReduction="10000"/>
          </a:bodyPr>
          <a:lstStyle/>
          <a:p>
            <a:pPr marL="9525" indent="-9525"/>
            <a:r>
              <a:rPr lang="en-US" dirty="0"/>
              <a:t>A positive decision by the community to pursue this technology then delivers: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A full technical design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Followed by the start of construction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A technically limited effort would achieve enable a decision on the </a:t>
            </a:r>
          </a:p>
          <a:p>
            <a:pPr marL="0" indent="0"/>
            <a:r>
              <a:rPr lang="en-US" dirty="0"/>
              <a:t>Typically, HEP requires this level of maturity to start the Critical Decision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5E0735A-4B03-584E-9268-F1D632464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301071"/>
              </p:ext>
            </p:extLst>
          </p:nvPr>
        </p:nvGraphicFramePr>
        <p:xfrm>
          <a:off x="1035407" y="3267657"/>
          <a:ext cx="1087234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45">
                  <a:extLst>
                    <a:ext uri="{9D8B030D-6E8A-4147-A177-3AD203B41FA5}">
                      <a16:colId xmlns:a16="http://schemas.microsoft.com/office/drawing/2014/main" val="2185977539"/>
                    </a:ext>
                  </a:extLst>
                </a:gridCol>
                <a:gridCol w="1705510">
                  <a:extLst>
                    <a:ext uri="{9D8B030D-6E8A-4147-A177-3AD203B41FA5}">
                      <a16:colId xmlns:a16="http://schemas.microsoft.com/office/drawing/2014/main" val="776068896"/>
                    </a:ext>
                  </a:extLst>
                </a:gridCol>
                <a:gridCol w="6565187">
                  <a:extLst>
                    <a:ext uri="{9D8B030D-6E8A-4147-A177-3AD203B41FA5}">
                      <a16:colId xmlns:a16="http://schemas.microsoft.com/office/drawing/2014/main" val="2446998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Level of Technology Development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Technology Readiness Level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Brief Description 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7393179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Commissioning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 system completed and qualified through test and demonstration.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2861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Full-scale, similar (prototypical) system demonstrated in relevant environment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7177967"/>
                  </a:ext>
                </a:extLst>
              </a:tr>
            </a:tbl>
          </a:graphicData>
        </a:graphic>
      </p:graphicFrame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F90BC9E-BE0E-1046-A97C-20CE40D67BFE}"/>
              </a:ext>
            </a:extLst>
          </p:cNvPr>
          <p:cNvSpPr txBox="1">
            <a:spLocks/>
          </p:cNvSpPr>
          <p:nvPr/>
        </p:nvSpPr>
        <p:spPr>
          <a:xfrm>
            <a:off x="949929" y="5609690"/>
            <a:ext cx="11049000" cy="575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-9525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Note:  TRL 9 corresponds to a facility operating at its design specification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4154BB-7C47-2943-9CF2-BF7FDCD1C140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Energy Frontier Workshop, Brown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6647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9D31E02-DF2A-B543-8BE2-F816F8B489EF}" vid="{5C987A4E-B7D1-E443-8E1E-A61CEE0A782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170</TotalTime>
  <Words>970</Words>
  <Application>Microsoft Macintosh PowerPoint</Application>
  <PresentationFormat>Widescreen</PresentationFormat>
  <Paragraphs>147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BNL</vt:lpstr>
      <vt:lpstr>Office Theme</vt:lpstr>
      <vt:lpstr>Muon Colliders – Building a Vision for the Future</vt:lpstr>
      <vt:lpstr>Can Muon Accelerators Address HEP Community Needs?</vt:lpstr>
      <vt:lpstr>The Muon Collider Option – Step 1: Feasibility</vt:lpstr>
      <vt:lpstr>Key R&amp;D Challenges</vt:lpstr>
      <vt:lpstr>The Muon Collider Option – Step 2: Detailed Technology Development &amp; Demonstration </vt:lpstr>
      <vt:lpstr>The IMCC Timeline</vt:lpstr>
      <vt:lpstr>How Can We Deliver Steps 1 &amp; 2? For any machine concept...</vt:lpstr>
      <vt:lpstr>The Muon Collider Option – Step 3: Deliver a CDR for detailed community evaluation</vt:lpstr>
      <vt:lpstr>The Muon Collider Option – Step 4: Enable a facility decision and move towards construction</vt:lpstr>
      <vt:lpstr>The Muon Collider Option – 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Colliders – Building a Vision for the Future</dc:title>
  <dc:subject/>
  <dc:creator>Palmer, Mark</dc:creator>
  <cp:keywords/>
  <dc:description/>
  <cp:lastModifiedBy>Palmer, Mark</cp:lastModifiedBy>
  <cp:revision>1</cp:revision>
  <dcterms:created xsi:type="dcterms:W3CDTF">2022-04-01T15:46:17Z</dcterms:created>
  <dcterms:modified xsi:type="dcterms:W3CDTF">2022-04-01T18:37:04Z</dcterms:modified>
  <cp:category/>
</cp:coreProperties>
</file>