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690" r:id="rId2"/>
  </p:sldMasterIdLst>
  <p:notesMasterIdLst>
    <p:notesMasterId r:id="rId9"/>
  </p:notesMasterIdLst>
  <p:handoutMasterIdLst>
    <p:handoutMasterId r:id="rId10"/>
  </p:handoutMasterIdLst>
  <p:sldIdLst>
    <p:sldId id="327" r:id="rId3"/>
    <p:sldId id="415" r:id="rId4"/>
    <p:sldId id="421" r:id="rId5"/>
    <p:sldId id="419" r:id="rId6"/>
    <p:sldId id="422" r:id="rId7"/>
    <p:sldId id="423" r:id="rId8"/>
  </p:sldIdLst>
  <p:sldSz cx="12192000" cy="6858000"/>
  <p:notesSz cx="9296400" cy="147828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1E3E853F-54A4-415E-A074-776D77BA28D5}">
          <p14:sldIdLst>
            <p14:sldId id="327"/>
            <p14:sldId id="415"/>
            <p14:sldId id="421"/>
            <p14:sldId id="419"/>
            <p14:sldId id="422"/>
            <p14:sldId id="42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04" userDrawn="1">
          <p15:clr>
            <a:srgbClr val="A4A3A4"/>
          </p15:clr>
        </p15:guide>
        <p15:guide id="2" orient="horz" pos="476" userDrawn="1">
          <p15:clr>
            <a:srgbClr val="A4A3A4"/>
          </p15:clr>
        </p15:guide>
        <p15:guide id="3" orient="horz" pos="1443" userDrawn="1">
          <p15:clr>
            <a:srgbClr val="A4A3A4"/>
          </p15:clr>
        </p15:guide>
        <p15:guide id="4" orient="horz" pos="966" userDrawn="1">
          <p15:clr>
            <a:srgbClr val="A4A3A4"/>
          </p15:clr>
        </p15:guide>
        <p15:guide id="5" orient="horz" pos="1876" userDrawn="1">
          <p15:clr>
            <a:srgbClr val="A4A3A4"/>
          </p15:clr>
        </p15:guide>
        <p15:guide id="6" orient="horz" pos="3616" userDrawn="1">
          <p15:clr>
            <a:srgbClr val="A4A3A4"/>
          </p15:clr>
        </p15:guide>
        <p15:guide id="7" pos="2920" userDrawn="1">
          <p15:clr>
            <a:srgbClr val="A4A3A4"/>
          </p15:clr>
        </p15:guide>
        <p15:guide id="8" pos="2917" userDrawn="1">
          <p15:clr>
            <a:srgbClr val="A4A3A4"/>
          </p15:clr>
        </p15:guide>
        <p15:guide id="9" pos="6701" userDrawn="1">
          <p15:clr>
            <a:srgbClr val="A4A3A4"/>
          </p15:clr>
        </p15:guide>
        <p15:guide id="10" pos="3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95125"/>
    <a:srgbClr val="3C5A77"/>
    <a:srgbClr val="EFEFEF"/>
    <a:srgbClr val="009291"/>
    <a:srgbClr val="AAAACF"/>
    <a:srgbClr val="EDEDD6"/>
    <a:srgbClr val="BC5F2B"/>
    <a:srgbClr val="F37C23"/>
    <a:srgbClr val="32547A"/>
    <a:srgbClr val="B856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9027" autoAdjust="0"/>
  </p:normalViewPr>
  <p:slideViewPr>
    <p:cSldViewPr snapToGrid="0" snapToObjects="1">
      <p:cViewPr varScale="1">
        <p:scale>
          <a:sx n="85" d="100"/>
          <a:sy n="85" d="100"/>
        </p:scale>
        <p:origin x="120" y="312"/>
      </p:cViewPr>
      <p:guideLst>
        <p:guide orient="horz" pos="4204"/>
        <p:guide orient="horz" pos="476"/>
        <p:guide orient="horz" pos="1443"/>
        <p:guide orient="horz" pos="966"/>
        <p:guide orient="horz" pos="1876"/>
        <p:guide orient="horz" pos="3616"/>
        <p:guide pos="2920"/>
        <p:guide pos="2917"/>
        <p:guide pos="6701"/>
        <p:guide pos="37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28440" cy="739140"/>
          </a:xfrm>
          <a:prstGeom prst="rect">
            <a:avLst/>
          </a:prstGeom>
        </p:spPr>
        <p:txBody>
          <a:bodyPr vert="horz" lIns="137560" tIns="68781" rIns="137560" bIns="6878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9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10" y="0"/>
            <a:ext cx="4028440" cy="739140"/>
          </a:xfrm>
          <a:prstGeom prst="rect">
            <a:avLst/>
          </a:prstGeom>
        </p:spPr>
        <p:txBody>
          <a:bodyPr vert="horz" lIns="137560" tIns="68781" rIns="137560" bIns="6878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9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1/5/2022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14041095"/>
            <a:ext cx="4028440" cy="739140"/>
          </a:xfrm>
          <a:prstGeom prst="rect">
            <a:avLst/>
          </a:prstGeom>
        </p:spPr>
        <p:txBody>
          <a:bodyPr vert="horz" lIns="137560" tIns="68781" rIns="137560" bIns="6878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9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10" y="14041095"/>
            <a:ext cx="4028440" cy="739140"/>
          </a:xfrm>
          <a:prstGeom prst="rect">
            <a:avLst/>
          </a:prstGeom>
        </p:spPr>
        <p:txBody>
          <a:bodyPr vert="horz" lIns="137560" tIns="68781" rIns="137560" bIns="6878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9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28440" cy="739140"/>
          </a:xfrm>
          <a:prstGeom prst="rect">
            <a:avLst/>
          </a:prstGeom>
        </p:spPr>
        <p:txBody>
          <a:bodyPr vert="horz" lIns="137560" tIns="68781" rIns="137560" bIns="6878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9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10" y="0"/>
            <a:ext cx="4028440" cy="739140"/>
          </a:xfrm>
          <a:prstGeom prst="rect">
            <a:avLst/>
          </a:prstGeom>
        </p:spPr>
        <p:txBody>
          <a:bodyPr vert="horz" lIns="137560" tIns="68781" rIns="137560" bIns="6878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9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1/5/2022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79400" y="1109663"/>
            <a:ext cx="9855200" cy="5545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7560" tIns="68781" rIns="137560" bIns="6878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1" y="7021831"/>
            <a:ext cx="7437120" cy="6652260"/>
          </a:xfrm>
          <a:prstGeom prst="rect">
            <a:avLst/>
          </a:prstGeom>
        </p:spPr>
        <p:txBody>
          <a:bodyPr vert="horz" lIns="137560" tIns="68781" rIns="137560" bIns="68781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14041095"/>
            <a:ext cx="4028440" cy="739140"/>
          </a:xfrm>
          <a:prstGeom prst="rect">
            <a:avLst/>
          </a:prstGeom>
        </p:spPr>
        <p:txBody>
          <a:bodyPr vert="horz" lIns="137560" tIns="68781" rIns="137560" bIns="6878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9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10" y="14041095"/>
            <a:ext cx="4028440" cy="739140"/>
          </a:xfrm>
          <a:prstGeom prst="rect">
            <a:avLst/>
          </a:prstGeom>
        </p:spPr>
        <p:txBody>
          <a:bodyPr vert="horz" lIns="137560" tIns="68781" rIns="137560" bIns="6878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9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8" y="462518"/>
            <a:ext cx="109728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605373" y="1207770"/>
            <a:ext cx="10977028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352915" y="6537430"/>
            <a:ext cx="1968355" cy="171978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January 4, 2022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66470" y="6537430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Installation Coordination Ash River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4,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Installation Coordination Ash River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2A6F-0506-4E36-A7D8-2780F9E6E2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15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4,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Installation Coordination Ash River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2A6F-0506-4E36-A7D8-2780F9E6E2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176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4,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Installation Coordination Ash River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2A6F-0506-4E36-A7D8-2780F9E6E2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109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4, 2022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Installation Coordination Ash River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2A6F-0506-4E36-A7D8-2780F9E6E2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724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4, 2022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Installation Coordination Ash River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2A6F-0506-4E36-A7D8-2780F9E6E2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684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4, 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Installation Coordination Ash River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2A6F-0506-4E36-A7D8-2780F9E6E2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271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4, 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Installation Coordination Ash River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2A6F-0506-4E36-A7D8-2780F9E6E2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048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4, 2022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Installation Coordination Ash River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2A6F-0506-4E36-A7D8-2780F9E6E2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382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4, 2022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Installation Coordination Ash River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2A6F-0506-4E36-A7D8-2780F9E6E2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6215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4,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Installation Coordination Ash River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2A6F-0506-4E36-A7D8-2780F9E6E2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771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09600" y="462518"/>
            <a:ext cx="109728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95979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January 4, 2022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29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Installation Coordination Ash River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605368" y="1207770"/>
            <a:ext cx="532100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marL="256032" marR="0" lvl="0" indent="-265176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6261400" y="1215721"/>
            <a:ext cx="532100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4,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Installation Coordination Ash River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2A6F-0506-4E36-A7D8-2780F9E6E2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716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6" y="5521483"/>
            <a:ext cx="53381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6244261" y="5521483"/>
            <a:ext cx="53381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09600" y="462518"/>
            <a:ext cx="109728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448371" y="6549549"/>
            <a:ext cx="1980812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January 4, 2022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4142" y="6556407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Installation Coordination Ash River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626745" y="1206941"/>
            <a:ext cx="532100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6261400" y="1206941"/>
            <a:ext cx="532100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609600" y="1238251"/>
            <a:ext cx="10972800" cy="500909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462518"/>
            <a:ext cx="109728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2" y="6549549"/>
            <a:ext cx="172856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January 4, 2022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96460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Installation Coordination Ash River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23710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20241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January 4, 2022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96461" y="6549549"/>
            <a:ext cx="275216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Installation Coordination Ash River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340612"/>
            <a:ext cx="4023360" cy="91533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955118" y="1208366"/>
            <a:ext cx="6613023" cy="5047578"/>
          </a:xfrm>
          <a:prstGeom prst="rect">
            <a:avLst/>
          </a:prstGeom>
        </p:spPr>
        <p:txBody>
          <a:bodyPr vert="horz" lIns="0" rIns="0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2518"/>
            <a:ext cx="109728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20241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January 4, 2022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96460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Installation Coordination Ash River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626746" y="1206941"/>
            <a:ext cx="4006220" cy="404697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5367" y="1227137"/>
            <a:ext cx="10972800" cy="448765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3200">
                <a:solidFill>
                  <a:srgbClr val="3C5A77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839748"/>
            <a:ext cx="10972795" cy="4397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458988"/>
            <a:ext cx="10972800" cy="7019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85506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January 4, 2022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62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Installation Coordination Ash River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30416"/>
            <a:ext cx="10957984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BC5F2B"/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5368" y="2696828"/>
            <a:ext cx="10962217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="0" i="0" baseline="0">
                <a:solidFill>
                  <a:srgbClr val="BC5F2B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08AF28-5701-496F-BB94-EC80D2EA5BF7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172293" y="6549549"/>
            <a:ext cx="1875708" cy="158697"/>
          </a:xfrm>
        </p:spPr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January 4, 2022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3FF9F-621A-48B4-9AE1-182E78DB5D8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39439" y="6543536"/>
            <a:ext cx="6523352" cy="170720"/>
          </a:xfrm>
        </p:spPr>
        <p:txBody>
          <a:bodyPr/>
          <a:lstStyle/>
          <a:p>
            <a:pPr>
              <a:defRPr/>
            </a:pPr>
            <a:r>
              <a:rPr lang="en-US"/>
              <a:t>Installation Coordination Ash River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BC027-1E1A-471C-AA90-E1293244A99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47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487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Installation Coordination Ash River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399885" y="6488431"/>
            <a:ext cx="700617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A3EDC-84CE-5D44-955B-22A59AD27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609600" y="1238250"/>
            <a:ext cx="5331795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6335272" y="1238250"/>
            <a:ext cx="5331795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DAAE906-8AAE-4B53-A6A5-981574B10F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35502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January 4, 2022</a:t>
            </a:r>
          </a:p>
        </p:txBody>
      </p:sp>
    </p:spTree>
    <p:extLst>
      <p:ext uri="{BB962C8B-B14F-4D97-AF65-F5344CB8AC3E}">
        <p14:creationId xmlns:p14="http://schemas.microsoft.com/office/powerpoint/2010/main" val="4154269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2" y="6549549"/>
            <a:ext cx="193877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January 4, 2022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0964" y="6549549"/>
            <a:ext cx="2527612" cy="158696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Installation Coordination Ash River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" y="6357635"/>
            <a:ext cx="109728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41567" y="6489520"/>
            <a:ext cx="749299" cy="2370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19909" y="6462541"/>
            <a:ext cx="648552" cy="27362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7623544" y="6367183"/>
            <a:ext cx="116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BC5F2B"/>
                </a:solidFill>
                <a:latin typeface="Broadway" panose="04040905080B02020502" pitchFamily="82" charset="0"/>
              </a:rPr>
              <a:t>Proto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41062C-5149-4604-87C2-7A0FBB4D48FF}"/>
              </a:ext>
            </a:extLst>
          </p:cNvPr>
          <p:cNvSpPr txBox="1"/>
          <p:nvPr userDrawn="1"/>
        </p:nvSpPr>
        <p:spPr>
          <a:xfrm>
            <a:off x="9198713" y="6383491"/>
            <a:ext cx="426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II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0134" y="6435366"/>
            <a:ext cx="564697" cy="3388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  <p:sldLayoutId id="2147483689" r:id="rId8"/>
    <p:sldLayoutId id="2147483702" r:id="rId9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January 4,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Installation Coordination Ash River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A2A6F-0506-4E36-A7D8-2780F9E6E2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846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hotos.app.goo.gl/wxnuJ3evERZZs5Pw6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O5-P9VEwxrNQcVdWvo3QHi2Iw7FQVN3X/edit?usp=sharing&amp;ouid=108236768885291955192&amp;rtpof=true&amp;sd=true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BA7551-CC37-41BE-B5AD-74FD601585D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January 4, 2022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77D4E2-1D5E-482E-940D-65F3A1ADE2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Installation Coordination Ash River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1E3A57-651B-435A-BB47-C55DA30687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B1537E-FFFB-4856-82AB-869F5A5309A9}"/>
              </a:ext>
            </a:extLst>
          </p:cNvPr>
          <p:cNvSpPr txBox="1"/>
          <p:nvPr/>
        </p:nvSpPr>
        <p:spPr>
          <a:xfrm>
            <a:off x="137313" y="1811375"/>
            <a:ext cx="55064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Ash River Installation Coordination</a:t>
            </a:r>
          </a:p>
          <a:p>
            <a:pPr algn="ctr"/>
            <a:r>
              <a:rPr lang="en-US" sz="2400" b="1" dirty="0"/>
              <a:t>Monthly Report-December 2021</a:t>
            </a:r>
          </a:p>
          <a:p>
            <a:pPr algn="ctr"/>
            <a:r>
              <a:rPr lang="en-US" sz="2400" b="1" dirty="0"/>
              <a:t>Tom </a:t>
            </a:r>
            <a:r>
              <a:rPr lang="en-US" sz="2400" b="1" dirty="0" err="1"/>
              <a:t>Wieber</a:t>
            </a:r>
            <a:endParaRPr lang="en-US" sz="2400" b="1" dirty="0"/>
          </a:p>
          <a:p>
            <a:pPr algn="ctr"/>
            <a:r>
              <a:rPr lang="en-US" sz="2400" b="1" dirty="0"/>
              <a:t>Charles Cadeau</a:t>
            </a:r>
          </a:p>
          <a:p>
            <a:pPr algn="ctr"/>
            <a:r>
              <a:rPr lang="en-US" sz="2400" b="1" dirty="0"/>
              <a:t>University of Minnesota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414072-82F1-4ACD-89A6-7E5B85A165C1}"/>
              </a:ext>
            </a:extLst>
          </p:cNvPr>
          <p:cNvSpPr txBox="1"/>
          <p:nvPr/>
        </p:nvSpPr>
        <p:spPr>
          <a:xfrm>
            <a:off x="6383992" y="5653141"/>
            <a:ext cx="5315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TPC drift for </a:t>
            </a:r>
            <a:r>
              <a:rPr lang="en-US" dirty="0" err="1"/>
              <a:t>ProtoDUNEII</a:t>
            </a:r>
            <a:r>
              <a:rPr lang="en-US" dirty="0"/>
              <a:t> &amp; Inverted APA @ Ash River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1896" y="770320"/>
            <a:ext cx="6300104" cy="472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407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1B7BD-3F04-418A-AAF0-8DAD65FEC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DUNE Workshop prep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D199E9-3FB6-490C-B8F5-D9B167CBAD5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Installation Coordination Ash River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062E5A-AF82-450E-A85D-90D68BD7B9B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2A9B3C-A0DC-40FE-8ABF-19554E125E36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dirty="0" err="1"/>
              <a:t>pDUNE</a:t>
            </a:r>
            <a:r>
              <a:rPr lang="en-US" dirty="0"/>
              <a:t> workshop concluded 11/18</a:t>
            </a:r>
          </a:p>
          <a:p>
            <a:pPr lvl="1"/>
            <a:r>
              <a:rPr lang="en-US" dirty="0"/>
              <a:t>Short Thanksgiving week</a:t>
            </a:r>
          </a:p>
          <a:p>
            <a:pPr lvl="1"/>
            <a:r>
              <a:rPr lang="en-US" dirty="0"/>
              <a:t>2 weeks to prep/transition </a:t>
            </a:r>
            <a:r>
              <a:rPr lang="en-US" dirty="0" err="1"/>
              <a:t>pDUNE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DUNE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Outstanding shout out to Ash River crew making this possible!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Less Tom @ CERN for CR board retrofit</a:t>
            </a:r>
            <a:endParaRPr lang="en-US" sz="1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4D4D8D-0606-4335-A060-3909299DECB6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/>
              <a:t>Prerequisites to Dec 13 DUNE workshop</a:t>
            </a:r>
          </a:p>
          <a:p>
            <a:pPr lvl="1"/>
            <a:r>
              <a:rPr lang="en-US" dirty="0"/>
              <a:t>CPA center nuts were fabricated to old spec, outside shop modified to latest design specs</a:t>
            </a:r>
          </a:p>
          <a:p>
            <a:pPr lvl="1"/>
            <a:r>
              <a:rPr lang="en-US" dirty="0"/>
              <a:t>Load test the CPA trolley</a:t>
            </a:r>
          </a:p>
          <a:p>
            <a:pPr lvl="2"/>
            <a:r>
              <a:rPr lang="en-US" dirty="0"/>
              <a:t>Determining the load rating wasn’t easy</a:t>
            </a:r>
          </a:p>
          <a:p>
            <a:pPr lvl="1"/>
            <a:r>
              <a:rPr lang="en-US" dirty="0"/>
              <a:t>Mark row 25 locations and drill holes for APA/CPA (Thanks Justin)</a:t>
            </a:r>
          </a:p>
          <a:p>
            <a:pPr lvl="1"/>
            <a:r>
              <a:rPr lang="en-US" dirty="0"/>
              <a:t>Figure out where the ‘high’ of the cold membrane is on the floor and mark out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6B122A-70BF-4D50-8A6F-B10B3ABAF6A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January 4, 2022</a:t>
            </a:r>
          </a:p>
        </p:txBody>
      </p:sp>
    </p:spTree>
    <p:extLst>
      <p:ext uri="{BB962C8B-B14F-4D97-AF65-F5344CB8AC3E}">
        <p14:creationId xmlns:p14="http://schemas.microsoft.com/office/powerpoint/2010/main" val="3495033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132C4-EC1C-48AE-8EF7-5DBDD3218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DUNE Workshop December 13-16, 2021 Goals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 </a:t>
            </a:r>
            <a:r>
              <a:rPr lang="en-US" sz="1800" dirty="0">
                <a:sym typeface="Wingdings" panose="05000000000000000000" pitchFamily="2" charset="2"/>
              </a:rPr>
              <a:t>Google photo album link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131AC5-BD6B-4E76-8DBE-93C801507B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Installation Coordination Ash River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B5BB89-9895-46C1-81EC-847B086B57C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7EB74F-C0FD-44E3-8EF8-349EAE560D0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20316" y="1085029"/>
            <a:ext cx="6212751" cy="5153080"/>
          </a:xfrm>
        </p:spPr>
        <p:txBody>
          <a:bodyPr/>
          <a:lstStyle/>
          <a:p>
            <a:r>
              <a:rPr lang="en-US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Test the APA doublet installation with CERN trolleys and cable trays trolleys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Cable tray trolley interference issue unique to Ash River, need to figure out</a:t>
            </a:r>
            <a:endParaRPr lang="en-US" b="0" i="0" u="none" strike="noStrike" dirty="0">
              <a:solidFill>
                <a:srgbClr val="FF0000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Test the installation of the CPA with the new trolleys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Latest picking method still valid and works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Test CPA and APA Hanger supports and removal of trolleys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Could not try, shifted TPC</a:t>
            </a:r>
            <a:endParaRPr lang="en-US" b="0" i="0" u="none" strike="noStrike" dirty="0">
              <a:solidFill>
                <a:srgbClr val="FF0000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Verify that trolleys do not hit cryostat wall east side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 interference expected</a:t>
            </a:r>
            <a:endParaRPr lang="en-US" b="0" i="0" u="none" strike="noStrike" dirty="0">
              <a:solidFill>
                <a:srgbClr val="FF0000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Test the removal of the runway beams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Possible, additional tooling may be required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D6E5CA-4F18-4C4E-B562-E64364B40095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448926" y="1085029"/>
            <a:ext cx="5218141" cy="4999859"/>
          </a:xfrm>
        </p:spPr>
        <p:txBody>
          <a:bodyPr/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Test the installation of the end wall and lifting tooling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Communication between aerial and ground crew needs attention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Test the </a:t>
            </a:r>
            <a:r>
              <a:rPr lang="en-US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endwall</a:t>
            </a:r>
            <a:r>
              <a:rPr lang="en-US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pushing system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Works, modifications needed</a:t>
            </a:r>
            <a:endParaRPr lang="en-US" b="0" i="0" u="none" strike="noStrike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Verify that the scissor lift can be removed from the cryostat after deployment.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Requires </a:t>
            </a:r>
            <a:r>
              <a:rPr lang="en-US" b="0" i="0" u="none" strike="noStrike" dirty="0" err="1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dissassembly</a:t>
            </a:r>
            <a:endParaRPr lang="en-US" b="0" i="0" u="none" strike="noStrike" dirty="0">
              <a:solidFill>
                <a:srgbClr val="FF0000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Test deployment of the field cages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Revisions to existing tooling required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BA8503-5144-41BE-977D-67B9C567CFE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4, 2022</a:t>
            </a:r>
          </a:p>
        </p:txBody>
      </p:sp>
    </p:spTree>
    <p:extLst>
      <p:ext uri="{BB962C8B-B14F-4D97-AF65-F5344CB8AC3E}">
        <p14:creationId xmlns:p14="http://schemas.microsoft.com/office/powerpoint/2010/main" val="409433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51531-91B7-4EC4-B188-7DD1D321F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follow-up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13C660-80E7-4E8B-A52F-AC32E9C2725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Installation Coordination Ash River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7623E-94E0-4F12-86B8-0C3CEDAD26F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3CC262-7414-4A70-9850-AC70CB85E08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4, 2022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B3568A-D584-4361-9FAA-4AF24B871CAA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74015" y="981395"/>
            <a:ext cx="5331795" cy="4846638"/>
          </a:xfrm>
        </p:spPr>
        <p:txBody>
          <a:bodyPr/>
          <a:lstStyle/>
          <a:p>
            <a:pPr marL="342900" indent="-342900"/>
            <a:r>
              <a:rPr lang="en-US" sz="2100" dirty="0"/>
              <a:t>East DSS stubs ~7cm too long</a:t>
            </a:r>
          </a:p>
          <a:p>
            <a:pPr marL="406908" lvl="1" indent="-342900"/>
            <a:r>
              <a:rPr lang="en-US" sz="1900" dirty="0"/>
              <a:t>Verify against model and ensure trolley clearance</a:t>
            </a:r>
          </a:p>
          <a:p>
            <a:pPr marL="342900" indent="-342900"/>
            <a:r>
              <a:rPr lang="en-US" sz="2100" dirty="0"/>
              <a:t>Shuttle beam trolleys require modifications to allow access to install bolts</a:t>
            </a:r>
          </a:p>
          <a:p>
            <a:pPr marL="406908" lvl="1" indent="-342900"/>
            <a:r>
              <a:rPr lang="en-US" sz="1900" dirty="0"/>
              <a:t>Engineering checking requested clearance hole</a:t>
            </a:r>
          </a:p>
          <a:p>
            <a:pPr marL="342900" indent="-342900"/>
            <a:r>
              <a:rPr lang="en-US" sz="2100" dirty="0"/>
              <a:t>Modify cable tray base plates that are too wide</a:t>
            </a:r>
          </a:p>
          <a:p>
            <a:pPr marL="342900" indent="-342900"/>
            <a:r>
              <a:rPr lang="en-US" sz="2100" dirty="0"/>
              <a:t>12m APA needs mechanism for techs to hold during translation on the shuttle beam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48685FE-0F90-43A1-AB1F-7DF49F0AA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533" y="-24286"/>
            <a:ext cx="457358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1371BCB-C762-44F0-B1A4-365699F65C5D}"/>
              </a:ext>
            </a:extLst>
          </p:cNvPr>
          <p:cNvCxnSpPr>
            <a:cxnSpLocks/>
          </p:cNvCxnSpPr>
          <p:nvPr/>
        </p:nvCxnSpPr>
        <p:spPr>
          <a:xfrm flipV="1">
            <a:off x="5520267" y="1507602"/>
            <a:ext cx="3668888" cy="98724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44D4A4F-B263-4FCF-840D-8F8C35A1E4D2}"/>
              </a:ext>
            </a:extLst>
          </p:cNvPr>
          <p:cNvSpPr txBox="1"/>
          <p:nvPr/>
        </p:nvSpPr>
        <p:spPr>
          <a:xfrm>
            <a:off x="6987822" y="3984978"/>
            <a:ext cx="3951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Next three slides taken from </a:t>
            </a:r>
            <a:r>
              <a:rPr lang="en-US" dirty="0">
                <a:hlinkClick r:id="rId3"/>
              </a:rPr>
              <a:t>Workshop Lessons Learned Document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870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51531-91B7-4EC4-B188-7DD1D321F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follow-up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13C660-80E7-4E8B-A52F-AC32E9C2725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Installation Coordination Ash River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7623E-94E0-4F12-86B8-0C3CEDAD26F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3CC262-7414-4A70-9850-AC70CB85E08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4, 2022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B3568A-D584-4361-9FAA-4AF24B871CAA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74015" y="981395"/>
            <a:ext cx="5331795" cy="4846638"/>
          </a:xfrm>
        </p:spPr>
        <p:txBody>
          <a:bodyPr/>
          <a:lstStyle/>
          <a:p>
            <a:pPr marL="342900" indent="-342900"/>
            <a:r>
              <a:rPr lang="en-US" sz="2100" dirty="0"/>
              <a:t>Figure out a way to transfer APA doublet with cable tray off assembly tower</a:t>
            </a:r>
          </a:p>
          <a:p>
            <a:pPr marL="342900" indent="-342900"/>
            <a:r>
              <a:rPr lang="en-US" sz="2100" dirty="0"/>
              <a:t>Runway beam removal is tight, method of pushing out or adding gap tolerance needed</a:t>
            </a:r>
          </a:p>
          <a:p>
            <a:pPr marL="406908" lvl="1" indent="-342900"/>
            <a:r>
              <a:rPr lang="en-US" sz="1900" dirty="0"/>
              <a:t>Possible to translate the beam using EW style pushing mechanism?</a:t>
            </a:r>
          </a:p>
          <a:p>
            <a:pPr marL="342900" indent="-342900"/>
            <a:r>
              <a:rPr lang="en-US" sz="2100" dirty="0"/>
              <a:t>Design/fabricate tool to hold bottom FC upright</a:t>
            </a:r>
          </a:p>
          <a:p>
            <a:pPr marL="342900" indent="-342900"/>
            <a:r>
              <a:rPr lang="en-US" sz="2100" dirty="0"/>
              <a:t>Design/fabricate tool to hold CPA when deploying one FC</a:t>
            </a:r>
          </a:p>
          <a:p>
            <a:pPr marL="342900" indent="-342900"/>
            <a:r>
              <a:rPr lang="en-US" sz="2100" dirty="0"/>
              <a:t>Bottom FC deployment tool needs to lose weight and installation help aid for scissor lift</a:t>
            </a:r>
          </a:p>
          <a:p>
            <a:pPr marL="342900" indent="-342900"/>
            <a:endParaRPr lang="en-US" sz="21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8EBBEB9-73C5-4E43-8B2C-B2D31D247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281" y="0"/>
            <a:ext cx="5330208" cy="399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A22AD584-2AC7-4C48-8B98-4D5C817A3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074" y="2633275"/>
            <a:ext cx="5141993" cy="385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30B4EC6-CE03-40E0-883B-7C9563712F64}"/>
              </a:ext>
            </a:extLst>
          </p:cNvPr>
          <p:cNvCxnSpPr>
            <a:cxnSpLocks/>
          </p:cNvCxnSpPr>
          <p:nvPr/>
        </p:nvCxnSpPr>
        <p:spPr>
          <a:xfrm>
            <a:off x="5802489" y="1230489"/>
            <a:ext cx="2528711" cy="27711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CBA31AC-E444-4D58-8445-AB7FB0F00730}"/>
              </a:ext>
            </a:extLst>
          </p:cNvPr>
          <p:cNvCxnSpPr>
            <a:cxnSpLocks/>
          </p:cNvCxnSpPr>
          <p:nvPr/>
        </p:nvCxnSpPr>
        <p:spPr>
          <a:xfrm flipV="1">
            <a:off x="5905810" y="3627195"/>
            <a:ext cx="2967257" cy="112153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469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7BCA9-DB96-4B6A-8676-C62CE2324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follow-up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1FB6B4-44F2-415A-B2A4-E7B58A4BDF1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Installation Coordination Ash River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7D0D75-AAEA-4A35-97AB-9131B2A3470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D10FCA-3269-4883-802B-EA70F1FB47B5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dirty="0"/>
              <a:t>Investigate bottom FC non-metal hook &amp; cable</a:t>
            </a:r>
          </a:p>
          <a:p>
            <a:r>
              <a:rPr lang="en-US" dirty="0"/>
              <a:t>Check/measure EW swing with test weights for HV consortia</a:t>
            </a:r>
          </a:p>
          <a:p>
            <a:r>
              <a:rPr lang="en-US" dirty="0"/>
              <a:t>Drill holes in CPA for EW bracket</a:t>
            </a:r>
          </a:p>
          <a:p>
            <a:r>
              <a:rPr lang="en-US" dirty="0"/>
              <a:t>Revise EW pusher</a:t>
            </a:r>
          </a:p>
          <a:p>
            <a:r>
              <a:rPr lang="en-US" dirty="0"/>
              <a:t>Repeat EW hoist installation with runways removed</a:t>
            </a:r>
          </a:p>
          <a:p>
            <a:pPr lvl="1"/>
            <a:r>
              <a:rPr lang="en-US"/>
              <a:t>Check for tool installation interferences @ Ash River and model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71C971-53D3-46EE-B5CF-986F9C12CF0F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63CBA1-7449-49C7-959B-74E0D749718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4, 2022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7931A70-CFDE-448B-884C-C9CF078A0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233" y="2232378"/>
            <a:ext cx="3043767" cy="405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8D65DA60-DF41-463C-965D-F2FF5B27A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802" y="0"/>
            <a:ext cx="3348567" cy="446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421992"/>
      </p:ext>
    </p:extLst>
  </p:cSld>
  <p:clrMapOvr>
    <a:masterClrMapping/>
  </p:clrMapOvr>
</p:sld>
</file>

<file path=ppt/theme/theme1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24550</TotalTime>
  <Words>522</Words>
  <Application>Microsoft Office PowerPoint</Application>
  <PresentationFormat>Widescreen</PresentationFormat>
  <Paragraphs>78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Broadway</vt:lpstr>
      <vt:lpstr>Calibri</vt:lpstr>
      <vt:lpstr>Calibri Light</vt:lpstr>
      <vt:lpstr>Helvetica</vt:lpstr>
      <vt:lpstr>Lucida Grande</vt:lpstr>
      <vt:lpstr>LBNF Content-Footer Theme</vt:lpstr>
      <vt:lpstr>Custom Design</vt:lpstr>
      <vt:lpstr>PowerPoint Presentation</vt:lpstr>
      <vt:lpstr>DUNE Workshop prep</vt:lpstr>
      <vt:lpstr>DUNE Workshop December 13-16, 2021 Goals  Google photo album link</vt:lpstr>
      <vt:lpstr>Workshop follow-up</vt:lpstr>
      <vt:lpstr>Workshop follow-up</vt:lpstr>
      <vt:lpstr>Workshop follow-up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R Wieber</dc:creator>
  <cp:lastModifiedBy>Thomas R Wieber</cp:lastModifiedBy>
  <cp:revision>389</cp:revision>
  <dcterms:created xsi:type="dcterms:W3CDTF">2020-02-02T09:46:57Z</dcterms:created>
  <dcterms:modified xsi:type="dcterms:W3CDTF">2022-01-05T14:27:16Z</dcterms:modified>
</cp:coreProperties>
</file>