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304" r:id="rId3"/>
    <p:sldId id="2308" r:id="rId4"/>
    <p:sldId id="615" r:id="rId5"/>
    <p:sldId id="2298" r:id="rId6"/>
    <p:sldId id="2299" r:id="rId7"/>
    <p:sldId id="2300" r:id="rId8"/>
    <p:sldId id="2301" r:id="rId9"/>
    <p:sldId id="2297" r:id="rId10"/>
    <p:sldId id="2302" r:id="rId11"/>
    <p:sldId id="2306" r:id="rId12"/>
    <p:sldId id="2307" r:id="rId13"/>
    <p:sldId id="2309" r:id="rId14"/>
    <p:sldId id="2303" r:id="rId15"/>
    <p:sldId id="230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47"/>
    <p:restoredTop sz="95897"/>
  </p:normalViewPr>
  <p:slideViewPr>
    <p:cSldViewPr snapToGrid="0" snapToObjects="1">
      <p:cViewPr varScale="1">
        <p:scale>
          <a:sx n="104" d="100"/>
          <a:sy n="104" d="100"/>
        </p:scale>
        <p:origin x="216" y="6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7CAF5-F5A4-BA42-AAFD-116BED291EAA}" type="datetimeFigureOut">
              <a:rPr lang="en-US" smtClean="0"/>
              <a:t>1/26/22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C906E-D9AD-EC42-9D89-F6A52A681A8D}" type="slidenum">
              <a:rPr lang="en-US" smtClean="0"/>
              <a:t>‹#›</a:t>
            </a:fld>
            <a:endParaRPr lang="en-US"/>
          </a:p>
        </p:txBody>
      </p:sp>
    </p:spTree>
    <p:extLst>
      <p:ext uri="{BB962C8B-B14F-4D97-AF65-F5344CB8AC3E}">
        <p14:creationId xmlns:p14="http://schemas.microsoft.com/office/powerpoint/2010/main" val="135981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82294-BF3E-954A-9E49-35D72A5F0004}" type="slidenum">
              <a:rPr lang="en-US" smtClean="0"/>
              <a:pPr>
                <a:defRPr/>
              </a:pPr>
              <a:t>9</a:t>
            </a:fld>
            <a:endParaRPr lang="en-US"/>
          </a:p>
        </p:txBody>
      </p:sp>
    </p:spTree>
    <p:extLst>
      <p:ext uri="{BB962C8B-B14F-4D97-AF65-F5344CB8AC3E}">
        <p14:creationId xmlns:p14="http://schemas.microsoft.com/office/powerpoint/2010/main" val="121818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DE98-CBCF-C344-BA62-737FF32BB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812B14-F6AB-134B-870D-1BAC3A1B1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CCE4D1-604B-7644-8EB8-8ECCDCA7848E}"/>
              </a:ext>
            </a:extLst>
          </p:cNvPr>
          <p:cNvSpPr>
            <a:spLocks noGrp="1"/>
          </p:cNvSpPr>
          <p:nvPr>
            <p:ph type="dt" sz="half" idx="10"/>
          </p:nvPr>
        </p:nvSpPr>
        <p:spPr/>
        <p:txBody>
          <a:bodyPr/>
          <a:lstStyle/>
          <a:p>
            <a:fld id="{B7223808-A799-A74E-9080-DBD7A936AC59}" type="datetime1">
              <a:rPr lang="en-US" smtClean="0"/>
              <a:t>1/26/22</a:t>
            </a:fld>
            <a:endParaRPr lang="en-US"/>
          </a:p>
        </p:txBody>
      </p:sp>
      <p:sp>
        <p:nvSpPr>
          <p:cNvPr id="5" name="Footer Placeholder 4">
            <a:extLst>
              <a:ext uri="{FF2B5EF4-FFF2-40B4-BE49-F238E27FC236}">
                <a16:creationId xmlns:a16="http://schemas.microsoft.com/office/drawing/2014/main" id="{651FF37F-8461-CA46-9A88-47FF3AC260E8}"/>
              </a:ext>
            </a:extLst>
          </p:cNvPr>
          <p:cNvSpPr>
            <a:spLocks noGrp="1"/>
          </p:cNvSpPr>
          <p:nvPr>
            <p:ph type="ftr" sz="quarter" idx="11"/>
          </p:nvPr>
        </p:nvSpPr>
        <p:spPr/>
        <p:txBody>
          <a:bodyPr/>
          <a:lstStyle/>
          <a:p>
            <a:r>
              <a:rPr lang="en-US"/>
              <a:t>DUNE  Essentials </a:t>
            </a:r>
          </a:p>
        </p:txBody>
      </p:sp>
      <p:sp>
        <p:nvSpPr>
          <p:cNvPr id="6" name="Slide Number Placeholder 5">
            <a:extLst>
              <a:ext uri="{FF2B5EF4-FFF2-40B4-BE49-F238E27FC236}">
                <a16:creationId xmlns:a16="http://schemas.microsoft.com/office/drawing/2014/main" id="{FD624B26-666D-9343-B3B5-D8FDA551110C}"/>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292317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BA40-F6ED-8A47-8BDD-46FA80FD48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63D4FD-CF62-DF45-9739-DE3D74B2A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2BCC1-9CF3-444B-BB7E-8A754C94C056}"/>
              </a:ext>
            </a:extLst>
          </p:cNvPr>
          <p:cNvSpPr>
            <a:spLocks noGrp="1"/>
          </p:cNvSpPr>
          <p:nvPr>
            <p:ph type="dt" sz="half" idx="10"/>
          </p:nvPr>
        </p:nvSpPr>
        <p:spPr/>
        <p:txBody>
          <a:bodyPr/>
          <a:lstStyle/>
          <a:p>
            <a:fld id="{5BBDD587-FC99-2E42-91E8-8C0FA3D80163}" type="datetime1">
              <a:rPr lang="en-US" smtClean="0"/>
              <a:t>1/26/22</a:t>
            </a:fld>
            <a:endParaRPr lang="en-US"/>
          </a:p>
        </p:txBody>
      </p:sp>
      <p:sp>
        <p:nvSpPr>
          <p:cNvPr id="5" name="Footer Placeholder 4">
            <a:extLst>
              <a:ext uri="{FF2B5EF4-FFF2-40B4-BE49-F238E27FC236}">
                <a16:creationId xmlns:a16="http://schemas.microsoft.com/office/drawing/2014/main" id="{D087DD69-F8F4-074E-9174-68FEA2697223}"/>
              </a:ext>
            </a:extLst>
          </p:cNvPr>
          <p:cNvSpPr>
            <a:spLocks noGrp="1"/>
          </p:cNvSpPr>
          <p:nvPr>
            <p:ph type="ftr" sz="quarter" idx="11"/>
          </p:nvPr>
        </p:nvSpPr>
        <p:spPr/>
        <p:txBody>
          <a:bodyPr/>
          <a:lstStyle/>
          <a:p>
            <a:r>
              <a:rPr lang="en-US"/>
              <a:t>DUNE  Essentials </a:t>
            </a:r>
          </a:p>
        </p:txBody>
      </p:sp>
      <p:sp>
        <p:nvSpPr>
          <p:cNvPr id="6" name="Slide Number Placeholder 5">
            <a:extLst>
              <a:ext uri="{FF2B5EF4-FFF2-40B4-BE49-F238E27FC236}">
                <a16:creationId xmlns:a16="http://schemas.microsoft.com/office/drawing/2014/main" id="{EC220E4C-B69E-D54D-9B7F-975EA44F0B8D}"/>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9665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4C3DE0-7B8C-CB49-BBF9-C79B537AF8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7A77B-33CD-8A4A-B6A0-004729654A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CC357-4126-B440-9625-C7F09CF1C99E}"/>
              </a:ext>
            </a:extLst>
          </p:cNvPr>
          <p:cNvSpPr>
            <a:spLocks noGrp="1"/>
          </p:cNvSpPr>
          <p:nvPr>
            <p:ph type="dt" sz="half" idx="10"/>
          </p:nvPr>
        </p:nvSpPr>
        <p:spPr/>
        <p:txBody>
          <a:bodyPr/>
          <a:lstStyle/>
          <a:p>
            <a:fld id="{A156F60A-788C-0F49-9F49-817A996D3A51}" type="datetime1">
              <a:rPr lang="en-US" smtClean="0"/>
              <a:t>1/26/22</a:t>
            </a:fld>
            <a:endParaRPr lang="en-US"/>
          </a:p>
        </p:txBody>
      </p:sp>
      <p:sp>
        <p:nvSpPr>
          <p:cNvPr id="5" name="Footer Placeholder 4">
            <a:extLst>
              <a:ext uri="{FF2B5EF4-FFF2-40B4-BE49-F238E27FC236}">
                <a16:creationId xmlns:a16="http://schemas.microsoft.com/office/drawing/2014/main" id="{115BB021-53B6-A245-9E40-E62D1A7B2CBD}"/>
              </a:ext>
            </a:extLst>
          </p:cNvPr>
          <p:cNvSpPr>
            <a:spLocks noGrp="1"/>
          </p:cNvSpPr>
          <p:nvPr>
            <p:ph type="ftr" sz="quarter" idx="11"/>
          </p:nvPr>
        </p:nvSpPr>
        <p:spPr/>
        <p:txBody>
          <a:bodyPr/>
          <a:lstStyle/>
          <a:p>
            <a:r>
              <a:rPr lang="en-US"/>
              <a:t>DUNE  Essentials </a:t>
            </a:r>
          </a:p>
        </p:txBody>
      </p:sp>
      <p:sp>
        <p:nvSpPr>
          <p:cNvPr id="6" name="Slide Number Placeholder 5">
            <a:extLst>
              <a:ext uri="{FF2B5EF4-FFF2-40B4-BE49-F238E27FC236}">
                <a16:creationId xmlns:a16="http://schemas.microsoft.com/office/drawing/2014/main" id="{4578ED37-4364-3C45-AEAE-4426D27995C5}"/>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62108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Computing </a:t>
            </a:r>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fld id="{8D5A1D54-50C3-5845-B950-E1AB8D5B4493}" type="datetime1">
              <a:rPr lang="en-US" smtClean="0"/>
              <a:t>1/26/22</a:t>
            </a:fld>
            <a:endParaRPr lang="en-US"/>
          </a:p>
        </p:txBody>
      </p:sp>
    </p:spTree>
    <p:extLst>
      <p:ext uri="{BB962C8B-B14F-4D97-AF65-F5344CB8AC3E}">
        <p14:creationId xmlns:p14="http://schemas.microsoft.com/office/powerpoint/2010/main" val="327782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Computing </a:t>
            </a:r>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fld id="{09F5D5BF-2D66-9249-A27D-B9A9913D232D}" type="datetime1">
              <a:rPr lang="en-US" smtClean="0"/>
              <a:t>1/26/22</a:t>
            </a:fld>
            <a:endParaRPr lang="en-US"/>
          </a:p>
        </p:txBody>
      </p:sp>
    </p:spTree>
    <p:extLst>
      <p:ext uri="{BB962C8B-B14F-4D97-AF65-F5344CB8AC3E}">
        <p14:creationId xmlns:p14="http://schemas.microsoft.com/office/powerpoint/2010/main" val="30549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A4A2-75F2-5A46-A9CE-7AF0707DFC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D6648-1B70-D246-82FB-4227ADE4D4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4D8E2-83E8-624C-91F4-DD911321DA03}"/>
              </a:ext>
            </a:extLst>
          </p:cNvPr>
          <p:cNvSpPr>
            <a:spLocks noGrp="1"/>
          </p:cNvSpPr>
          <p:nvPr>
            <p:ph type="dt" sz="half" idx="10"/>
          </p:nvPr>
        </p:nvSpPr>
        <p:spPr/>
        <p:txBody>
          <a:bodyPr/>
          <a:lstStyle/>
          <a:p>
            <a:fld id="{813E3A7A-C5EC-BD40-A251-9BE54799ED88}" type="datetime1">
              <a:rPr lang="en-US" smtClean="0"/>
              <a:t>1/26/22</a:t>
            </a:fld>
            <a:endParaRPr lang="en-US"/>
          </a:p>
        </p:txBody>
      </p:sp>
      <p:sp>
        <p:nvSpPr>
          <p:cNvPr id="5" name="Footer Placeholder 4">
            <a:extLst>
              <a:ext uri="{FF2B5EF4-FFF2-40B4-BE49-F238E27FC236}">
                <a16:creationId xmlns:a16="http://schemas.microsoft.com/office/drawing/2014/main" id="{0A25B50E-F6AD-9446-818B-6823F3EBEFE3}"/>
              </a:ext>
            </a:extLst>
          </p:cNvPr>
          <p:cNvSpPr>
            <a:spLocks noGrp="1"/>
          </p:cNvSpPr>
          <p:nvPr>
            <p:ph type="ftr" sz="quarter" idx="11"/>
          </p:nvPr>
        </p:nvSpPr>
        <p:spPr/>
        <p:txBody>
          <a:bodyPr/>
          <a:lstStyle/>
          <a:p>
            <a:r>
              <a:rPr lang="en-US"/>
              <a:t>DUNE  Essentials </a:t>
            </a:r>
          </a:p>
        </p:txBody>
      </p:sp>
      <p:sp>
        <p:nvSpPr>
          <p:cNvPr id="6" name="Slide Number Placeholder 5">
            <a:extLst>
              <a:ext uri="{FF2B5EF4-FFF2-40B4-BE49-F238E27FC236}">
                <a16:creationId xmlns:a16="http://schemas.microsoft.com/office/drawing/2014/main" id="{BEA36405-5D37-2D41-9E15-F8E10AA0DC46}"/>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404006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8F8A-AC5B-794D-9300-7A2A403A2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A49223-5215-CD4E-B770-F8E8F9C1C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59DF60-ED76-4C41-8CA3-CDC3E8968232}"/>
              </a:ext>
            </a:extLst>
          </p:cNvPr>
          <p:cNvSpPr>
            <a:spLocks noGrp="1"/>
          </p:cNvSpPr>
          <p:nvPr>
            <p:ph type="dt" sz="half" idx="10"/>
          </p:nvPr>
        </p:nvSpPr>
        <p:spPr/>
        <p:txBody>
          <a:bodyPr/>
          <a:lstStyle/>
          <a:p>
            <a:fld id="{E12AE7F8-0322-3E43-866B-1FD4007B83B8}" type="datetime1">
              <a:rPr lang="en-US" smtClean="0"/>
              <a:t>1/26/22</a:t>
            </a:fld>
            <a:endParaRPr lang="en-US"/>
          </a:p>
        </p:txBody>
      </p:sp>
      <p:sp>
        <p:nvSpPr>
          <p:cNvPr id="5" name="Footer Placeholder 4">
            <a:extLst>
              <a:ext uri="{FF2B5EF4-FFF2-40B4-BE49-F238E27FC236}">
                <a16:creationId xmlns:a16="http://schemas.microsoft.com/office/drawing/2014/main" id="{00ACFEEE-2F95-9348-AED3-25080AC9E1AE}"/>
              </a:ext>
            </a:extLst>
          </p:cNvPr>
          <p:cNvSpPr>
            <a:spLocks noGrp="1"/>
          </p:cNvSpPr>
          <p:nvPr>
            <p:ph type="ftr" sz="quarter" idx="11"/>
          </p:nvPr>
        </p:nvSpPr>
        <p:spPr/>
        <p:txBody>
          <a:bodyPr/>
          <a:lstStyle/>
          <a:p>
            <a:r>
              <a:rPr lang="en-US"/>
              <a:t>DUNE  Essentials </a:t>
            </a:r>
          </a:p>
        </p:txBody>
      </p:sp>
      <p:sp>
        <p:nvSpPr>
          <p:cNvPr id="6" name="Slide Number Placeholder 5">
            <a:extLst>
              <a:ext uri="{FF2B5EF4-FFF2-40B4-BE49-F238E27FC236}">
                <a16:creationId xmlns:a16="http://schemas.microsoft.com/office/drawing/2014/main" id="{D90ABAFD-BE31-7348-B4D2-4AA45811DC98}"/>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21084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8F19-3201-484F-9C7E-C933D65BF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2A9F2-2280-2142-8BBB-B508664D9A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359E8-6D16-6E44-9AF8-723017E718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9C592-1D5D-644F-BE98-583F83D00F04}"/>
              </a:ext>
            </a:extLst>
          </p:cNvPr>
          <p:cNvSpPr>
            <a:spLocks noGrp="1"/>
          </p:cNvSpPr>
          <p:nvPr>
            <p:ph type="dt" sz="half" idx="10"/>
          </p:nvPr>
        </p:nvSpPr>
        <p:spPr/>
        <p:txBody>
          <a:bodyPr/>
          <a:lstStyle/>
          <a:p>
            <a:fld id="{6B57F33C-6957-A84A-A175-9EEE49CCF6CF}" type="datetime1">
              <a:rPr lang="en-US" smtClean="0"/>
              <a:t>1/26/22</a:t>
            </a:fld>
            <a:endParaRPr lang="en-US"/>
          </a:p>
        </p:txBody>
      </p:sp>
      <p:sp>
        <p:nvSpPr>
          <p:cNvPr id="6" name="Footer Placeholder 5">
            <a:extLst>
              <a:ext uri="{FF2B5EF4-FFF2-40B4-BE49-F238E27FC236}">
                <a16:creationId xmlns:a16="http://schemas.microsoft.com/office/drawing/2014/main" id="{183C6F67-172F-ED4D-AB45-C0FB5794698B}"/>
              </a:ext>
            </a:extLst>
          </p:cNvPr>
          <p:cNvSpPr>
            <a:spLocks noGrp="1"/>
          </p:cNvSpPr>
          <p:nvPr>
            <p:ph type="ftr" sz="quarter" idx="11"/>
          </p:nvPr>
        </p:nvSpPr>
        <p:spPr/>
        <p:txBody>
          <a:bodyPr/>
          <a:lstStyle/>
          <a:p>
            <a:r>
              <a:rPr lang="en-US"/>
              <a:t>DUNE  Essentials </a:t>
            </a:r>
          </a:p>
        </p:txBody>
      </p:sp>
      <p:sp>
        <p:nvSpPr>
          <p:cNvPr id="7" name="Slide Number Placeholder 6">
            <a:extLst>
              <a:ext uri="{FF2B5EF4-FFF2-40B4-BE49-F238E27FC236}">
                <a16:creationId xmlns:a16="http://schemas.microsoft.com/office/drawing/2014/main" id="{22461FC8-FC78-394B-A6CD-B8CB0FC3CE2D}"/>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281058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5BF9-A7C1-C84C-80FA-C6371B644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C846A2-EB88-E347-B5E6-6D3BA9F14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288D6-1539-E84F-92FB-8FD871D9D1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0ED420-ABC8-B84F-BF40-C74B6543B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30E24-5C39-0C4D-ACEB-9A10BFAC8F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163B1E-B5F7-624A-9629-E2065542B31A}"/>
              </a:ext>
            </a:extLst>
          </p:cNvPr>
          <p:cNvSpPr>
            <a:spLocks noGrp="1"/>
          </p:cNvSpPr>
          <p:nvPr>
            <p:ph type="dt" sz="half" idx="10"/>
          </p:nvPr>
        </p:nvSpPr>
        <p:spPr/>
        <p:txBody>
          <a:bodyPr/>
          <a:lstStyle/>
          <a:p>
            <a:fld id="{655829C3-2B2F-5144-B8CD-B7F34318A6CD}" type="datetime1">
              <a:rPr lang="en-US" smtClean="0"/>
              <a:t>1/26/22</a:t>
            </a:fld>
            <a:endParaRPr lang="en-US"/>
          </a:p>
        </p:txBody>
      </p:sp>
      <p:sp>
        <p:nvSpPr>
          <p:cNvPr id="8" name="Footer Placeholder 7">
            <a:extLst>
              <a:ext uri="{FF2B5EF4-FFF2-40B4-BE49-F238E27FC236}">
                <a16:creationId xmlns:a16="http://schemas.microsoft.com/office/drawing/2014/main" id="{ECDC45D0-02AA-2A47-9184-82B2A0E565AE}"/>
              </a:ext>
            </a:extLst>
          </p:cNvPr>
          <p:cNvSpPr>
            <a:spLocks noGrp="1"/>
          </p:cNvSpPr>
          <p:nvPr>
            <p:ph type="ftr" sz="quarter" idx="11"/>
          </p:nvPr>
        </p:nvSpPr>
        <p:spPr/>
        <p:txBody>
          <a:bodyPr/>
          <a:lstStyle/>
          <a:p>
            <a:r>
              <a:rPr lang="en-US"/>
              <a:t>DUNE  Essentials </a:t>
            </a:r>
          </a:p>
        </p:txBody>
      </p:sp>
      <p:sp>
        <p:nvSpPr>
          <p:cNvPr id="9" name="Slide Number Placeholder 8">
            <a:extLst>
              <a:ext uri="{FF2B5EF4-FFF2-40B4-BE49-F238E27FC236}">
                <a16:creationId xmlns:a16="http://schemas.microsoft.com/office/drawing/2014/main" id="{E36F7BF5-876D-2E4A-B81D-38DD6D4D85BA}"/>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65697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E850-2D95-1F43-94FB-18B27E2FC9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FB913F-A8AE-0948-B922-D08181AFCFA8}"/>
              </a:ext>
            </a:extLst>
          </p:cNvPr>
          <p:cNvSpPr>
            <a:spLocks noGrp="1"/>
          </p:cNvSpPr>
          <p:nvPr>
            <p:ph type="dt" sz="half" idx="10"/>
          </p:nvPr>
        </p:nvSpPr>
        <p:spPr/>
        <p:txBody>
          <a:bodyPr/>
          <a:lstStyle/>
          <a:p>
            <a:fld id="{9BA73094-1002-E14D-BC4A-C40649EAA058}" type="datetime1">
              <a:rPr lang="en-US" smtClean="0"/>
              <a:t>1/26/22</a:t>
            </a:fld>
            <a:endParaRPr lang="en-US"/>
          </a:p>
        </p:txBody>
      </p:sp>
      <p:sp>
        <p:nvSpPr>
          <p:cNvPr id="4" name="Footer Placeholder 3">
            <a:extLst>
              <a:ext uri="{FF2B5EF4-FFF2-40B4-BE49-F238E27FC236}">
                <a16:creationId xmlns:a16="http://schemas.microsoft.com/office/drawing/2014/main" id="{EF74A717-7600-6B42-BC51-3E358F31BD78}"/>
              </a:ext>
            </a:extLst>
          </p:cNvPr>
          <p:cNvSpPr>
            <a:spLocks noGrp="1"/>
          </p:cNvSpPr>
          <p:nvPr>
            <p:ph type="ftr" sz="quarter" idx="11"/>
          </p:nvPr>
        </p:nvSpPr>
        <p:spPr/>
        <p:txBody>
          <a:bodyPr/>
          <a:lstStyle/>
          <a:p>
            <a:r>
              <a:rPr lang="en-US"/>
              <a:t>DUNE  Essentials </a:t>
            </a:r>
          </a:p>
        </p:txBody>
      </p:sp>
      <p:sp>
        <p:nvSpPr>
          <p:cNvPr id="5" name="Slide Number Placeholder 4">
            <a:extLst>
              <a:ext uri="{FF2B5EF4-FFF2-40B4-BE49-F238E27FC236}">
                <a16:creationId xmlns:a16="http://schemas.microsoft.com/office/drawing/2014/main" id="{DDF51BC0-BA4F-C249-8FFF-B894D0E3D137}"/>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76288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81CA4-9288-994C-9A61-89712D0F2FE5}"/>
              </a:ext>
            </a:extLst>
          </p:cNvPr>
          <p:cNvSpPr>
            <a:spLocks noGrp="1"/>
          </p:cNvSpPr>
          <p:nvPr>
            <p:ph type="dt" sz="half" idx="10"/>
          </p:nvPr>
        </p:nvSpPr>
        <p:spPr/>
        <p:txBody>
          <a:bodyPr/>
          <a:lstStyle/>
          <a:p>
            <a:fld id="{8ED921C0-BC33-8944-8BAB-7811CEA070D4}" type="datetime1">
              <a:rPr lang="en-US" smtClean="0"/>
              <a:t>1/26/22</a:t>
            </a:fld>
            <a:endParaRPr lang="en-US"/>
          </a:p>
        </p:txBody>
      </p:sp>
      <p:sp>
        <p:nvSpPr>
          <p:cNvPr id="3" name="Footer Placeholder 2">
            <a:extLst>
              <a:ext uri="{FF2B5EF4-FFF2-40B4-BE49-F238E27FC236}">
                <a16:creationId xmlns:a16="http://schemas.microsoft.com/office/drawing/2014/main" id="{F13433AC-F7AD-B643-9CD3-A3271FD762C5}"/>
              </a:ext>
            </a:extLst>
          </p:cNvPr>
          <p:cNvSpPr>
            <a:spLocks noGrp="1"/>
          </p:cNvSpPr>
          <p:nvPr>
            <p:ph type="ftr" sz="quarter" idx="11"/>
          </p:nvPr>
        </p:nvSpPr>
        <p:spPr/>
        <p:txBody>
          <a:bodyPr/>
          <a:lstStyle/>
          <a:p>
            <a:r>
              <a:rPr lang="en-US"/>
              <a:t>DUNE  Essentials </a:t>
            </a:r>
          </a:p>
        </p:txBody>
      </p:sp>
      <p:sp>
        <p:nvSpPr>
          <p:cNvPr id="4" name="Slide Number Placeholder 3">
            <a:extLst>
              <a:ext uri="{FF2B5EF4-FFF2-40B4-BE49-F238E27FC236}">
                <a16:creationId xmlns:a16="http://schemas.microsoft.com/office/drawing/2014/main" id="{2BC1A21F-63AE-CD4E-8B8F-9FAF9016728D}"/>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54248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8F20-C0E0-2E46-8639-D51BCB52A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40A1C-A70E-DB47-AAE1-E4EFFEFD4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97336C-0FA1-D042-8179-22BEF028D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79F38-B026-BA4E-A04A-E811FDCE0AB7}"/>
              </a:ext>
            </a:extLst>
          </p:cNvPr>
          <p:cNvSpPr>
            <a:spLocks noGrp="1"/>
          </p:cNvSpPr>
          <p:nvPr>
            <p:ph type="dt" sz="half" idx="10"/>
          </p:nvPr>
        </p:nvSpPr>
        <p:spPr/>
        <p:txBody>
          <a:bodyPr/>
          <a:lstStyle/>
          <a:p>
            <a:fld id="{4E2BFB4A-DD6D-8B41-8B6F-6CB70423848D}" type="datetime1">
              <a:rPr lang="en-US" smtClean="0"/>
              <a:t>1/26/22</a:t>
            </a:fld>
            <a:endParaRPr lang="en-US"/>
          </a:p>
        </p:txBody>
      </p:sp>
      <p:sp>
        <p:nvSpPr>
          <p:cNvPr id="6" name="Footer Placeholder 5">
            <a:extLst>
              <a:ext uri="{FF2B5EF4-FFF2-40B4-BE49-F238E27FC236}">
                <a16:creationId xmlns:a16="http://schemas.microsoft.com/office/drawing/2014/main" id="{5F0C6273-969C-A849-9BEB-8B0C9C872196}"/>
              </a:ext>
            </a:extLst>
          </p:cNvPr>
          <p:cNvSpPr>
            <a:spLocks noGrp="1"/>
          </p:cNvSpPr>
          <p:nvPr>
            <p:ph type="ftr" sz="quarter" idx="11"/>
          </p:nvPr>
        </p:nvSpPr>
        <p:spPr/>
        <p:txBody>
          <a:bodyPr/>
          <a:lstStyle/>
          <a:p>
            <a:r>
              <a:rPr lang="en-US"/>
              <a:t>DUNE  Essentials </a:t>
            </a:r>
          </a:p>
        </p:txBody>
      </p:sp>
      <p:sp>
        <p:nvSpPr>
          <p:cNvPr id="7" name="Slide Number Placeholder 6">
            <a:extLst>
              <a:ext uri="{FF2B5EF4-FFF2-40B4-BE49-F238E27FC236}">
                <a16:creationId xmlns:a16="http://schemas.microsoft.com/office/drawing/2014/main" id="{4D1F9475-C887-294C-B2ED-EFA01B55D052}"/>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406671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BEF5-CDD3-DF45-BAB0-E58B9FB47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91E10D-0213-BB42-ACF8-DC6B6D543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CA6F3D-396D-AB4E-834E-81F8A9386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68333-6885-E447-8BA7-31A23BBF0236}"/>
              </a:ext>
            </a:extLst>
          </p:cNvPr>
          <p:cNvSpPr>
            <a:spLocks noGrp="1"/>
          </p:cNvSpPr>
          <p:nvPr>
            <p:ph type="dt" sz="half" idx="10"/>
          </p:nvPr>
        </p:nvSpPr>
        <p:spPr/>
        <p:txBody>
          <a:bodyPr/>
          <a:lstStyle/>
          <a:p>
            <a:fld id="{499BCA7F-7CDA-B143-A8A8-90635064F002}" type="datetime1">
              <a:rPr lang="en-US" smtClean="0"/>
              <a:t>1/26/22</a:t>
            </a:fld>
            <a:endParaRPr lang="en-US"/>
          </a:p>
        </p:txBody>
      </p:sp>
      <p:sp>
        <p:nvSpPr>
          <p:cNvPr id="6" name="Footer Placeholder 5">
            <a:extLst>
              <a:ext uri="{FF2B5EF4-FFF2-40B4-BE49-F238E27FC236}">
                <a16:creationId xmlns:a16="http://schemas.microsoft.com/office/drawing/2014/main" id="{EA06C50C-6F2D-984D-A063-B980B398E750}"/>
              </a:ext>
            </a:extLst>
          </p:cNvPr>
          <p:cNvSpPr>
            <a:spLocks noGrp="1"/>
          </p:cNvSpPr>
          <p:nvPr>
            <p:ph type="ftr" sz="quarter" idx="11"/>
          </p:nvPr>
        </p:nvSpPr>
        <p:spPr/>
        <p:txBody>
          <a:bodyPr/>
          <a:lstStyle/>
          <a:p>
            <a:r>
              <a:rPr lang="en-US"/>
              <a:t>DUNE  Essentials </a:t>
            </a:r>
          </a:p>
        </p:txBody>
      </p:sp>
      <p:sp>
        <p:nvSpPr>
          <p:cNvPr id="7" name="Slide Number Placeholder 6">
            <a:extLst>
              <a:ext uri="{FF2B5EF4-FFF2-40B4-BE49-F238E27FC236}">
                <a16:creationId xmlns:a16="http://schemas.microsoft.com/office/drawing/2014/main" id="{F00DD9A6-BD4A-034C-AD46-BC693A5494B3}"/>
              </a:ext>
            </a:extLst>
          </p:cNvPr>
          <p:cNvSpPr>
            <a:spLocks noGrp="1"/>
          </p:cNvSpPr>
          <p:nvPr>
            <p:ph type="sldNum" sz="quarter" idx="12"/>
          </p:nvPr>
        </p:nvSpPr>
        <p:spPr/>
        <p:txBody>
          <a:bodyPr/>
          <a:lstStyle/>
          <a:p>
            <a:fld id="{1C3717F8-D5B4-4F4C-BBBA-0090BA70467B}" type="slidenum">
              <a:rPr lang="en-US" smtClean="0"/>
              <a:t>‹#›</a:t>
            </a:fld>
            <a:endParaRPr lang="en-US"/>
          </a:p>
        </p:txBody>
      </p:sp>
    </p:spTree>
    <p:extLst>
      <p:ext uri="{BB962C8B-B14F-4D97-AF65-F5344CB8AC3E}">
        <p14:creationId xmlns:p14="http://schemas.microsoft.com/office/powerpoint/2010/main" val="182737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48164-C92F-7244-B476-DD6BE482C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E85A99-B013-5E4D-9AA3-4D4D0E3B5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02ECE-F9E9-9441-A01D-DF1D4D5AD6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73151-9FDD-1B40-9EE1-3E61CDCFB0BE}" type="datetime1">
              <a:rPr lang="en-US" smtClean="0"/>
              <a:t>1/26/22</a:t>
            </a:fld>
            <a:endParaRPr lang="en-US"/>
          </a:p>
        </p:txBody>
      </p:sp>
      <p:sp>
        <p:nvSpPr>
          <p:cNvPr id="5" name="Footer Placeholder 4">
            <a:extLst>
              <a:ext uri="{FF2B5EF4-FFF2-40B4-BE49-F238E27FC236}">
                <a16:creationId xmlns:a16="http://schemas.microsoft.com/office/drawing/2014/main" id="{94A8F85A-6F4A-0B44-811F-25E57CF228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DUNE  Essentials </a:t>
            </a:r>
          </a:p>
        </p:txBody>
      </p:sp>
      <p:sp>
        <p:nvSpPr>
          <p:cNvPr id="6" name="Slide Number Placeholder 5">
            <a:extLst>
              <a:ext uri="{FF2B5EF4-FFF2-40B4-BE49-F238E27FC236}">
                <a16:creationId xmlns:a16="http://schemas.microsoft.com/office/drawing/2014/main" id="{13D77E7D-D5A6-A74E-A6CE-F167D82A4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717F8-D5B4-4F4C-BBBA-0090BA70467B}" type="slidenum">
              <a:rPr lang="en-US" smtClean="0"/>
              <a:t>‹#›</a:t>
            </a:fld>
            <a:endParaRPr lang="en-US"/>
          </a:p>
        </p:txBody>
      </p:sp>
      <p:pic>
        <p:nvPicPr>
          <p:cNvPr id="8" name="Picture 7">
            <a:extLst>
              <a:ext uri="{FF2B5EF4-FFF2-40B4-BE49-F238E27FC236}">
                <a16:creationId xmlns:a16="http://schemas.microsoft.com/office/drawing/2014/main" id="{C897FA15-C84D-7247-B028-CA5021FD953D}"/>
              </a:ext>
            </a:extLst>
          </p:cNvPr>
          <p:cNvPicPr>
            <a:picLocks noChangeAspect="1"/>
          </p:cNvPicPr>
          <p:nvPr userDrawn="1"/>
        </p:nvPicPr>
        <p:blipFill>
          <a:blip r:embed="rId15"/>
          <a:stretch>
            <a:fillRect/>
          </a:stretch>
        </p:blipFill>
        <p:spPr>
          <a:xfrm>
            <a:off x="8610600" y="6311900"/>
            <a:ext cx="2146300" cy="431800"/>
          </a:xfrm>
          <a:prstGeom prst="rect">
            <a:avLst/>
          </a:prstGeom>
        </p:spPr>
      </p:pic>
    </p:spTree>
    <p:extLst>
      <p:ext uri="{BB962C8B-B14F-4D97-AF65-F5344CB8AC3E}">
        <p14:creationId xmlns:p14="http://schemas.microsoft.com/office/powerpoint/2010/main" val="1406647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1C6C-7F51-1F48-9900-BAA5B902CC8C}"/>
              </a:ext>
            </a:extLst>
          </p:cNvPr>
          <p:cNvSpPr>
            <a:spLocks noGrp="1"/>
          </p:cNvSpPr>
          <p:nvPr>
            <p:ph type="ctrTitle"/>
          </p:nvPr>
        </p:nvSpPr>
        <p:spPr/>
        <p:txBody>
          <a:bodyPr/>
          <a:lstStyle/>
          <a:p>
            <a:r>
              <a:rPr lang="en-US" dirty="0"/>
              <a:t>Computing Resource needs for 2022-23</a:t>
            </a:r>
          </a:p>
        </p:txBody>
      </p:sp>
      <p:sp>
        <p:nvSpPr>
          <p:cNvPr id="3" name="Subtitle 2">
            <a:extLst>
              <a:ext uri="{FF2B5EF4-FFF2-40B4-BE49-F238E27FC236}">
                <a16:creationId xmlns:a16="http://schemas.microsoft.com/office/drawing/2014/main" id="{BC13CEDA-71D1-0C49-A45C-7C96A71EB83E}"/>
              </a:ext>
            </a:extLst>
          </p:cNvPr>
          <p:cNvSpPr>
            <a:spLocks noGrp="1"/>
          </p:cNvSpPr>
          <p:nvPr>
            <p:ph type="subTitle" idx="1"/>
          </p:nvPr>
        </p:nvSpPr>
        <p:spPr/>
        <p:txBody>
          <a:bodyPr/>
          <a:lstStyle/>
          <a:p>
            <a:r>
              <a:rPr lang="en-US" dirty="0"/>
              <a:t>H Schellman </a:t>
            </a:r>
          </a:p>
          <a:p>
            <a:r>
              <a:rPr lang="en-US" dirty="0"/>
              <a:t>January 26, 2022</a:t>
            </a:r>
          </a:p>
        </p:txBody>
      </p:sp>
      <p:sp>
        <p:nvSpPr>
          <p:cNvPr id="4" name="Date Placeholder 3">
            <a:extLst>
              <a:ext uri="{FF2B5EF4-FFF2-40B4-BE49-F238E27FC236}">
                <a16:creationId xmlns:a16="http://schemas.microsoft.com/office/drawing/2014/main" id="{4D17F8FC-A0EF-E14C-B252-DE5A6DAE1DBA}"/>
              </a:ext>
            </a:extLst>
          </p:cNvPr>
          <p:cNvSpPr>
            <a:spLocks noGrp="1"/>
          </p:cNvSpPr>
          <p:nvPr>
            <p:ph type="dt" sz="half" idx="10"/>
          </p:nvPr>
        </p:nvSpPr>
        <p:spPr/>
        <p:txBody>
          <a:bodyPr/>
          <a:lstStyle/>
          <a:p>
            <a:fld id="{61FA7A93-ADEF-314A-940F-3F68ED83EB22}" type="datetime1">
              <a:rPr lang="en-US" smtClean="0"/>
              <a:t>1/26/22</a:t>
            </a:fld>
            <a:endParaRPr lang="en-US"/>
          </a:p>
        </p:txBody>
      </p:sp>
      <p:sp>
        <p:nvSpPr>
          <p:cNvPr id="5" name="Footer Placeholder 4">
            <a:extLst>
              <a:ext uri="{FF2B5EF4-FFF2-40B4-BE49-F238E27FC236}">
                <a16:creationId xmlns:a16="http://schemas.microsoft.com/office/drawing/2014/main" id="{0CFB4507-43F5-2C47-85DE-1FC5AE650C69}"/>
              </a:ext>
            </a:extLst>
          </p:cNvPr>
          <p:cNvSpPr>
            <a:spLocks noGrp="1"/>
          </p:cNvSpPr>
          <p:nvPr>
            <p:ph type="ftr" sz="quarter" idx="11"/>
          </p:nvPr>
        </p:nvSpPr>
        <p:spPr/>
        <p:txBody>
          <a:bodyPr/>
          <a:lstStyle/>
          <a:p>
            <a:r>
              <a:rPr lang="en-US"/>
              <a:t>DUNE  Essentials </a:t>
            </a:r>
          </a:p>
        </p:txBody>
      </p:sp>
    </p:spTree>
    <p:extLst>
      <p:ext uri="{BB962C8B-B14F-4D97-AF65-F5344CB8AC3E}">
        <p14:creationId xmlns:p14="http://schemas.microsoft.com/office/powerpoint/2010/main" val="279146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EB5D-1401-484B-A56E-0358E7C9F6C3}"/>
              </a:ext>
            </a:extLst>
          </p:cNvPr>
          <p:cNvSpPr>
            <a:spLocks noGrp="1"/>
          </p:cNvSpPr>
          <p:nvPr>
            <p:ph type="title"/>
          </p:nvPr>
        </p:nvSpPr>
        <p:spPr/>
        <p:txBody>
          <a:bodyPr/>
          <a:lstStyle/>
          <a:p>
            <a:r>
              <a:rPr lang="en-US" dirty="0"/>
              <a:t>Why two copies on disk	</a:t>
            </a:r>
          </a:p>
        </p:txBody>
      </p:sp>
      <p:sp>
        <p:nvSpPr>
          <p:cNvPr id="3" name="Footer Placeholder 2">
            <a:extLst>
              <a:ext uri="{FF2B5EF4-FFF2-40B4-BE49-F238E27FC236}">
                <a16:creationId xmlns:a16="http://schemas.microsoft.com/office/drawing/2014/main" id="{07800D7B-C324-F94E-AD99-8BBA8B963604}"/>
              </a:ext>
            </a:extLst>
          </p:cNvPr>
          <p:cNvSpPr>
            <a:spLocks noGrp="1"/>
          </p:cNvSpPr>
          <p:nvPr>
            <p:ph type="ftr" sz="quarter" idx="11"/>
          </p:nvPr>
        </p:nvSpPr>
        <p:spPr/>
        <p:txBody>
          <a:bodyPr/>
          <a:lstStyle/>
          <a:p>
            <a:pPr>
              <a:defRPr/>
            </a:pPr>
            <a:r>
              <a:rPr lang="en-US"/>
              <a:t>Computing </a:t>
            </a:r>
          </a:p>
        </p:txBody>
      </p:sp>
      <p:sp>
        <p:nvSpPr>
          <p:cNvPr id="4" name="Content Placeholder 3">
            <a:extLst>
              <a:ext uri="{FF2B5EF4-FFF2-40B4-BE49-F238E27FC236}">
                <a16:creationId xmlns:a16="http://schemas.microsoft.com/office/drawing/2014/main" id="{B000D0B3-BD89-814D-9CE5-82C303BCC26A}"/>
              </a:ext>
            </a:extLst>
          </p:cNvPr>
          <p:cNvSpPr>
            <a:spLocks noGrp="1"/>
          </p:cNvSpPr>
          <p:nvPr>
            <p:ph idx="13"/>
          </p:nvPr>
        </p:nvSpPr>
        <p:spPr/>
        <p:txBody>
          <a:bodyPr/>
          <a:lstStyle/>
          <a:p>
            <a:r>
              <a:rPr lang="en-US" dirty="0"/>
              <a:t>FNAL+CERN does not have enough disk to keep one copy of all useful samples live at all times.  Sim +reco for last 2 years is close to 9PB and we also need to stage raw data for reprocessing.  Prestaging has been a major hurdle for the analysis efforts!</a:t>
            </a:r>
          </a:p>
          <a:p>
            <a:r>
              <a:rPr lang="en-US" dirty="0"/>
              <a:t>Analysis jobs are IO bound.  The closer the disk the better. </a:t>
            </a:r>
          </a:p>
          <a:p>
            <a:r>
              <a:rPr lang="en-US" dirty="0"/>
              <a:t>We are moving files to the available </a:t>
            </a:r>
            <a:r>
              <a:rPr lang="en-US" dirty="0" err="1"/>
              <a:t>rucio</a:t>
            </a:r>
            <a:r>
              <a:rPr lang="en-US" dirty="0"/>
              <a:t> controlled space in Europe and India.  Partial raw data and beam data/sim samples for ProtoDUNE.</a:t>
            </a:r>
          </a:p>
          <a:p>
            <a:r>
              <a:rPr lang="en-US" dirty="0"/>
              <a:t>SAM now has simple routing enabled to use local data when available and use data from Europe when in Europe.  Should raise efficiency significantly.  Same expected for India once enabled.   Proposed data access/workflow systems will make this even more efficient. </a:t>
            </a:r>
          </a:p>
        </p:txBody>
      </p:sp>
      <p:sp>
        <p:nvSpPr>
          <p:cNvPr id="5" name="Date Placeholder 4">
            <a:extLst>
              <a:ext uri="{FF2B5EF4-FFF2-40B4-BE49-F238E27FC236}">
                <a16:creationId xmlns:a16="http://schemas.microsoft.com/office/drawing/2014/main" id="{D15468E0-B432-2940-B650-D5293053A592}"/>
              </a:ext>
            </a:extLst>
          </p:cNvPr>
          <p:cNvSpPr>
            <a:spLocks noGrp="1"/>
          </p:cNvSpPr>
          <p:nvPr>
            <p:ph type="dt" sz="half" idx="2"/>
          </p:nvPr>
        </p:nvSpPr>
        <p:spPr/>
        <p:txBody>
          <a:bodyPr/>
          <a:lstStyle/>
          <a:p>
            <a:pPr>
              <a:defRPr/>
            </a:pPr>
            <a:fld id="{09F5D5BF-2D66-9249-A27D-B9A9913D232D}" type="datetime1">
              <a:rPr lang="en-US" smtClean="0"/>
              <a:t>1/26/22</a:t>
            </a:fld>
            <a:endParaRPr lang="en-US"/>
          </a:p>
        </p:txBody>
      </p:sp>
    </p:spTree>
    <p:extLst>
      <p:ext uri="{BB962C8B-B14F-4D97-AF65-F5344CB8AC3E}">
        <p14:creationId xmlns:p14="http://schemas.microsoft.com/office/powerpoint/2010/main" val="162851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0804-7B46-234E-B1D2-9E6885DD05C2}"/>
              </a:ext>
            </a:extLst>
          </p:cNvPr>
          <p:cNvSpPr>
            <a:spLocks noGrp="1"/>
          </p:cNvSpPr>
          <p:nvPr>
            <p:ph type="title"/>
          </p:nvPr>
        </p:nvSpPr>
        <p:spPr/>
        <p:txBody>
          <a:bodyPr>
            <a:normAutofit fontScale="90000"/>
          </a:bodyPr>
          <a:lstStyle/>
          <a:p>
            <a:r>
              <a:rPr lang="en-US" dirty="0"/>
              <a:t>Log 10 of Streaming rates for different site disk combinations (</a:t>
            </a:r>
            <a:r>
              <a:rPr lang="en-US" dirty="0" err="1"/>
              <a:t>pdspana</a:t>
            </a:r>
            <a:r>
              <a:rPr lang="en-US" dirty="0"/>
              <a:t>)</a:t>
            </a:r>
            <a:br>
              <a:rPr lang="en-US" dirty="0"/>
            </a:br>
            <a:r>
              <a:rPr lang="en-US" dirty="0"/>
              <a:t>No difference between sites for sim or reco (~0.1 MB/s)</a:t>
            </a:r>
          </a:p>
        </p:txBody>
      </p:sp>
      <p:sp>
        <p:nvSpPr>
          <p:cNvPr id="3" name="Footer Placeholder 2">
            <a:extLst>
              <a:ext uri="{FF2B5EF4-FFF2-40B4-BE49-F238E27FC236}">
                <a16:creationId xmlns:a16="http://schemas.microsoft.com/office/drawing/2014/main" id="{FD414D67-E5FB-0B4C-8FAB-7CC59E2C8874}"/>
              </a:ext>
            </a:extLst>
          </p:cNvPr>
          <p:cNvSpPr>
            <a:spLocks noGrp="1"/>
          </p:cNvSpPr>
          <p:nvPr>
            <p:ph type="ftr" sz="quarter" idx="11"/>
          </p:nvPr>
        </p:nvSpPr>
        <p:spPr/>
        <p:txBody>
          <a:bodyPr/>
          <a:lstStyle/>
          <a:p>
            <a:pPr>
              <a:defRPr/>
            </a:pPr>
            <a:r>
              <a:rPr lang="en-US"/>
              <a:t>Computing </a:t>
            </a:r>
          </a:p>
        </p:txBody>
      </p:sp>
      <p:sp>
        <p:nvSpPr>
          <p:cNvPr id="5" name="Date Placeholder 4">
            <a:extLst>
              <a:ext uri="{FF2B5EF4-FFF2-40B4-BE49-F238E27FC236}">
                <a16:creationId xmlns:a16="http://schemas.microsoft.com/office/drawing/2014/main" id="{04638419-7EBB-3D40-A7D3-61AC9B115777}"/>
              </a:ext>
            </a:extLst>
          </p:cNvPr>
          <p:cNvSpPr>
            <a:spLocks noGrp="1"/>
          </p:cNvSpPr>
          <p:nvPr>
            <p:ph type="dt" sz="half" idx="2"/>
          </p:nvPr>
        </p:nvSpPr>
        <p:spPr/>
        <p:txBody>
          <a:bodyPr/>
          <a:lstStyle/>
          <a:p>
            <a:pPr>
              <a:defRPr/>
            </a:pPr>
            <a:fld id="{09F5D5BF-2D66-9249-A27D-B9A9913D232D}" type="datetime1">
              <a:rPr lang="en-US" smtClean="0"/>
              <a:t>1/26/22</a:t>
            </a:fld>
            <a:endParaRPr lang="en-US"/>
          </a:p>
        </p:txBody>
      </p:sp>
      <p:pic>
        <p:nvPicPr>
          <p:cNvPr id="11" name="Content Placeholder 10" descr="Chart, histogram&#10;&#10;Description automatically generated">
            <a:extLst>
              <a:ext uri="{FF2B5EF4-FFF2-40B4-BE49-F238E27FC236}">
                <a16:creationId xmlns:a16="http://schemas.microsoft.com/office/drawing/2014/main" id="{68FAF8ED-0A4D-944B-B2DE-77FFA249EFAF}"/>
              </a:ext>
            </a:extLst>
          </p:cNvPr>
          <p:cNvPicPr>
            <a:picLocks noGrp="1" noChangeAspect="1"/>
          </p:cNvPicPr>
          <p:nvPr>
            <p:ph idx="13"/>
          </p:nvPr>
        </p:nvPicPr>
        <p:blipFill>
          <a:blip r:embed="rId2"/>
          <a:stretch>
            <a:fillRect/>
          </a:stretch>
        </p:blipFill>
        <p:spPr>
          <a:xfrm>
            <a:off x="0" y="1036356"/>
            <a:ext cx="4432300" cy="3009900"/>
          </a:xfrm>
        </p:spPr>
      </p:pic>
      <p:pic>
        <p:nvPicPr>
          <p:cNvPr id="13" name="Picture 12">
            <a:extLst>
              <a:ext uri="{FF2B5EF4-FFF2-40B4-BE49-F238E27FC236}">
                <a16:creationId xmlns:a16="http://schemas.microsoft.com/office/drawing/2014/main" id="{C84AB510-8DFE-8241-B39B-080B4F846D47}"/>
              </a:ext>
            </a:extLst>
          </p:cNvPr>
          <p:cNvPicPr>
            <a:picLocks noChangeAspect="1"/>
          </p:cNvPicPr>
          <p:nvPr/>
        </p:nvPicPr>
        <p:blipFill>
          <a:blip r:embed="rId3"/>
          <a:stretch>
            <a:fillRect/>
          </a:stretch>
        </p:blipFill>
        <p:spPr>
          <a:xfrm>
            <a:off x="7732304" y="1036356"/>
            <a:ext cx="4432300" cy="3009900"/>
          </a:xfrm>
          <a:prstGeom prst="rect">
            <a:avLst/>
          </a:prstGeom>
        </p:spPr>
      </p:pic>
      <p:pic>
        <p:nvPicPr>
          <p:cNvPr id="14" name="Picture 13">
            <a:extLst>
              <a:ext uri="{FF2B5EF4-FFF2-40B4-BE49-F238E27FC236}">
                <a16:creationId xmlns:a16="http://schemas.microsoft.com/office/drawing/2014/main" id="{A4141434-A3F2-9C45-B790-34C8FC16E618}"/>
              </a:ext>
            </a:extLst>
          </p:cNvPr>
          <p:cNvPicPr>
            <a:picLocks noChangeAspect="1"/>
          </p:cNvPicPr>
          <p:nvPr/>
        </p:nvPicPr>
        <p:blipFill>
          <a:blip r:embed="rId4"/>
          <a:stretch>
            <a:fillRect/>
          </a:stretch>
        </p:blipFill>
        <p:spPr>
          <a:xfrm>
            <a:off x="0" y="3848100"/>
            <a:ext cx="4432300" cy="3009900"/>
          </a:xfrm>
          <a:prstGeom prst="rect">
            <a:avLst/>
          </a:prstGeom>
        </p:spPr>
      </p:pic>
      <p:pic>
        <p:nvPicPr>
          <p:cNvPr id="17" name="Picture 16" descr="Chart, histogram&#10;&#10;Description automatically generated">
            <a:extLst>
              <a:ext uri="{FF2B5EF4-FFF2-40B4-BE49-F238E27FC236}">
                <a16:creationId xmlns:a16="http://schemas.microsoft.com/office/drawing/2014/main" id="{DD21B2FA-D88E-BC49-A909-E4EE3D169008}"/>
              </a:ext>
            </a:extLst>
          </p:cNvPr>
          <p:cNvPicPr>
            <a:picLocks noChangeAspect="1"/>
          </p:cNvPicPr>
          <p:nvPr/>
        </p:nvPicPr>
        <p:blipFill>
          <a:blip r:embed="rId5"/>
          <a:stretch>
            <a:fillRect/>
          </a:stretch>
        </p:blipFill>
        <p:spPr>
          <a:xfrm>
            <a:off x="7788335" y="3882578"/>
            <a:ext cx="4432300" cy="3009900"/>
          </a:xfrm>
          <a:prstGeom prst="rect">
            <a:avLst/>
          </a:prstGeom>
        </p:spPr>
      </p:pic>
      <p:pic>
        <p:nvPicPr>
          <p:cNvPr id="18" name="Picture 17">
            <a:extLst>
              <a:ext uri="{FF2B5EF4-FFF2-40B4-BE49-F238E27FC236}">
                <a16:creationId xmlns:a16="http://schemas.microsoft.com/office/drawing/2014/main" id="{CBF5B2B9-A582-4C40-B5B2-0963E417F95F}"/>
              </a:ext>
            </a:extLst>
          </p:cNvPr>
          <p:cNvPicPr>
            <a:picLocks noChangeAspect="1"/>
          </p:cNvPicPr>
          <p:nvPr/>
        </p:nvPicPr>
        <p:blipFill>
          <a:blip r:embed="rId6"/>
          <a:stretch>
            <a:fillRect/>
          </a:stretch>
        </p:blipFill>
        <p:spPr>
          <a:xfrm>
            <a:off x="3922183" y="1036356"/>
            <a:ext cx="4432300" cy="3009900"/>
          </a:xfrm>
          <a:prstGeom prst="rect">
            <a:avLst/>
          </a:prstGeom>
        </p:spPr>
      </p:pic>
      <p:pic>
        <p:nvPicPr>
          <p:cNvPr id="15" name="Picture 14">
            <a:extLst>
              <a:ext uri="{FF2B5EF4-FFF2-40B4-BE49-F238E27FC236}">
                <a16:creationId xmlns:a16="http://schemas.microsoft.com/office/drawing/2014/main" id="{C0D6995B-6ABC-DC47-96E2-DC66B82838D8}"/>
              </a:ext>
            </a:extLst>
          </p:cNvPr>
          <p:cNvPicPr>
            <a:picLocks noChangeAspect="1"/>
          </p:cNvPicPr>
          <p:nvPr/>
        </p:nvPicPr>
        <p:blipFill>
          <a:blip r:embed="rId7"/>
          <a:stretch>
            <a:fillRect/>
          </a:stretch>
        </p:blipFill>
        <p:spPr>
          <a:xfrm>
            <a:off x="3922183" y="3882578"/>
            <a:ext cx="4432300" cy="3009900"/>
          </a:xfrm>
          <a:prstGeom prst="rect">
            <a:avLst/>
          </a:prstGeom>
        </p:spPr>
      </p:pic>
    </p:spTree>
    <p:extLst>
      <p:ext uri="{BB962C8B-B14F-4D97-AF65-F5344CB8AC3E}">
        <p14:creationId xmlns:p14="http://schemas.microsoft.com/office/powerpoint/2010/main" val="398933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3C94-0C69-954D-98E8-6601B16812C8}"/>
              </a:ext>
            </a:extLst>
          </p:cNvPr>
          <p:cNvSpPr>
            <a:spLocks noGrp="1"/>
          </p:cNvSpPr>
          <p:nvPr>
            <p:ph type="title"/>
          </p:nvPr>
        </p:nvSpPr>
        <p:spPr/>
        <p:txBody>
          <a:bodyPr/>
          <a:lstStyle/>
          <a:p>
            <a:r>
              <a:rPr lang="en-US" dirty="0"/>
              <a:t>Recent site efficiencies.  Mix of analysis and production</a:t>
            </a:r>
          </a:p>
        </p:txBody>
      </p:sp>
      <p:sp>
        <p:nvSpPr>
          <p:cNvPr id="3" name="Footer Placeholder 2">
            <a:extLst>
              <a:ext uri="{FF2B5EF4-FFF2-40B4-BE49-F238E27FC236}">
                <a16:creationId xmlns:a16="http://schemas.microsoft.com/office/drawing/2014/main" id="{7DEB182D-0B3F-C94E-BE97-CAFF9FAA3411}"/>
              </a:ext>
            </a:extLst>
          </p:cNvPr>
          <p:cNvSpPr>
            <a:spLocks noGrp="1"/>
          </p:cNvSpPr>
          <p:nvPr>
            <p:ph type="ftr" sz="quarter" idx="11"/>
          </p:nvPr>
        </p:nvSpPr>
        <p:spPr/>
        <p:txBody>
          <a:bodyPr/>
          <a:lstStyle/>
          <a:p>
            <a:pPr>
              <a:defRPr/>
            </a:pPr>
            <a:r>
              <a:rPr lang="en-US"/>
              <a:t>Computing </a:t>
            </a:r>
          </a:p>
        </p:txBody>
      </p:sp>
      <p:sp>
        <p:nvSpPr>
          <p:cNvPr id="5" name="Date Placeholder 4">
            <a:extLst>
              <a:ext uri="{FF2B5EF4-FFF2-40B4-BE49-F238E27FC236}">
                <a16:creationId xmlns:a16="http://schemas.microsoft.com/office/drawing/2014/main" id="{566EAE74-140D-6E42-ACA5-3182C9C59752}"/>
              </a:ext>
            </a:extLst>
          </p:cNvPr>
          <p:cNvSpPr>
            <a:spLocks noGrp="1"/>
          </p:cNvSpPr>
          <p:nvPr>
            <p:ph type="dt" sz="half" idx="2"/>
          </p:nvPr>
        </p:nvSpPr>
        <p:spPr/>
        <p:txBody>
          <a:bodyPr/>
          <a:lstStyle/>
          <a:p>
            <a:pPr>
              <a:defRPr/>
            </a:pPr>
            <a:fld id="{09F5D5BF-2D66-9249-A27D-B9A9913D232D}" type="datetime1">
              <a:rPr lang="en-US" smtClean="0"/>
              <a:t>1/26/22</a:t>
            </a:fld>
            <a:endParaRPr lang="en-US"/>
          </a:p>
        </p:txBody>
      </p:sp>
      <p:pic>
        <p:nvPicPr>
          <p:cNvPr id="7" name="Picture 6">
            <a:extLst>
              <a:ext uri="{FF2B5EF4-FFF2-40B4-BE49-F238E27FC236}">
                <a16:creationId xmlns:a16="http://schemas.microsoft.com/office/drawing/2014/main" id="{EFDD5B1E-BEC5-8248-88FB-AE26B47C92C6}"/>
              </a:ext>
            </a:extLst>
          </p:cNvPr>
          <p:cNvPicPr>
            <a:picLocks noChangeAspect="1"/>
          </p:cNvPicPr>
          <p:nvPr/>
        </p:nvPicPr>
        <p:blipFill>
          <a:blip r:embed="rId2"/>
          <a:stretch>
            <a:fillRect/>
          </a:stretch>
        </p:blipFill>
        <p:spPr>
          <a:xfrm>
            <a:off x="243840" y="861557"/>
            <a:ext cx="6843252" cy="2743200"/>
          </a:xfrm>
          <a:prstGeom prst="rect">
            <a:avLst/>
          </a:prstGeom>
        </p:spPr>
      </p:pic>
      <p:pic>
        <p:nvPicPr>
          <p:cNvPr id="9" name="Picture 8">
            <a:extLst>
              <a:ext uri="{FF2B5EF4-FFF2-40B4-BE49-F238E27FC236}">
                <a16:creationId xmlns:a16="http://schemas.microsoft.com/office/drawing/2014/main" id="{1BE76750-3851-9742-AE1C-225EAEFD89BA}"/>
              </a:ext>
            </a:extLst>
          </p:cNvPr>
          <p:cNvPicPr>
            <a:picLocks noChangeAspect="1"/>
          </p:cNvPicPr>
          <p:nvPr/>
        </p:nvPicPr>
        <p:blipFill>
          <a:blip r:embed="rId3"/>
          <a:stretch>
            <a:fillRect/>
          </a:stretch>
        </p:blipFill>
        <p:spPr>
          <a:xfrm>
            <a:off x="283576" y="3750649"/>
            <a:ext cx="6843252" cy="2743200"/>
          </a:xfrm>
          <a:prstGeom prst="rect">
            <a:avLst/>
          </a:prstGeom>
        </p:spPr>
      </p:pic>
      <p:sp>
        <p:nvSpPr>
          <p:cNvPr id="10" name="TextBox 9">
            <a:extLst>
              <a:ext uri="{FF2B5EF4-FFF2-40B4-BE49-F238E27FC236}">
                <a16:creationId xmlns:a16="http://schemas.microsoft.com/office/drawing/2014/main" id="{11284050-34C4-DC44-9379-3F8930FF45A4}"/>
              </a:ext>
            </a:extLst>
          </p:cNvPr>
          <p:cNvSpPr txBox="1"/>
          <p:nvPr/>
        </p:nvSpPr>
        <p:spPr>
          <a:xfrm>
            <a:off x="7544777" y="1689916"/>
            <a:ext cx="4122289" cy="1200329"/>
          </a:xfrm>
          <a:prstGeom prst="rect">
            <a:avLst/>
          </a:prstGeom>
          <a:noFill/>
        </p:spPr>
        <p:txBody>
          <a:bodyPr wrap="square" rtlCol="0">
            <a:spAutoFit/>
          </a:bodyPr>
          <a:lstStyle/>
          <a:p>
            <a:r>
              <a:rPr lang="en-US" dirty="0"/>
              <a:t>1/24/22 After </a:t>
            </a:r>
            <a:r>
              <a:rPr lang="en-US" dirty="0" err="1"/>
              <a:t>sam</a:t>
            </a:r>
            <a:r>
              <a:rPr lang="en-US" dirty="0"/>
              <a:t> optimization</a:t>
            </a:r>
          </a:p>
          <a:p>
            <a:endParaRPr lang="en-US" dirty="0"/>
          </a:p>
          <a:p>
            <a:r>
              <a:rPr lang="en-US" dirty="0"/>
              <a:t>Analysis jobs are still  IO limited to ~ 50% efficiency</a:t>
            </a:r>
          </a:p>
        </p:txBody>
      </p:sp>
      <p:sp>
        <p:nvSpPr>
          <p:cNvPr id="11" name="TextBox 10">
            <a:extLst>
              <a:ext uri="{FF2B5EF4-FFF2-40B4-BE49-F238E27FC236}">
                <a16:creationId xmlns:a16="http://schemas.microsoft.com/office/drawing/2014/main" id="{5C661B03-7096-054C-A59A-E753998E6611}"/>
              </a:ext>
            </a:extLst>
          </p:cNvPr>
          <p:cNvSpPr txBox="1"/>
          <p:nvPr/>
        </p:nvSpPr>
        <p:spPr>
          <a:xfrm>
            <a:off x="7544777" y="4798752"/>
            <a:ext cx="3484352" cy="369332"/>
          </a:xfrm>
          <a:prstGeom prst="rect">
            <a:avLst/>
          </a:prstGeom>
          <a:noFill/>
        </p:spPr>
        <p:txBody>
          <a:bodyPr wrap="none" rtlCol="0">
            <a:spAutoFit/>
          </a:bodyPr>
          <a:lstStyle/>
          <a:p>
            <a:r>
              <a:rPr lang="en-US" dirty="0"/>
              <a:t>12/13/21 before </a:t>
            </a:r>
            <a:r>
              <a:rPr lang="en-US" dirty="0" err="1"/>
              <a:t>sam</a:t>
            </a:r>
            <a:r>
              <a:rPr lang="en-US" dirty="0"/>
              <a:t> optimization</a:t>
            </a:r>
          </a:p>
        </p:txBody>
      </p:sp>
    </p:spTree>
    <p:extLst>
      <p:ext uri="{BB962C8B-B14F-4D97-AF65-F5344CB8AC3E}">
        <p14:creationId xmlns:p14="http://schemas.microsoft.com/office/powerpoint/2010/main" val="12003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7370-5B7D-5F40-9315-C00D928F9B7B}"/>
              </a:ext>
            </a:extLst>
          </p:cNvPr>
          <p:cNvSpPr>
            <a:spLocks noGrp="1"/>
          </p:cNvSpPr>
          <p:nvPr>
            <p:ph type="title"/>
          </p:nvPr>
        </p:nvSpPr>
        <p:spPr/>
        <p:txBody>
          <a:bodyPr/>
          <a:lstStyle/>
          <a:p>
            <a:r>
              <a:rPr lang="en-US" dirty="0"/>
              <a:t>Disk and CPU request</a:t>
            </a:r>
          </a:p>
        </p:txBody>
      </p:sp>
      <p:sp>
        <p:nvSpPr>
          <p:cNvPr id="3" name="Footer Placeholder 2">
            <a:extLst>
              <a:ext uri="{FF2B5EF4-FFF2-40B4-BE49-F238E27FC236}">
                <a16:creationId xmlns:a16="http://schemas.microsoft.com/office/drawing/2014/main" id="{B87FDFA9-7AFB-F146-81FC-702F3035DE44}"/>
              </a:ext>
            </a:extLst>
          </p:cNvPr>
          <p:cNvSpPr>
            <a:spLocks noGrp="1"/>
          </p:cNvSpPr>
          <p:nvPr>
            <p:ph type="ftr" sz="quarter" idx="11"/>
          </p:nvPr>
        </p:nvSpPr>
        <p:spPr/>
        <p:txBody>
          <a:bodyPr/>
          <a:lstStyle/>
          <a:p>
            <a:pPr>
              <a:defRPr/>
            </a:pPr>
            <a:r>
              <a:rPr lang="en-US"/>
              <a:t>Computing </a:t>
            </a:r>
          </a:p>
        </p:txBody>
      </p:sp>
      <p:graphicFrame>
        <p:nvGraphicFramePr>
          <p:cNvPr id="6" name="Table 6">
            <a:extLst>
              <a:ext uri="{FF2B5EF4-FFF2-40B4-BE49-F238E27FC236}">
                <a16:creationId xmlns:a16="http://schemas.microsoft.com/office/drawing/2014/main" id="{521C6408-1792-EC42-A51C-D781C6696098}"/>
              </a:ext>
            </a:extLst>
          </p:cNvPr>
          <p:cNvGraphicFramePr>
            <a:graphicFrameLocks noGrp="1"/>
          </p:cNvGraphicFramePr>
          <p:nvPr>
            <p:ph idx="13"/>
            <p:extLst>
              <p:ext uri="{D42A27DB-BD31-4B8C-83A1-F6EECF244321}">
                <p14:modId xmlns:p14="http://schemas.microsoft.com/office/powerpoint/2010/main" val="1548492777"/>
              </p:ext>
            </p:extLst>
          </p:nvPr>
        </p:nvGraphicFramePr>
        <p:xfrm>
          <a:off x="609600" y="1238250"/>
          <a:ext cx="11056941" cy="1381760"/>
        </p:xfrm>
        <a:graphic>
          <a:graphicData uri="http://schemas.openxmlformats.org/drawingml/2006/table">
            <a:tbl>
              <a:tblPr firstRow="1" bandRow="1">
                <a:tableStyleId>{5C22544A-7EE6-4342-B048-85BDC9FD1C3A}</a:tableStyleId>
              </a:tblPr>
              <a:tblGrid>
                <a:gridCol w="1579563">
                  <a:extLst>
                    <a:ext uri="{9D8B030D-6E8A-4147-A177-3AD203B41FA5}">
                      <a16:colId xmlns:a16="http://schemas.microsoft.com/office/drawing/2014/main" val="3911677180"/>
                    </a:ext>
                  </a:extLst>
                </a:gridCol>
                <a:gridCol w="1564690">
                  <a:extLst>
                    <a:ext uri="{9D8B030D-6E8A-4147-A177-3AD203B41FA5}">
                      <a16:colId xmlns:a16="http://schemas.microsoft.com/office/drawing/2014/main" val="784552548"/>
                    </a:ext>
                  </a:extLst>
                </a:gridCol>
                <a:gridCol w="1594436">
                  <a:extLst>
                    <a:ext uri="{9D8B030D-6E8A-4147-A177-3AD203B41FA5}">
                      <a16:colId xmlns:a16="http://schemas.microsoft.com/office/drawing/2014/main" val="2544390951"/>
                    </a:ext>
                  </a:extLst>
                </a:gridCol>
                <a:gridCol w="1579563">
                  <a:extLst>
                    <a:ext uri="{9D8B030D-6E8A-4147-A177-3AD203B41FA5}">
                      <a16:colId xmlns:a16="http://schemas.microsoft.com/office/drawing/2014/main" val="4177411666"/>
                    </a:ext>
                  </a:extLst>
                </a:gridCol>
                <a:gridCol w="1579563">
                  <a:extLst>
                    <a:ext uri="{9D8B030D-6E8A-4147-A177-3AD203B41FA5}">
                      <a16:colId xmlns:a16="http://schemas.microsoft.com/office/drawing/2014/main" val="379778755"/>
                    </a:ext>
                  </a:extLst>
                </a:gridCol>
                <a:gridCol w="1579563">
                  <a:extLst>
                    <a:ext uri="{9D8B030D-6E8A-4147-A177-3AD203B41FA5}">
                      <a16:colId xmlns:a16="http://schemas.microsoft.com/office/drawing/2014/main" val="2409320403"/>
                    </a:ext>
                  </a:extLst>
                </a:gridCol>
                <a:gridCol w="1579563">
                  <a:extLst>
                    <a:ext uri="{9D8B030D-6E8A-4147-A177-3AD203B41FA5}">
                      <a16:colId xmlns:a16="http://schemas.microsoft.com/office/drawing/2014/main" val="386505642"/>
                    </a:ext>
                  </a:extLst>
                </a:gridCol>
              </a:tblGrid>
              <a:tr h="370840">
                <a:tc>
                  <a:txBody>
                    <a:bodyPr/>
                    <a:lstStyle/>
                    <a:p>
                      <a:endParaRPr lang="en-US" dirty="0"/>
                    </a:p>
                  </a:txBody>
                  <a:tcPr/>
                </a:tc>
                <a:tc>
                  <a:txBody>
                    <a:bodyPr/>
                    <a:lstStyle/>
                    <a:p>
                      <a:r>
                        <a:rPr lang="en-US" dirty="0"/>
                        <a:t>Cores requested</a:t>
                      </a:r>
                    </a:p>
                  </a:txBody>
                  <a:tcPr/>
                </a:tc>
                <a:tc>
                  <a:txBody>
                    <a:bodyPr/>
                    <a:lstStyle/>
                    <a:p>
                      <a:r>
                        <a:rPr lang="en-US" dirty="0"/>
                        <a:t>Cores pledged</a:t>
                      </a:r>
                    </a:p>
                  </a:txBody>
                  <a:tcPr/>
                </a:tc>
                <a:tc>
                  <a:txBody>
                    <a:bodyPr/>
                    <a:lstStyle/>
                    <a:p>
                      <a:r>
                        <a:rPr lang="en-US" dirty="0"/>
                        <a:t>Cores used</a:t>
                      </a:r>
                    </a:p>
                  </a:txBody>
                  <a:tcPr/>
                </a:tc>
                <a:tc>
                  <a:txBody>
                    <a:bodyPr/>
                    <a:lstStyle/>
                    <a:p>
                      <a:r>
                        <a:rPr lang="en-US" dirty="0"/>
                        <a:t>Disk request PB</a:t>
                      </a:r>
                    </a:p>
                  </a:txBody>
                  <a:tcPr/>
                </a:tc>
                <a:tc>
                  <a:txBody>
                    <a:bodyPr/>
                    <a:lstStyle/>
                    <a:p>
                      <a:r>
                        <a:rPr lang="en-US" dirty="0"/>
                        <a:t>Disk pledged PB</a:t>
                      </a:r>
                    </a:p>
                  </a:txBody>
                  <a:tcPr/>
                </a:tc>
                <a:tc>
                  <a:txBody>
                    <a:bodyPr/>
                    <a:lstStyle/>
                    <a:p>
                      <a:r>
                        <a:rPr lang="en-US" dirty="0"/>
                        <a:t>Disk used PB</a:t>
                      </a:r>
                    </a:p>
                  </a:txBody>
                  <a:tcPr/>
                </a:tc>
                <a:extLst>
                  <a:ext uri="{0D108BD9-81ED-4DB2-BD59-A6C34878D82A}">
                    <a16:rowId xmlns:a16="http://schemas.microsoft.com/office/drawing/2014/main" val="3088319227"/>
                  </a:ext>
                </a:extLst>
              </a:tr>
              <a:tr h="370840">
                <a:tc>
                  <a:txBody>
                    <a:bodyPr/>
                    <a:lstStyle/>
                    <a:p>
                      <a:r>
                        <a:rPr lang="en-US" dirty="0"/>
                        <a:t>2021</a:t>
                      </a:r>
                    </a:p>
                  </a:txBody>
                  <a:tcPr/>
                </a:tc>
                <a:tc>
                  <a:txBody>
                    <a:bodyPr/>
                    <a:lstStyle/>
                    <a:p>
                      <a:pPr algn="r"/>
                      <a:r>
                        <a:rPr lang="en-US" dirty="0"/>
                        <a:t>6594</a:t>
                      </a:r>
                    </a:p>
                  </a:txBody>
                  <a:tcPr/>
                </a:tc>
                <a:tc>
                  <a:txBody>
                    <a:bodyPr/>
                    <a:lstStyle/>
                    <a:p>
                      <a:pPr algn="r"/>
                      <a:r>
                        <a:rPr lang="en-US"/>
                        <a:t>11536</a:t>
                      </a:r>
                      <a:endParaRPr lang="en-US" dirty="0"/>
                    </a:p>
                  </a:txBody>
                  <a:tcPr/>
                </a:tc>
                <a:tc>
                  <a:txBody>
                    <a:bodyPr/>
                    <a:lstStyle/>
                    <a:p>
                      <a:pPr algn="r"/>
                      <a:r>
                        <a:rPr lang="en-US" dirty="0"/>
                        <a:t>4700</a:t>
                      </a:r>
                    </a:p>
                  </a:txBody>
                  <a:tcPr/>
                </a:tc>
                <a:tc>
                  <a:txBody>
                    <a:bodyPr/>
                    <a:lstStyle/>
                    <a:p>
                      <a:pPr algn="r"/>
                      <a:r>
                        <a:rPr lang="en-US" dirty="0"/>
                        <a:t>20.4</a:t>
                      </a:r>
                    </a:p>
                  </a:txBody>
                  <a:tcPr/>
                </a:tc>
                <a:tc>
                  <a:txBody>
                    <a:bodyPr/>
                    <a:lstStyle/>
                    <a:p>
                      <a:pPr algn="r"/>
                      <a:r>
                        <a:rPr lang="en-US" dirty="0"/>
                        <a:t>13.0</a:t>
                      </a:r>
                    </a:p>
                  </a:txBody>
                  <a:tcPr/>
                </a:tc>
                <a:tc>
                  <a:txBody>
                    <a:bodyPr/>
                    <a:lstStyle/>
                    <a:p>
                      <a:pPr algn="r"/>
                      <a:r>
                        <a:rPr lang="en-US" dirty="0"/>
                        <a:t>9.0</a:t>
                      </a:r>
                    </a:p>
                  </a:txBody>
                  <a:tcPr/>
                </a:tc>
                <a:extLst>
                  <a:ext uri="{0D108BD9-81ED-4DB2-BD59-A6C34878D82A}">
                    <a16:rowId xmlns:a16="http://schemas.microsoft.com/office/drawing/2014/main" val="371473531"/>
                  </a:ext>
                </a:extLst>
              </a:tr>
              <a:tr h="370840">
                <a:tc>
                  <a:txBody>
                    <a:bodyPr/>
                    <a:lstStyle/>
                    <a:p>
                      <a:r>
                        <a:rPr lang="en-US" dirty="0"/>
                        <a:t>2022</a:t>
                      </a:r>
                    </a:p>
                  </a:txBody>
                  <a:tcPr/>
                </a:tc>
                <a:tc>
                  <a:txBody>
                    <a:bodyPr/>
                    <a:lstStyle/>
                    <a:p>
                      <a:pPr algn="r"/>
                      <a:r>
                        <a:rPr lang="en-US" dirty="0"/>
                        <a:t>7780     </a:t>
                      </a:r>
                    </a:p>
                  </a:txBody>
                  <a:tcPr marL="9525" marR="9525" marT="9525" marB="0" anchor="b"/>
                </a:tc>
                <a:tc>
                  <a:txBody>
                    <a:bodyPr/>
                    <a:lstStyle/>
                    <a:p>
                      <a:pPr algn="r"/>
                      <a:r>
                        <a:rPr lang="en-US" dirty="0"/>
                        <a:t>~10095</a:t>
                      </a:r>
                    </a:p>
                  </a:txBody>
                  <a:tcPr/>
                </a:tc>
                <a:tc>
                  <a:txBody>
                    <a:bodyPr/>
                    <a:lstStyle/>
                    <a:p>
                      <a:pPr algn="r"/>
                      <a:r>
                        <a:rPr lang="en-US" dirty="0"/>
                        <a:t>---</a:t>
                      </a:r>
                    </a:p>
                  </a:txBody>
                  <a:tcPr/>
                </a:tc>
                <a:tc>
                  <a:txBody>
                    <a:bodyPr/>
                    <a:lstStyle/>
                    <a:p>
                      <a:pPr algn="r"/>
                      <a:r>
                        <a:rPr lang="en-US" dirty="0"/>
                        <a:t>27.3</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19.0</a:t>
                      </a:r>
                    </a:p>
                  </a:txBody>
                  <a:tcPr/>
                </a:tc>
                <a:tc>
                  <a:txBody>
                    <a:bodyPr/>
                    <a:lstStyle/>
                    <a:p>
                      <a:pPr algn="r"/>
                      <a:endParaRPr lang="en-US" dirty="0"/>
                    </a:p>
                  </a:txBody>
                  <a:tcPr/>
                </a:tc>
                <a:extLst>
                  <a:ext uri="{0D108BD9-81ED-4DB2-BD59-A6C34878D82A}">
                    <a16:rowId xmlns:a16="http://schemas.microsoft.com/office/drawing/2014/main" val="3114052000"/>
                  </a:ext>
                </a:extLst>
              </a:tr>
            </a:tbl>
          </a:graphicData>
        </a:graphic>
      </p:graphicFrame>
      <p:sp>
        <p:nvSpPr>
          <p:cNvPr id="5" name="Date Placeholder 4">
            <a:extLst>
              <a:ext uri="{FF2B5EF4-FFF2-40B4-BE49-F238E27FC236}">
                <a16:creationId xmlns:a16="http://schemas.microsoft.com/office/drawing/2014/main" id="{7130BC4D-0AAF-844E-9EC8-21EAFE6ADAA5}"/>
              </a:ext>
            </a:extLst>
          </p:cNvPr>
          <p:cNvSpPr>
            <a:spLocks noGrp="1"/>
          </p:cNvSpPr>
          <p:nvPr>
            <p:ph type="dt" sz="half" idx="2"/>
          </p:nvPr>
        </p:nvSpPr>
        <p:spPr/>
        <p:txBody>
          <a:bodyPr/>
          <a:lstStyle/>
          <a:p>
            <a:pPr>
              <a:defRPr/>
            </a:pPr>
            <a:fld id="{09F5D5BF-2D66-9249-A27D-B9A9913D232D}" type="datetime1">
              <a:rPr lang="en-US" smtClean="0"/>
              <a:t>1/26/22</a:t>
            </a:fld>
            <a:endParaRPr lang="en-US"/>
          </a:p>
        </p:txBody>
      </p:sp>
      <p:sp>
        <p:nvSpPr>
          <p:cNvPr id="7" name="TextBox 6">
            <a:extLst>
              <a:ext uri="{FF2B5EF4-FFF2-40B4-BE49-F238E27FC236}">
                <a16:creationId xmlns:a16="http://schemas.microsoft.com/office/drawing/2014/main" id="{0AD49EA3-7D85-5342-A95C-410105CB3ADB}"/>
              </a:ext>
            </a:extLst>
          </p:cNvPr>
          <p:cNvSpPr txBox="1"/>
          <p:nvPr/>
        </p:nvSpPr>
        <p:spPr>
          <a:xfrm>
            <a:off x="777922" y="3166281"/>
            <a:ext cx="10888619" cy="2031325"/>
          </a:xfrm>
          <a:prstGeom prst="rect">
            <a:avLst/>
          </a:prstGeom>
          <a:noFill/>
        </p:spPr>
        <p:txBody>
          <a:bodyPr wrap="square" rtlCol="0">
            <a:spAutoFit/>
          </a:bodyPr>
          <a:lstStyle/>
          <a:p>
            <a:r>
              <a:rPr lang="en-US" dirty="0"/>
              <a:t>2021 request was based on assumption that PD II started in late 2021.</a:t>
            </a:r>
          </a:p>
          <a:p>
            <a:endParaRPr lang="en-US" dirty="0"/>
          </a:p>
          <a:p>
            <a:r>
              <a:rPr lang="en-US" dirty="0"/>
              <a:t>Disk was also underutilized in 2021 due to </a:t>
            </a:r>
            <a:r>
              <a:rPr lang="en-US" dirty="0" err="1"/>
              <a:t>rucio</a:t>
            </a:r>
            <a:r>
              <a:rPr lang="en-US" dirty="0"/>
              <a:t> startup.  </a:t>
            </a:r>
            <a:r>
              <a:rPr lang="en-US" dirty="0" err="1"/>
              <a:t>Rucio</a:t>
            </a:r>
            <a:r>
              <a:rPr lang="en-US" dirty="0"/>
              <a:t> is now being brought up across sites and will fill pledged disk over next month.  More will be needed to accommodate live disk copies of all sim/reco. </a:t>
            </a:r>
          </a:p>
          <a:p>
            <a:endParaRPr lang="en-US" dirty="0"/>
          </a:p>
          <a:p>
            <a:r>
              <a:rPr lang="en-US" dirty="0"/>
              <a:t>Disk/CPU increase in request from 2021 to 2022 driven by needs of the protoDUNE runs ProtoDUNE-II runs (VD </a:t>
            </a:r>
            <a:r>
              <a:rPr lang="en-US" dirty="0" err="1"/>
              <a:t>coldbox</a:t>
            </a:r>
            <a:r>
              <a:rPr lang="en-US" dirty="0"/>
              <a:t>, HD </a:t>
            </a:r>
            <a:r>
              <a:rPr lang="en-US" dirty="0" err="1"/>
              <a:t>coldbox</a:t>
            </a:r>
            <a:r>
              <a:rPr lang="en-US" dirty="0"/>
              <a:t>, ProtoDUNE-HD/VD commissioning, beam, </a:t>
            </a:r>
            <a:r>
              <a:rPr lang="en-US" dirty="0" err="1"/>
              <a:t>cosmics</a:t>
            </a:r>
            <a:r>
              <a:rPr lang="en-US" dirty="0"/>
              <a:t>)</a:t>
            </a:r>
          </a:p>
        </p:txBody>
      </p:sp>
    </p:spTree>
    <p:extLst>
      <p:ext uri="{BB962C8B-B14F-4D97-AF65-F5344CB8AC3E}">
        <p14:creationId xmlns:p14="http://schemas.microsoft.com/office/powerpoint/2010/main" val="341207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FCC6-9B8B-2048-B280-2BE2E1A5D1A4}"/>
              </a:ext>
            </a:extLst>
          </p:cNvPr>
          <p:cNvSpPr>
            <a:spLocks noGrp="1"/>
          </p:cNvSpPr>
          <p:nvPr>
            <p:ph type="title"/>
          </p:nvPr>
        </p:nvSpPr>
        <p:spPr/>
        <p:txBody>
          <a:bodyPr/>
          <a:lstStyle/>
          <a:p>
            <a:r>
              <a:rPr lang="en-US" dirty="0"/>
              <a:t>Why so much more disk and CPU needed in 2022-2023?</a:t>
            </a:r>
          </a:p>
        </p:txBody>
      </p:sp>
      <p:sp>
        <p:nvSpPr>
          <p:cNvPr id="3" name="Footer Placeholder 2">
            <a:extLst>
              <a:ext uri="{FF2B5EF4-FFF2-40B4-BE49-F238E27FC236}">
                <a16:creationId xmlns:a16="http://schemas.microsoft.com/office/drawing/2014/main" id="{22E2FC16-E5EE-804A-A2BF-B0DA1249E2F4}"/>
              </a:ext>
            </a:extLst>
          </p:cNvPr>
          <p:cNvSpPr>
            <a:spLocks noGrp="1"/>
          </p:cNvSpPr>
          <p:nvPr>
            <p:ph type="ftr" sz="quarter" idx="11"/>
          </p:nvPr>
        </p:nvSpPr>
        <p:spPr/>
        <p:txBody>
          <a:bodyPr/>
          <a:lstStyle/>
          <a:p>
            <a:pPr>
              <a:defRPr/>
            </a:pPr>
            <a:r>
              <a:rPr lang="en-US"/>
              <a:t>Computing </a:t>
            </a:r>
          </a:p>
        </p:txBody>
      </p:sp>
      <p:sp>
        <p:nvSpPr>
          <p:cNvPr id="4" name="Content Placeholder 3">
            <a:extLst>
              <a:ext uri="{FF2B5EF4-FFF2-40B4-BE49-F238E27FC236}">
                <a16:creationId xmlns:a16="http://schemas.microsoft.com/office/drawing/2014/main" id="{388AA577-1C94-2A4E-8C25-51A82A912B12}"/>
              </a:ext>
            </a:extLst>
          </p:cNvPr>
          <p:cNvSpPr>
            <a:spLocks noGrp="1"/>
          </p:cNvSpPr>
          <p:nvPr>
            <p:ph idx="13"/>
          </p:nvPr>
        </p:nvSpPr>
        <p:spPr/>
        <p:txBody>
          <a:bodyPr/>
          <a:lstStyle/>
          <a:p>
            <a:r>
              <a:rPr lang="en-US" dirty="0"/>
              <a:t>Need to move more samples to collaboration disk for fast access</a:t>
            </a:r>
          </a:p>
          <a:p>
            <a:r>
              <a:rPr lang="en-US" dirty="0"/>
              <a:t>Expect to take significant ProtoDUNE </a:t>
            </a:r>
            <a:r>
              <a:rPr lang="en-US" dirty="0" err="1"/>
              <a:t>RunII</a:t>
            </a:r>
            <a:r>
              <a:rPr lang="en-US" dirty="0"/>
              <a:t> data before April 23</a:t>
            </a:r>
          </a:p>
          <a:p>
            <a:pPr lvl="1"/>
            <a:r>
              <a:rPr lang="en-US" dirty="0"/>
              <a:t>In 2018 we logged around 3.5 PB of raw and reconstructed data over a few months. </a:t>
            </a:r>
          </a:p>
          <a:p>
            <a:pPr lvl="1"/>
            <a:r>
              <a:rPr lang="en-US" dirty="0"/>
              <a:t>this is built into the model and explains the increase of 7 PB from 2021-22 to 2022-23</a:t>
            </a:r>
          </a:p>
        </p:txBody>
      </p:sp>
      <p:sp>
        <p:nvSpPr>
          <p:cNvPr id="5" name="Date Placeholder 4">
            <a:extLst>
              <a:ext uri="{FF2B5EF4-FFF2-40B4-BE49-F238E27FC236}">
                <a16:creationId xmlns:a16="http://schemas.microsoft.com/office/drawing/2014/main" id="{F99E3907-F116-2B4D-AAEB-158DA4E1C933}"/>
              </a:ext>
            </a:extLst>
          </p:cNvPr>
          <p:cNvSpPr>
            <a:spLocks noGrp="1"/>
          </p:cNvSpPr>
          <p:nvPr>
            <p:ph type="dt" sz="half" idx="2"/>
          </p:nvPr>
        </p:nvSpPr>
        <p:spPr/>
        <p:txBody>
          <a:bodyPr/>
          <a:lstStyle/>
          <a:p>
            <a:pPr>
              <a:defRPr/>
            </a:pPr>
            <a:fld id="{09F5D5BF-2D66-9249-A27D-B9A9913D232D}" type="datetime1">
              <a:rPr lang="en-US" smtClean="0"/>
              <a:t>1/26/22</a:t>
            </a:fld>
            <a:endParaRPr lang="en-US"/>
          </a:p>
        </p:txBody>
      </p:sp>
      <p:pic>
        <p:nvPicPr>
          <p:cNvPr id="6" name="Picture 5">
            <a:extLst>
              <a:ext uri="{FF2B5EF4-FFF2-40B4-BE49-F238E27FC236}">
                <a16:creationId xmlns:a16="http://schemas.microsoft.com/office/drawing/2014/main" id="{9F92FB0F-50EB-CB40-A68A-57225F9C8310}"/>
              </a:ext>
            </a:extLst>
          </p:cNvPr>
          <p:cNvPicPr>
            <a:picLocks noChangeAspect="1"/>
          </p:cNvPicPr>
          <p:nvPr/>
        </p:nvPicPr>
        <p:blipFill>
          <a:blip r:embed="rId2"/>
          <a:stretch>
            <a:fillRect/>
          </a:stretch>
        </p:blipFill>
        <p:spPr>
          <a:xfrm>
            <a:off x="42333" y="3051814"/>
            <a:ext cx="12192000" cy="3626967"/>
          </a:xfrm>
          <a:prstGeom prst="rect">
            <a:avLst/>
          </a:prstGeom>
          <a:solidFill>
            <a:schemeClr val="accent4">
              <a:lumMod val="40000"/>
              <a:lumOff val="60000"/>
            </a:schemeClr>
          </a:solidFill>
        </p:spPr>
      </p:pic>
      <p:sp>
        <p:nvSpPr>
          <p:cNvPr id="9" name="Rectangular Callout 8">
            <a:extLst>
              <a:ext uri="{FF2B5EF4-FFF2-40B4-BE49-F238E27FC236}">
                <a16:creationId xmlns:a16="http://schemas.microsoft.com/office/drawing/2014/main" id="{781C7857-F423-4C4E-8E09-A94048AD04FC}"/>
              </a:ext>
            </a:extLst>
          </p:cNvPr>
          <p:cNvSpPr/>
          <p:nvPr/>
        </p:nvSpPr>
        <p:spPr>
          <a:xfrm>
            <a:off x="1731292" y="4330460"/>
            <a:ext cx="2064330" cy="779320"/>
          </a:xfrm>
          <a:prstGeom prst="wedgeRectCallout">
            <a:avLst>
              <a:gd name="adj1" fmla="val 9496"/>
              <a:gd name="adj2" fmla="val 9071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commissioning and Beam run </a:t>
            </a:r>
          </a:p>
        </p:txBody>
      </p:sp>
    </p:spTree>
    <p:extLst>
      <p:ext uri="{BB962C8B-B14F-4D97-AF65-F5344CB8AC3E}">
        <p14:creationId xmlns:p14="http://schemas.microsoft.com/office/powerpoint/2010/main" val="356346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FB99-0E9E-704C-B7A7-9D931193395C}"/>
              </a:ext>
            </a:extLst>
          </p:cNvPr>
          <p:cNvSpPr>
            <a:spLocks noGrp="1"/>
          </p:cNvSpPr>
          <p:nvPr>
            <p:ph type="title"/>
          </p:nvPr>
        </p:nvSpPr>
        <p:spPr/>
        <p:txBody>
          <a:bodyPr/>
          <a:lstStyle/>
          <a:p>
            <a:r>
              <a:rPr lang="en-US" dirty="0"/>
              <a:t>Matching pledges to needs</a:t>
            </a:r>
          </a:p>
        </p:txBody>
      </p:sp>
      <p:sp>
        <p:nvSpPr>
          <p:cNvPr id="3" name="Footer Placeholder 2">
            <a:extLst>
              <a:ext uri="{FF2B5EF4-FFF2-40B4-BE49-F238E27FC236}">
                <a16:creationId xmlns:a16="http://schemas.microsoft.com/office/drawing/2014/main" id="{9093E53E-AF58-3345-8D9A-F3D1FCAF5D36}"/>
              </a:ext>
            </a:extLst>
          </p:cNvPr>
          <p:cNvSpPr>
            <a:spLocks noGrp="1"/>
          </p:cNvSpPr>
          <p:nvPr>
            <p:ph type="ftr" sz="quarter" idx="11"/>
          </p:nvPr>
        </p:nvSpPr>
        <p:spPr/>
        <p:txBody>
          <a:bodyPr/>
          <a:lstStyle/>
          <a:p>
            <a:pPr>
              <a:defRPr/>
            </a:pPr>
            <a:r>
              <a:rPr lang="en-US"/>
              <a:t>Computing </a:t>
            </a:r>
          </a:p>
        </p:txBody>
      </p:sp>
      <p:sp>
        <p:nvSpPr>
          <p:cNvPr id="4" name="Content Placeholder 3">
            <a:extLst>
              <a:ext uri="{FF2B5EF4-FFF2-40B4-BE49-F238E27FC236}">
                <a16:creationId xmlns:a16="http://schemas.microsoft.com/office/drawing/2014/main" id="{839B6BA4-996F-B64F-A11F-B9993E26136F}"/>
              </a:ext>
            </a:extLst>
          </p:cNvPr>
          <p:cNvSpPr>
            <a:spLocks noGrp="1"/>
          </p:cNvSpPr>
          <p:nvPr>
            <p:ph idx="13"/>
          </p:nvPr>
        </p:nvSpPr>
        <p:spPr/>
        <p:txBody>
          <a:bodyPr>
            <a:normAutofit/>
          </a:bodyPr>
          <a:lstStyle/>
          <a:p>
            <a:pPr marL="0" indent="0">
              <a:buNone/>
            </a:pPr>
            <a:r>
              <a:rPr lang="en-US" dirty="0"/>
              <a:t>Requests for 2022-2023 are significantly larger due to the PD II running.</a:t>
            </a:r>
          </a:p>
          <a:p>
            <a:pPr marL="0" indent="0">
              <a:buNone/>
            </a:pPr>
            <a:r>
              <a:rPr lang="en-US" dirty="0"/>
              <a:t> Here is how we can prioritize to use pledged resources effectively.</a:t>
            </a:r>
          </a:p>
          <a:p>
            <a:r>
              <a:rPr lang="en-US" dirty="0">
                <a:solidFill>
                  <a:schemeClr val="tx1"/>
                </a:solidFill>
              </a:rPr>
              <a:t>Disk  - pledge &lt; full need</a:t>
            </a:r>
          </a:p>
          <a:p>
            <a:pPr lvl="1"/>
            <a:r>
              <a:rPr lang="en-US" dirty="0"/>
              <a:t>Prioritize protoDUNE 2 raw and reconstructed data for disk</a:t>
            </a:r>
          </a:p>
          <a:p>
            <a:pPr lvl="1"/>
            <a:r>
              <a:rPr lang="en-US" dirty="0"/>
              <a:t>Must reduce # of available copies and/or disk lifetimes for samples. </a:t>
            </a:r>
          </a:p>
          <a:p>
            <a:pPr lvl="1"/>
            <a:r>
              <a:rPr lang="en-US" dirty="0"/>
              <a:t>Some samples will need to be staged from tape.</a:t>
            </a:r>
          </a:p>
          <a:p>
            <a:r>
              <a:rPr lang="en-US" dirty="0">
                <a:solidFill>
                  <a:schemeClr val="tx1"/>
                </a:solidFill>
              </a:rPr>
              <a:t>Cores - pledges &gt; request</a:t>
            </a:r>
            <a:r>
              <a:rPr lang="en-US" dirty="0"/>
              <a:t> but we can still optimize</a:t>
            </a:r>
          </a:p>
          <a:p>
            <a:pPr lvl="1"/>
            <a:r>
              <a:rPr lang="en-US" dirty="0"/>
              <a:t>Prioritize data and calibration samples</a:t>
            </a:r>
          </a:p>
          <a:p>
            <a:pPr lvl="1"/>
            <a:r>
              <a:rPr lang="en-US" dirty="0"/>
              <a:t>Rely more on opportunistic resources</a:t>
            </a:r>
          </a:p>
          <a:p>
            <a:pPr lvl="1"/>
            <a:r>
              <a:rPr lang="en-US" dirty="0"/>
              <a:t>Continue optimization of analysis job placement to raise efficiency</a:t>
            </a:r>
          </a:p>
          <a:p>
            <a:pPr lvl="1" indent="0">
              <a:buNone/>
            </a:pPr>
            <a:endParaRPr lang="en-US" dirty="0"/>
          </a:p>
        </p:txBody>
      </p:sp>
      <p:sp>
        <p:nvSpPr>
          <p:cNvPr id="5" name="Date Placeholder 4">
            <a:extLst>
              <a:ext uri="{FF2B5EF4-FFF2-40B4-BE49-F238E27FC236}">
                <a16:creationId xmlns:a16="http://schemas.microsoft.com/office/drawing/2014/main" id="{C8BBB19B-EC91-D44F-AC3E-99A1CD4AF90F}"/>
              </a:ext>
            </a:extLst>
          </p:cNvPr>
          <p:cNvSpPr>
            <a:spLocks noGrp="1"/>
          </p:cNvSpPr>
          <p:nvPr>
            <p:ph type="dt" sz="half" idx="2"/>
          </p:nvPr>
        </p:nvSpPr>
        <p:spPr/>
        <p:txBody>
          <a:bodyPr/>
          <a:lstStyle/>
          <a:p>
            <a:pPr>
              <a:defRPr/>
            </a:pPr>
            <a:fld id="{09F5D5BF-2D66-9249-A27D-B9A9913D232D}" type="datetime1">
              <a:rPr lang="en-US" smtClean="0"/>
              <a:t>1/26/22</a:t>
            </a:fld>
            <a:endParaRPr lang="en-US"/>
          </a:p>
        </p:txBody>
      </p:sp>
    </p:spTree>
    <p:extLst>
      <p:ext uri="{BB962C8B-B14F-4D97-AF65-F5344CB8AC3E}">
        <p14:creationId xmlns:p14="http://schemas.microsoft.com/office/powerpoint/2010/main" val="49903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F00AF7-F88D-B64E-BA7B-FBC0F02D737D}"/>
              </a:ext>
            </a:extLst>
          </p:cNvPr>
          <p:cNvPicPr>
            <a:picLocks noChangeAspect="1"/>
          </p:cNvPicPr>
          <p:nvPr/>
        </p:nvPicPr>
        <p:blipFill>
          <a:blip r:embed="rId2"/>
          <a:stretch>
            <a:fillRect/>
          </a:stretch>
        </p:blipFill>
        <p:spPr>
          <a:xfrm>
            <a:off x="3587750" y="2546350"/>
            <a:ext cx="5016500" cy="1765300"/>
          </a:xfrm>
          <a:prstGeom prst="rect">
            <a:avLst/>
          </a:prstGeom>
        </p:spPr>
      </p:pic>
      <p:sp>
        <p:nvSpPr>
          <p:cNvPr id="2" name="Title 1">
            <a:extLst>
              <a:ext uri="{FF2B5EF4-FFF2-40B4-BE49-F238E27FC236}">
                <a16:creationId xmlns:a16="http://schemas.microsoft.com/office/drawing/2014/main" id="{8EBEEDC7-4091-9B43-8638-7B8002A24E80}"/>
              </a:ext>
            </a:extLst>
          </p:cNvPr>
          <p:cNvSpPr>
            <a:spLocks noGrp="1"/>
          </p:cNvSpPr>
          <p:nvPr>
            <p:ph type="title"/>
          </p:nvPr>
        </p:nvSpPr>
        <p:spPr/>
        <p:txBody>
          <a:bodyPr/>
          <a:lstStyle/>
          <a:p>
            <a:r>
              <a:rPr lang="en-US" dirty="0"/>
              <a:t>Requests from dune docdb-23419</a:t>
            </a:r>
          </a:p>
        </p:txBody>
      </p:sp>
      <p:pic>
        <p:nvPicPr>
          <p:cNvPr id="6" name="Content Placeholder 5">
            <a:extLst>
              <a:ext uri="{FF2B5EF4-FFF2-40B4-BE49-F238E27FC236}">
                <a16:creationId xmlns:a16="http://schemas.microsoft.com/office/drawing/2014/main" id="{2971E4A5-ED34-3642-B402-CB12496D144E}"/>
              </a:ext>
            </a:extLst>
          </p:cNvPr>
          <p:cNvPicPr>
            <a:picLocks noGrp="1" noChangeAspect="1"/>
          </p:cNvPicPr>
          <p:nvPr>
            <p:ph idx="1"/>
          </p:nvPr>
        </p:nvPicPr>
        <p:blipFill>
          <a:blip r:embed="rId2"/>
          <a:stretch>
            <a:fillRect/>
          </a:stretch>
        </p:blipFill>
        <p:spPr>
          <a:xfrm>
            <a:off x="265561" y="1949569"/>
            <a:ext cx="11926439" cy="4196899"/>
          </a:xfrm>
          <a:prstGeom prst="rect">
            <a:avLst/>
          </a:prstGeom>
        </p:spPr>
      </p:pic>
      <p:sp>
        <p:nvSpPr>
          <p:cNvPr id="4" name="Date Placeholder 3">
            <a:extLst>
              <a:ext uri="{FF2B5EF4-FFF2-40B4-BE49-F238E27FC236}">
                <a16:creationId xmlns:a16="http://schemas.microsoft.com/office/drawing/2014/main" id="{E9E2C945-A0A4-0243-90C6-1A68C90D01F2}"/>
              </a:ext>
            </a:extLst>
          </p:cNvPr>
          <p:cNvSpPr>
            <a:spLocks noGrp="1"/>
          </p:cNvSpPr>
          <p:nvPr>
            <p:ph type="dt" sz="half" idx="10"/>
          </p:nvPr>
        </p:nvSpPr>
        <p:spPr/>
        <p:txBody>
          <a:bodyPr/>
          <a:lstStyle/>
          <a:p>
            <a:fld id="{813E3A7A-C5EC-BD40-A251-9BE54799ED88}" type="datetime1">
              <a:rPr lang="en-US" smtClean="0"/>
              <a:t>1/26/22</a:t>
            </a:fld>
            <a:endParaRPr lang="en-US"/>
          </a:p>
        </p:txBody>
      </p:sp>
      <p:sp>
        <p:nvSpPr>
          <p:cNvPr id="5" name="Footer Placeholder 4">
            <a:extLst>
              <a:ext uri="{FF2B5EF4-FFF2-40B4-BE49-F238E27FC236}">
                <a16:creationId xmlns:a16="http://schemas.microsoft.com/office/drawing/2014/main" id="{F9A96EE6-EF19-FC47-A75B-6DC6819538E9}"/>
              </a:ext>
            </a:extLst>
          </p:cNvPr>
          <p:cNvSpPr>
            <a:spLocks noGrp="1"/>
          </p:cNvSpPr>
          <p:nvPr>
            <p:ph type="ftr" sz="quarter" idx="11"/>
          </p:nvPr>
        </p:nvSpPr>
        <p:spPr/>
        <p:txBody>
          <a:bodyPr/>
          <a:lstStyle/>
          <a:p>
            <a:r>
              <a:rPr lang="en-US"/>
              <a:t>DUNE  Essentials </a:t>
            </a:r>
          </a:p>
        </p:txBody>
      </p:sp>
    </p:spTree>
    <p:extLst>
      <p:ext uri="{BB962C8B-B14F-4D97-AF65-F5344CB8AC3E}">
        <p14:creationId xmlns:p14="http://schemas.microsoft.com/office/powerpoint/2010/main" val="45463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65E5-70C8-174C-A80F-39D30BA5466A}"/>
              </a:ext>
            </a:extLst>
          </p:cNvPr>
          <p:cNvSpPr>
            <a:spLocks noGrp="1"/>
          </p:cNvSpPr>
          <p:nvPr>
            <p:ph type="title"/>
          </p:nvPr>
        </p:nvSpPr>
        <p:spPr/>
        <p:txBody>
          <a:bodyPr/>
          <a:lstStyle/>
          <a:p>
            <a:r>
              <a:rPr lang="en-US" dirty="0"/>
              <a:t>Actual #’s for 2021</a:t>
            </a:r>
          </a:p>
        </p:txBody>
      </p:sp>
      <p:sp>
        <p:nvSpPr>
          <p:cNvPr id="3" name="Footer Placeholder 2">
            <a:extLst>
              <a:ext uri="{FF2B5EF4-FFF2-40B4-BE49-F238E27FC236}">
                <a16:creationId xmlns:a16="http://schemas.microsoft.com/office/drawing/2014/main" id="{4195BA21-7B69-2E47-9BD0-F086EF5F305F}"/>
              </a:ext>
            </a:extLst>
          </p:cNvPr>
          <p:cNvSpPr>
            <a:spLocks noGrp="1"/>
          </p:cNvSpPr>
          <p:nvPr>
            <p:ph type="ftr" sz="quarter" idx="11"/>
          </p:nvPr>
        </p:nvSpPr>
        <p:spPr/>
        <p:txBody>
          <a:bodyPr/>
          <a:lstStyle/>
          <a:p>
            <a:pPr>
              <a:defRPr/>
            </a:pPr>
            <a:r>
              <a:rPr lang="en-US"/>
              <a:t>Computing </a:t>
            </a:r>
          </a:p>
        </p:txBody>
      </p:sp>
      <p:sp>
        <p:nvSpPr>
          <p:cNvPr id="5" name="Date Placeholder 4">
            <a:extLst>
              <a:ext uri="{FF2B5EF4-FFF2-40B4-BE49-F238E27FC236}">
                <a16:creationId xmlns:a16="http://schemas.microsoft.com/office/drawing/2014/main" id="{0FA8AC52-2077-5245-B6CA-8965A0EA1758}"/>
              </a:ext>
            </a:extLst>
          </p:cNvPr>
          <p:cNvSpPr>
            <a:spLocks noGrp="1"/>
          </p:cNvSpPr>
          <p:nvPr>
            <p:ph type="dt" sz="half" idx="2"/>
          </p:nvPr>
        </p:nvSpPr>
        <p:spPr/>
        <p:txBody>
          <a:bodyPr/>
          <a:lstStyle/>
          <a:p>
            <a:pPr>
              <a:defRPr/>
            </a:pPr>
            <a:fld id="{09F5D5BF-2D66-9249-A27D-B9A9913D232D}" type="datetime1">
              <a:rPr lang="en-US" smtClean="0"/>
              <a:t>1/26/22</a:t>
            </a:fld>
            <a:endParaRPr lang="en-US"/>
          </a:p>
        </p:txBody>
      </p:sp>
      <p:pic>
        <p:nvPicPr>
          <p:cNvPr id="7" name="Picture 6">
            <a:extLst>
              <a:ext uri="{FF2B5EF4-FFF2-40B4-BE49-F238E27FC236}">
                <a16:creationId xmlns:a16="http://schemas.microsoft.com/office/drawing/2014/main" id="{B0DF4DF2-8681-EB42-A933-40C2604E6B44}"/>
              </a:ext>
            </a:extLst>
          </p:cNvPr>
          <p:cNvPicPr>
            <a:picLocks noChangeAspect="1"/>
          </p:cNvPicPr>
          <p:nvPr/>
        </p:nvPicPr>
        <p:blipFill>
          <a:blip r:embed="rId2"/>
          <a:stretch>
            <a:fillRect/>
          </a:stretch>
        </p:blipFill>
        <p:spPr>
          <a:xfrm>
            <a:off x="91947" y="1540933"/>
            <a:ext cx="11792712" cy="3708400"/>
          </a:xfrm>
          <a:prstGeom prst="rect">
            <a:avLst/>
          </a:prstGeom>
        </p:spPr>
      </p:pic>
    </p:spTree>
    <p:extLst>
      <p:ext uri="{BB962C8B-B14F-4D97-AF65-F5344CB8AC3E}">
        <p14:creationId xmlns:p14="http://schemas.microsoft.com/office/powerpoint/2010/main" val="6076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7F8386BC-29A7-8E4F-AA7A-7CA1D6E715C0}"/>
              </a:ext>
            </a:extLst>
          </p:cNvPr>
          <p:cNvSpPr>
            <a:spLocks noGrp="1"/>
          </p:cNvSpPr>
          <p:nvPr>
            <p:ph type="title"/>
          </p:nvPr>
        </p:nvSpPr>
        <p:spPr>
          <a:xfrm>
            <a:off x="606116" y="406351"/>
            <a:ext cx="5886895" cy="569268"/>
          </a:xfrm>
        </p:spPr>
        <p:txBody>
          <a:bodyPr>
            <a:normAutofit/>
          </a:bodyPr>
          <a:lstStyle/>
          <a:p>
            <a:r>
              <a:rPr lang="en-US" dirty="0"/>
              <a:t> Resource estimates to 2026</a:t>
            </a:r>
          </a:p>
        </p:txBody>
      </p:sp>
      <p:sp>
        <p:nvSpPr>
          <p:cNvPr id="3" name="Footer Placeholder 2">
            <a:extLst>
              <a:ext uri="{FF2B5EF4-FFF2-40B4-BE49-F238E27FC236}">
                <a16:creationId xmlns:a16="http://schemas.microsoft.com/office/drawing/2014/main" id="{2CF6AD1E-BBC7-274D-B8BB-97B2A35ECD16}"/>
              </a:ext>
            </a:extLst>
          </p:cNvPr>
          <p:cNvSpPr>
            <a:spLocks noGrp="1"/>
          </p:cNvSpPr>
          <p:nvPr>
            <p:ph type="ftr" sz="quarter" idx="11"/>
          </p:nvPr>
        </p:nvSpPr>
        <p:spPr/>
        <p:txBody>
          <a:bodyPr/>
          <a:lstStyle/>
          <a:p>
            <a:pPr>
              <a:defRPr/>
            </a:pPr>
            <a:r>
              <a:rPr lang="en-US"/>
              <a:t>Computing </a:t>
            </a:r>
          </a:p>
        </p:txBody>
      </p:sp>
      <p:sp>
        <p:nvSpPr>
          <p:cNvPr id="4" name="Slide Number Placeholder 3">
            <a:extLst>
              <a:ext uri="{FF2B5EF4-FFF2-40B4-BE49-F238E27FC236}">
                <a16:creationId xmlns:a16="http://schemas.microsoft.com/office/drawing/2014/main" id="{5F34DE79-3FFD-124D-A505-ACF938E68316}"/>
              </a:ext>
            </a:extLst>
          </p:cNvPr>
          <p:cNvSpPr>
            <a:spLocks noGrp="1"/>
          </p:cNvSpPr>
          <p:nvPr>
            <p:ph type="sldNum" sz="quarter" idx="12"/>
          </p:nvPr>
        </p:nvSpPr>
        <p:spPr/>
        <p:txBody>
          <a:bodyPr/>
          <a:lstStyle/>
          <a:p>
            <a:pPr>
              <a:defRPr/>
            </a:pPr>
            <a:fld id="{0C39C72E-2A13-EB4D-AD45-6D4E6ACAED8D}" type="slidenum">
              <a:rPr lang="en-US" smtClean="0"/>
              <a:pPr>
                <a:defRPr/>
              </a:pPr>
              <a:t>4</a:t>
            </a:fld>
            <a:endParaRPr lang="en-US"/>
          </a:p>
        </p:txBody>
      </p:sp>
      <p:sp>
        <p:nvSpPr>
          <p:cNvPr id="5" name="Date Placeholder 4">
            <a:extLst>
              <a:ext uri="{FF2B5EF4-FFF2-40B4-BE49-F238E27FC236}">
                <a16:creationId xmlns:a16="http://schemas.microsoft.com/office/drawing/2014/main" id="{01579FC6-98AF-6B47-80E8-7AD0B6F9842A}"/>
              </a:ext>
            </a:extLst>
          </p:cNvPr>
          <p:cNvSpPr>
            <a:spLocks noGrp="1"/>
          </p:cNvSpPr>
          <p:nvPr>
            <p:ph type="dt" sz="half" idx="2"/>
          </p:nvPr>
        </p:nvSpPr>
        <p:spPr/>
        <p:txBody>
          <a:bodyPr/>
          <a:lstStyle/>
          <a:p>
            <a:pPr>
              <a:defRPr/>
            </a:pPr>
            <a:fld id="{8D5A1D54-50C3-5845-B950-E1AB8D5B4493}" type="datetime1">
              <a:rPr lang="en-US" smtClean="0"/>
              <a:t>1/26/22</a:t>
            </a:fld>
            <a:endParaRPr lang="en-US"/>
          </a:p>
        </p:txBody>
      </p:sp>
      <p:sp>
        <p:nvSpPr>
          <p:cNvPr id="31" name="Content Placeholder 2">
            <a:extLst>
              <a:ext uri="{FF2B5EF4-FFF2-40B4-BE49-F238E27FC236}">
                <a16:creationId xmlns:a16="http://schemas.microsoft.com/office/drawing/2014/main" id="{C3291BC0-8342-F04D-8825-607C2AF7DF8E}"/>
              </a:ext>
            </a:extLst>
          </p:cNvPr>
          <p:cNvSpPr txBox="1">
            <a:spLocks/>
          </p:cNvSpPr>
          <p:nvPr/>
        </p:nvSpPr>
        <p:spPr>
          <a:xfrm>
            <a:off x="470147" y="1205476"/>
            <a:ext cx="6158831" cy="4180098"/>
          </a:xfrm>
          <a:prstGeom prst="rect">
            <a:avLst/>
          </a:prstGeom>
        </p:spPr>
        <p:txBody>
          <a:bodyPr>
            <a:normAutofit fontScale="77500" lnSpcReduction="20000"/>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676767"/>
                </a:solidFill>
              </a:rPr>
              <a:t>2 copies of raw data on tape (+ 1 copy on disk if possible)</a:t>
            </a:r>
          </a:p>
          <a:p>
            <a:r>
              <a:rPr lang="en-US" dirty="0">
                <a:solidFill>
                  <a:srgbClr val="676767"/>
                </a:solidFill>
              </a:rPr>
              <a:t>1 copy of “test” data stored for 6 months</a:t>
            </a:r>
          </a:p>
          <a:p>
            <a:r>
              <a:rPr lang="en-US" dirty="0">
                <a:solidFill>
                  <a:srgbClr val="676767"/>
                </a:solidFill>
              </a:rPr>
              <a:t>1 copy of reco/sim on tape </a:t>
            </a:r>
          </a:p>
          <a:p>
            <a:pPr lvl="1"/>
            <a:r>
              <a:rPr lang="en-US" sz="3200" dirty="0">
                <a:solidFill>
                  <a:srgbClr val="676767"/>
                </a:solidFill>
              </a:rPr>
              <a:t>Currently assume 1 reco pass over all data and 1 sim pass/year</a:t>
            </a:r>
          </a:p>
          <a:p>
            <a:pPr lvl="1"/>
            <a:r>
              <a:rPr lang="en-US" sz="3200" dirty="0">
                <a:solidFill>
                  <a:srgbClr val="676767"/>
                </a:solidFill>
              </a:rPr>
              <a:t>Assume reco/sim resident on disk for 2 years</a:t>
            </a:r>
          </a:p>
          <a:p>
            <a:r>
              <a:rPr lang="en-US" dirty="0">
                <a:solidFill>
                  <a:srgbClr val="676767"/>
                </a:solidFill>
              </a:rPr>
              <a:t>Assume 2 disk copies of reco and sim</a:t>
            </a:r>
          </a:p>
          <a:p>
            <a:pPr lvl="1"/>
            <a:r>
              <a:rPr lang="en-US" sz="3200" dirty="0">
                <a:solidFill>
                  <a:srgbClr val="676767"/>
                </a:solidFill>
              </a:rPr>
              <a:t>impose shorter lifetimes on tests and intermediate sim steps.</a:t>
            </a:r>
            <a:r>
              <a:rPr lang="en-US" dirty="0">
                <a:solidFill>
                  <a:srgbClr val="676767"/>
                </a:solidFill>
              </a:rPr>
              <a:t> </a:t>
            </a:r>
          </a:p>
          <a:p>
            <a:pPr lvl="1"/>
            <a:endParaRPr lang="en-US" dirty="0"/>
          </a:p>
          <a:p>
            <a:pPr marL="0" indent="0">
              <a:buFont typeface="Arial" charset="0"/>
              <a:buNone/>
            </a:pPr>
            <a:endParaRPr lang="en-US" dirty="0"/>
          </a:p>
        </p:txBody>
      </p:sp>
      <p:sp>
        <p:nvSpPr>
          <p:cNvPr id="2" name="TextBox 1">
            <a:extLst>
              <a:ext uri="{FF2B5EF4-FFF2-40B4-BE49-F238E27FC236}">
                <a16:creationId xmlns:a16="http://schemas.microsoft.com/office/drawing/2014/main" id="{ED9B322D-D77C-F249-AFCD-AF992BDC94A4}"/>
              </a:ext>
            </a:extLst>
          </p:cNvPr>
          <p:cNvSpPr txBox="1"/>
          <p:nvPr/>
        </p:nvSpPr>
        <p:spPr>
          <a:xfrm>
            <a:off x="842660" y="5546542"/>
            <a:ext cx="5650351" cy="923330"/>
          </a:xfrm>
          <a:prstGeom prst="rect">
            <a:avLst/>
          </a:prstGeom>
          <a:noFill/>
        </p:spPr>
        <p:txBody>
          <a:bodyPr wrap="square" rtlCol="0">
            <a:spAutoFit/>
          </a:bodyPr>
          <a:lstStyle/>
          <a:p>
            <a:r>
              <a:rPr lang="en-US" dirty="0"/>
              <a:t>Assume ProtoDUNE runs in late 2022 and early 2023.  20 M physics events in 2022 and 43M in 2023.</a:t>
            </a:r>
          </a:p>
          <a:p>
            <a:r>
              <a:rPr lang="en-US" dirty="0"/>
              <a:t>+ commissioning</a:t>
            </a:r>
          </a:p>
        </p:txBody>
      </p:sp>
      <p:pic>
        <p:nvPicPr>
          <p:cNvPr id="9" name="Picture 8" descr="Chart, line chart&#10;&#10;Description automatically generated">
            <a:extLst>
              <a:ext uri="{FF2B5EF4-FFF2-40B4-BE49-F238E27FC236}">
                <a16:creationId xmlns:a16="http://schemas.microsoft.com/office/drawing/2014/main" id="{C6D97D8A-DEF9-FF44-B766-798A1AF1C853}"/>
              </a:ext>
            </a:extLst>
          </p:cNvPr>
          <p:cNvPicPr>
            <a:picLocks noChangeAspect="1"/>
          </p:cNvPicPr>
          <p:nvPr/>
        </p:nvPicPr>
        <p:blipFill>
          <a:blip r:embed="rId2"/>
          <a:stretch>
            <a:fillRect/>
          </a:stretch>
        </p:blipFill>
        <p:spPr>
          <a:xfrm>
            <a:off x="7172483" y="4189055"/>
            <a:ext cx="3190717" cy="2393038"/>
          </a:xfrm>
          <a:prstGeom prst="rect">
            <a:avLst/>
          </a:prstGeom>
        </p:spPr>
      </p:pic>
      <p:pic>
        <p:nvPicPr>
          <p:cNvPr id="13" name="Picture 12" descr="Chart&#10;&#10;Description automatically generated">
            <a:extLst>
              <a:ext uri="{FF2B5EF4-FFF2-40B4-BE49-F238E27FC236}">
                <a16:creationId xmlns:a16="http://schemas.microsoft.com/office/drawing/2014/main" id="{4561547F-DFE3-3741-972E-FFFE563C5B96}"/>
              </a:ext>
            </a:extLst>
          </p:cNvPr>
          <p:cNvPicPr>
            <a:picLocks noChangeAspect="1"/>
          </p:cNvPicPr>
          <p:nvPr/>
        </p:nvPicPr>
        <p:blipFill>
          <a:blip r:embed="rId3"/>
          <a:stretch>
            <a:fillRect/>
          </a:stretch>
        </p:blipFill>
        <p:spPr>
          <a:xfrm>
            <a:off x="7172483" y="2232480"/>
            <a:ext cx="3190719" cy="2393039"/>
          </a:xfrm>
          <a:prstGeom prst="rect">
            <a:avLst/>
          </a:prstGeom>
        </p:spPr>
      </p:pic>
      <p:pic>
        <p:nvPicPr>
          <p:cNvPr id="16" name="Picture 15" descr="Chart, line chart&#10;&#10;Description automatically generated">
            <a:extLst>
              <a:ext uri="{FF2B5EF4-FFF2-40B4-BE49-F238E27FC236}">
                <a16:creationId xmlns:a16="http://schemas.microsoft.com/office/drawing/2014/main" id="{736B13CF-4557-694D-868D-2FF4C9D4B306}"/>
              </a:ext>
            </a:extLst>
          </p:cNvPr>
          <p:cNvPicPr>
            <a:picLocks noChangeAspect="1"/>
          </p:cNvPicPr>
          <p:nvPr/>
        </p:nvPicPr>
        <p:blipFill>
          <a:blip r:embed="rId4"/>
          <a:stretch>
            <a:fillRect/>
          </a:stretch>
        </p:blipFill>
        <p:spPr>
          <a:xfrm>
            <a:off x="7172483" y="182244"/>
            <a:ext cx="3190719" cy="2393039"/>
          </a:xfrm>
          <a:prstGeom prst="rect">
            <a:avLst/>
          </a:prstGeom>
        </p:spPr>
      </p:pic>
    </p:spTree>
    <p:extLst>
      <p:ext uri="{BB962C8B-B14F-4D97-AF65-F5344CB8AC3E}">
        <p14:creationId xmlns:p14="http://schemas.microsoft.com/office/powerpoint/2010/main" val="211958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841B-84C0-5B4C-A91C-9737368189BB}"/>
              </a:ext>
            </a:extLst>
          </p:cNvPr>
          <p:cNvSpPr>
            <a:spLocks noGrp="1"/>
          </p:cNvSpPr>
          <p:nvPr>
            <p:ph type="title"/>
          </p:nvPr>
        </p:nvSpPr>
        <p:spPr/>
        <p:txBody>
          <a:bodyPr/>
          <a:lstStyle/>
          <a:p>
            <a:r>
              <a:rPr lang="en-US" dirty="0"/>
              <a:t>TAPE</a:t>
            </a:r>
          </a:p>
        </p:txBody>
      </p:sp>
      <p:sp>
        <p:nvSpPr>
          <p:cNvPr id="3" name="Footer Placeholder 2">
            <a:extLst>
              <a:ext uri="{FF2B5EF4-FFF2-40B4-BE49-F238E27FC236}">
                <a16:creationId xmlns:a16="http://schemas.microsoft.com/office/drawing/2014/main" id="{3966A63D-C5AD-344B-82D1-D2DB74B69027}"/>
              </a:ext>
            </a:extLst>
          </p:cNvPr>
          <p:cNvSpPr>
            <a:spLocks noGrp="1"/>
          </p:cNvSpPr>
          <p:nvPr>
            <p:ph type="ftr" sz="quarter" idx="11"/>
          </p:nvPr>
        </p:nvSpPr>
        <p:spPr/>
        <p:txBody>
          <a:bodyPr/>
          <a:lstStyle/>
          <a:p>
            <a:pPr>
              <a:defRPr/>
            </a:pPr>
            <a:r>
              <a:rPr lang="en-US"/>
              <a:t>Computing </a:t>
            </a:r>
          </a:p>
        </p:txBody>
      </p:sp>
      <p:sp>
        <p:nvSpPr>
          <p:cNvPr id="4" name="Date Placeholder 3">
            <a:extLst>
              <a:ext uri="{FF2B5EF4-FFF2-40B4-BE49-F238E27FC236}">
                <a16:creationId xmlns:a16="http://schemas.microsoft.com/office/drawing/2014/main" id="{16C3013D-6180-314F-A044-CDEA50763E3E}"/>
              </a:ext>
            </a:extLst>
          </p:cNvPr>
          <p:cNvSpPr>
            <a:spLocks noGrp="1"/>
          </p:cNvSpPr>
          <p:nvPr>
            <p:ph type="dt" sz="half" idx="2"/>
          </p:nvPr>
        </p:nvSpPr>
        <p:spPr/>
        <p:txBody>
          <a:bodyPr/>
          <a:lstStyle/>
          <a:p>
            <a:pPr>
              <a:defRPr/>
            </a:pPr>
            <a:fld id="{8D5A1D54-50C3-5845-B950-E1AB8D5B4493}" type="datetime1">
              <a:rPr lang="en-US" smtClean="0"/>
              <a:t>1/26/22</a:t>
            </a:fld>
            <a:endParaRPr lang="en-US"/>
          </a:p>
        </p:txBody>
      </p:sp>
      <p:sp>
        <p:nvSpPr>
          <p:cNvPr id="7" name="TextBox 6">
            <a:extLst>
              <a:ext uri="{FF2B5EF4-FFF2-40B4-BE49-F238E27FC236}">
                <a16:creationId xmlns:a16="http://schemas.microsoft.com/office/drawing/2014/main" id="{B9A00D68-A791-3E44-96D1-2319635F1028}"/>
              </a:ext>
            </a:extLst>
          </p:cNvPr>
          <p:cNvSpPr txBox="1"/>
          <p:nvPr/>
        </p:nvSpPr>
        <p:spPr>
          <a:xfrm>
            <a:off x="288985" y="1600046"/>
            <a:ext cx="2691726" cy="1754326"/>
          </a:xfrm>
          <a:prstGeom prst="rect">
            <a:avLst/>
          </a:prstGeom>
          <a:noFill/>
        </p:spPr>
        <p:txBody>
          <a:bodyPr wrap="square">
            <a:spAutoFit/>
          </a:bodyPr>
          <a:lstStyle/>
          <a:p>
            <a:r>
              <a:rPr lang="en-US" dirty="0">
                <a:solidFill>
                  <a:srgbClr val="BA0011"/>
                </a:solidFill>
                <a:latin typeface="Menlo" panose="020B0609030804020204" pitchFamily="49" charset="0"/>
              </a:rPr>
              <a:t>Catalog sizes, PB</a:t>
            </a:r>
            <a:endParaRPr lang="en-US" dirty="0">
              <a:solidFill>
                <a:srgbClr val="BA0011"/>
              </a:solidFill>
              <a:effectLst/>
              <a:latin typeface="Menlo" panose="020B0609030804020204" pitchFamily="49" charset="0"/>
            </a:endParaRPr>
          </a:p>
          <a:p>
            <a:r>
              <a:rPr lang="en-US" dirty="0">
                <a:solidFill>
                  <a:srgbClr val="BA0011"/>
                </a:solidFill>
                <a:effectLst/>
                <a:latin typeface="Menlo" panose="020B0609030804020204" pitchFamily="49" charset="0"/>
              </a:rPr>
              <a:t>"Sim"</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10.0</a:t>
            </a:r>
            <a:r>
              <a:rPr lang="en-US" dirty="0">
                <a:solidFill>
                  <a:srgbClr val="000000"/>
                </a:solidFill>
                <a:effectLst/>
                <a:latin typeface="Menlo" panose="020B0609030804020204" pitchFamily="49" charset="0"/>
              </a:rPr>
              <a:t>,</a:t>
            </a:r>
          </a:p>
          <a:p>
            <a:r>
              <a:rPr lang="en-US" dirty="0">
                <a:solidFill>
                  <a:srgbClr val="BA0011"/>
                </a:solidFill>
                <a:effectLst/>
                <a:latin typeface="Menlo" panose="020B0609030804020204" pitchFamily="49" charset="0"/>
              </a:rPr>
              <a:t>"Raw"</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3.3</a:t>
            </a:r>
            <a:r>
              <a:rPr lang="en-US" dirty="0">
                <a:solidFill>
                  <a:srgbClr val="000000"/>
                </a:solidFill>
                <a:effectLst/>
                <a:latin typeface="Menlo" panose="020B0609030804020204" pitchFamily="49" charset="0"/>
              </a:rPr>
              <a:t>,</a:t>
            </a:r>
          </a:p>
          <a:p>
            <a:r>
              <a:rPr lang="en-US" dirty="0">
                <a:solidFill>
                  <a:srgbClr val="BA0011"/>
                </a:solidFill>
                <a:effectLst/>
                <a:latin typeface="Menlo" panose="020B0609030804020204" pitchFamily="49" charset="0"/>
              </a:rPr>
              <a:t>"Test"</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1.7</a:t>
            </a:r>
            <a:r>
              <a:rPr lang="en-US" dirty="0">
                <a:solidFill>
                  <a:srgbClr val="000000"/>
                </a:solidFill>
                <a:effectLst/>
                <a:latin typeface="Menlo" panose="020B0609030804020204" pitchFamily="49" charset="0"/>
              </a:rPr>
              <a:t>,</a:t>
            </a:r>
          </a:p>
          <a:p>
            <a:r>
              <a:rPr lang="en-US" dirty="0">
                <a:solidFill>
                  <a:srgbClr val="BA0011"/>
                </a:solidFill>
                <a:effectLst/>
                <a:latin typeface="Menlo" panose="020B0609030804020204" pitchFamily="49" charset="0"/>
              </a:rPr>
              <a:t>"Reco"</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4.3</a:t>
            </a:r>
          </a:p>
          <a:p>
            <a:r>
              <a:rPr lang="en-US" dirty="0">
                <a:solidFill>
                  <a:srgbClr val="000BFF"/>
                </a:solidFill>
                <a:latin typeface="Menlo" panose="020B0609030804020204" pitchFamily="49" charset="0"/>
              </a:rPr>
              <a:t>without duplicates</a:t>
            </a:r>
            <a:endParaRPr lang="en-US" dirty="0">
              <a:solidFill>
                <a:srgbClr val="000000"/>
              </a:solidFill>
              <a:effectLst/>
              <a:latin typeface="Menlo" panose="020B0609030804020204" pitchFamily="49" charset="0"/>
            </a:endParaRPr>
          </a:p>
        </p:txBody>
      </p:sp>
      <p:sp>
        <p:nvSpPr>
          <p:cNvPr id="9" name="TextBox 8">
            <a:extLst>
              <a:ext uri="{FF2B5EF4-FFF2-40B4-BE49-F238E27FC236}">
                <a16:creationId xmlns:a16="http://schemas.microsoft.com/office/drawing/2014/main" id="{61462947-FC1E-E046-951B-ECAB127C9F46}"/>
              </a:ext>
            </a:extLst>
          </p:cNvPr>
          <p:cNvSpPr txBox="1"/>
          <p:nvPr/>
        </p:nvSpPr>
        <p:spPr>
          <a:xfrm>
            <a:off x="288985" y="3770506"/>
            <a:ext cx="6098874" cy="923330"/>
          </a:xfrm>
          <a:prstGeom prst="rect">
            <a:avLst/>
          </a:prstGeom>
          <a:noFill/>
        </p:spPr>
        <p:txBody>
          <a:bodyPr wrap="square">
            <a:spAutoFit/>
          </a:bodyPr>
          <a:lstStyle/>
          <a:p>
            <a:r>
              <a:rPr lang="en-US" dirty="0">
                <a:solidFill>
                  <a:srgbClr val="BA0011"/>
                </a:solidFill>
                <a:latin typeface="Menlo" panose="020B0609030804020204" pitchFamily="49" charset="0"/>
              </a:rPr>
              <a:t>Actual size, PB</a:t>
            </a:r>
            <a:endParaRPr lang="en-US" dirty="0">
              <a:solidFill>
                <a:srgbClr val="BA0011"/>
              </a:solidFill>
              <a:effectLst/>
              <a:latin typeface="Menlo" panose="020B0609030804020204" pitchFamily="49" charset="0"/>
            </a:endParaRPr>
          </a:p>
          <a:p>
            <a:r>
              <a:rPr lang="en-US" dirty="0">
                <a:solidFill>
                  <a:srgbClr val="BA0011"/>
                </a:solidFill>
                <a:effectLst/>
                <a:latin typeface="Menlo" panose="020B0609030804020204" pitchFamily="49" charset="0"/>
              </a:rPr>
              <a:t>"FNAL"</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19.804</a:t>
            </a:r>
            <a:r>
              <a:rPr lang="en-US" dirty="0">
                <a:solidFill>
                  <a:srgbClr val="000000"/>
                </a:solidFill>
                <a:effectLst/>
                <a:latin typeface="Menlo" panose="020B0609030804020204" pitchFamily="49" charset="0"/>
              </a:rPr>
              <a:t>,</a:t>
            </a:r>
          </a:p>
          <a:p>
            <a:r>
              <a:rPr lang="en-US" dirty="0">
                <a:solidFill>
                  <a:srgbClr val="BA0011"/>
                </a:solidFill>
                <a:effectLst/>
                <a:latin typeface="Menlo" panose="020B0609030804020204" pitchFamily="49" charset="0"/>
              </a:rPr>
              <a:t>"CERN"</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5.02</a:t>
            </a:r>
            <a:endParaRPr lang="en-US" dirty="0">
              <a:solidFill>
                <a:srgbClr val="BA0011"/>
              </a:solidFill>
              <a:effectLst/>
              <a:latin typeface="Menlo" panose="020B0609030804020204" pitchFamily="49" charset="0"/>
            </a:endParaRPr>
          </a:p>
        </p:txBody>
      </p:sp>
      <p:sp>
        <p:nvSpPr>
          <p:cNvPr id="10" name="TextBox 9">
            <a:extLst>
              <a:ext uri="{FF2B5EF4-FFF2-40B4-BE49-F238E27FC236}">
                <a16:creationId xmlns:a16="http://schemas.microsoft.com/office/drawing/2014/main" id="{256C5E47-40B2-3748-B8F6-08CB41C9CB74}"/>
              </a:ext>
            </a:extLst>
          </p:cNvPr>
          <p:cNvSpPr txBox="1"/>
          <p:nvPr/>
        </p:nvSpPr>
        <p:spPr>
          <a:xfrm>
            <a:off x="288985" y="5210355"/>
            <a:ext cx="3408882" cy="923330"/>
          </a:xfrm>
          <a:prstGeom prst="rect">
            <a:avLst/>
          </a:prstGeom>
          <a:noFill/>
        </p:spPr>
        <p:txBody>
          <a:bodyPr wrap="none" rtlCol="0">
            <a:spAutoFit/>
          </a:bodyPr>
          <a:lstStyle/>
          <a:p>
            <a:r>
              <a:rPr lang="en-US" dirty="0"/>
              <a:t>Catalog sizes count each file once</a:t>
            </a:r>
          </a:p>
          <a:p>
            <a:r>
              <a:rPr lang="en-US" dirty="0"/>
              <a:t>Model sizes apply replication rules</a:t>
            </a:r>
          </a:p>
          <a:p>
            <a:r>
              <a:rPr lang="en-US" dirty="0"/>
              <a:t>Actual includes multiple copies. </a:t>
            </a:r>
          </a:p>
        </p:txBody>
      </p:sp>
      <p:pic>
        <p:nvPicPr>
          <p:cNvPr id="14" name="Picture 13" descr="Chart&#10;&#10;Description automatically generated">
            <a:extLst>
              <a:ext uri="{FF2B5EF4-FFF2-40B4-BE49-F238E27FC236}">
                <a16:creationId xmlns:a16="http://schemas.microsoft.com/office/drawing/2014/main" id="{AF6F2957-8B1F-FE4E-BB43-A57CAB7242DA}"/>
              </a:ext>
            </a:extLst>
          </p:cNvPr>
          <p:cNvPicPr>
            <a:picLocks noChangeAspect="1"/>
          </p:cNvPicPr>
          <p:nvPr/>
        </p:nvPicPr>
        <p:blipFill>
          <a:blip r:embed="rId2"/>
          <a:stretch>
            <a:fillRect/>
          </a:stretch>
        </p:blipFill>
        <p:spPr>
          <a:xfrm>
            <a:off x="3020384" y="-20712"/>
            <a:ext cx="9171616" cy="6878712"/>
          </a:xfrm>
          <a:prstGeom prst="rect">
            <a:avLst/>
          </a:prstGeom>
        </p:spPr>
      </p:pic>
      <p:sp>
        <p:nvSpPr>
          <p:cNvPr id="5" name="TextBox 4">
            <a:extLst>
              <a:ext uri="{FF2B5EF4-FFF2-40B4-BE49-F238E27FC236}">
                <a16:creationId xmlns:a16="http://schemas.microsoft.com/office/drawing/2014/main" id="{3AC712E7-B4E5-854D-8927-413C1598CD5F}"/>
              </a:ext>
            </a:extLst>
          </p:cNvPr>
          <p:cNvSpPr txBox="1"/>
          <p:nvPr/>
        </p:nvSpPr>
        <p:spPr>
          <a:xfrm>
            <a:off x="3886635" y="5779059"/>
            <a:ext cx="5678606" cy="646331"/>
          </a:xfrm>
          <a:prstGeom prst="rect">
            <a:avLst/>
          </a:prstGeom>
          <a:noFill/>
        </p:spPr>
        <p:txBody>
          <a:bodyPr wrap="none" rtlCol="0">
            <a:spAutoFit/>
          </a:bodyPr>
          <a:lstStyle/>
          <a:p>
            <a:r>
              <a:rPr lang="en-US" dirty="0"/>
              <a:t>lines are projections used to make the request in July 2021</a:t>
            </a:r>
          </a:p>
          <a:p>
            <a:r>
              <a:rPr lang="en-US" dirty="0"/>
              <a:t>open circles are validation based on actual 2021 numbers</a:t>
            </a:r>
          </a:p>
        </p:txBody>
      </p:sp>
    </p:spTree>
    <p:extLst>
      <p:ext uri="{BB962C8B-B14F-4D97-AF65-F5344CB8AC3E}">
        <p14:creationId xmlns:p14="http://schemas.microsoft.com/office/powerpoint/2010/main" val="133137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72FA-7F15-A646-8DCD-9E0EB30C1B24}"/>
              </a:ext>
            </a:extLst>
          </p:cNvPr>
          <p:cNvSpPr>
            <a:spLocks noGrp="1"/>
          </p:cNvSpPr>
          <p:nvPr>
            <p:ph type="title"/>
          </p:nvPr>
        </p:nvSpPr>
        <p:spPr/>
        <p:txBody>
          <a:bodyPr/>
          <a:lstStyle/>
          <a:p>
            <a:r>
              <a:rPr lang="en-US" dirty="0"/>
              <a:t>DISK</a:t>
            </a:r>
          </a:p>
        </p:txBody>
      </p:sp>
      <p:sp>
        <p:nvSpPr>
          <p:cNvPr id="3" name="Footer Placeholder 2">
            <a:extLst>
              <a:ext uri="{FF2B5EF4-FFF2-40B4-BE49-F238E27FC236}">
                <a16:creationId xmlns:a16="http://schemas.microsoft.com/office/drawing/2014/main" id="{44EFD366-7D68-204A-8F18-B744DF23EC38}"/>
              </a:ext>
            </a:extLst>
          </p:cNvPr>
          <p:cNvSpPr>
            <a:spLocks noGrp="1"/>
          </p:cNvSpPr>
          <p:nvPr>
            <p:ph type="ftr" sz="quarter" idx="11"/>
          </p:nvPr>
        </p:nvSpPr>
        <p:spPr/>
        <p:txBody>
          <a:bodyPr/>
          <a:lstStyle/>
          <a:p>
            <a:pPr>
              <a:defRPr/>
            </a:pPr>
            <a:r>
              <a:rPr lang="en-US"/>
              <a:t>Computing </a:t>
            </a:r>
          </a:p>
        </p:txBody>
      </p:sp>
      <p:sp>
        <p:nvSpPr>
          <p:cNvPr id="4" name="Date Placeholder 3">
            <a:extLst>
              <a:ext uri="{FF2B5EF4-FFF2-40B4-BE49-F238E27FC236}">
                <a16:creationId xmlns:a16="http://schemas.microsoft.com/office/drawing/2014/main" id="{8B5F31C3-2414-C742-AEC8-559D0E20EECA}"/>
              </a:ext>
            </a:extLst>
          </p:cNvPr>
          <p:cNvSpPr>
            <a:spLocks noGrp="1"/>
          </p:cNvSpPr>
          <p:nvPr>
            <p:ph type="dt" sz="half" idx="2"/>
          </p:nvPr>
        </p:nvSpPr>
        <p:spPr/>
        <p:txBody>
          <a:bodyPr/>
          <a:lstStyle/>
          <a:p>
            <a:pPr>
              <a:defRPr/>
            </a:pPr>
            <a:fld id="{8D5A1D54-50C3-5845-B950-E1AB8D5B4493}" type="datetime1">
              <a:rPr lang="en-US" smtClean="0"/>
              <a:t>1/26/22</a:t>
            </a:fld>
            <a:endParaRPr lang="en-US"/>
          </a:p>
        </p:txBody>
      </p:sp>
      <p:sp>
        <p:nvSpPr>
          <p:cNvPr id="7" name="TextBox 6">
            <a:extLst>
              <a:ext uri="{FF2B5EF4-FFF2-40B4-BE49-F238E27FC236}">
                <a16:creationId xmlns:a16="http://schemas.microsoft.com/office/drawing/2014/main" id="{3DE6F357-6235-BB43-BC9B-087780C465A3}"/>
              </a:ext>
            </a:extLst>
          </p:cNvPr>
          <p:cNvSpPr txBox="1"/>
          <p:nvPr/>
        </p:nvSpPr>
        <p:spPr>
          <a:xfrm>
            <a:off x="39459" y="1525031"/>
            <a:ext cx="6098874" cy="1477328"/>
          </a:xfrm>
          <a:prstGeom prst="rect">
            <a:avLst/>
          </a:prstGeom>
          <a:noFill/>
        </p:spPr>
        <p:txBody>
          <a:bodyPr wrap="square">
            <a:spAutoFit/>
          </a:bodyPr>
          <a:lstStyle/>
          <a:p>
            <a:r>
              <a:rPr lang="en-US" dirty="0">
                <a:solidFill>
                  <a:srgbClr val="BA0011"/>
                </a:solidFill>
                <a:latin typeface="Menlo" panose="020B0609030804020204" pitchFamily="49" charset="0"/>
              </a:rPr>
              <a:t>Catalog sizes, PB</a:t>
            </a:r>
          </a:p>
          <a:p>
            <a:r>
              <a:rPr lang="en-US" dirty="0">
                <a:solidFill>
                  <a:srgbClr val="BA0011"/>
                </a:solidFill>
                <a:effectLst/>
                <a:latin typeface="Menlo" panose="020B0609030804020204" pitchFamily="49" charset="0"/>
              </a:rPr>
              <a:t>"Sim"</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6.9</a:t>
            </a:r>
            <a:r>
              <a:rPr lang="en-US" dirty="0">
                <a:solidFill>
                  <a:srgbClr val="000000"/>
                </a:solidFill>
                <a:latin typeface="Menlo" panose="020B0609030804020204" pitchFamily="49" charset="0"/>
              </a:rPr>
              <a:t> (last 2 years)</a:t>
            </a:r>
            <a:endParaRPr lang="en-US" dirty="0">
              <a:solidFill>
                <a:srgbClr val="000000"/>
              </a:solidFill>
              <a:effectLst/>
              <a:latin typeface="Menlo" panose="020B0609030804020204" pitchFamily="49" charset="0"/>
            </a:endParaRPr>
          </a:p>
          <a:p>
            <a:r>
              <a:rPr lang="en-US" dirty="0">
                <a:solidFill>
                  <a:srgbClr val="BA0011"/>
                </a:solidFill>
                <a:effectLst/>
                <a:latin typeface="Menlo" panose="020B0609030804020204" pitchFamily="49" charset="0"/>
              </a:rPr>
              <a:t>"Raw"</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3.3</a:t>
            </a:r>
            <a:r>
              <a:rPr lang="en-US" dirty="0">
                <a:solidFill>
                  <a:srgbClr val="000000"/>
                </a:solidFill>
                <a:effectLst/>
                <a:latin typeface="Menlo" panose="020B0609030804020204" pitchFamily="49" charset="0"/>
              </a:rPr>
              <a:t>, (mainly </a:t>
            </a:r>
            <a:r>
              <a:rPr lang="en-US" dirty="0" err="1">
                <a:solidFill>
                  <a:srgbClr val="000000"/>
                </a:solidFill>
                <a:effectLst/>
                <a:latin typeface="Menlo" panose="020B0609030804020204" pitchFamily="49" charset="0"/>
              </a:rPr>
              <a:t>cosmics</a:t>
            </a:r>
            <a:r>
              <a:rPr lang="en-US" dirty="0">
                <a:solidFill>
                  <a:srgbClr val="000000"/>
                </a:solidFill>
                <a:effectLst/>
                <a:latin typeface="Menlo" panose="020B0609030804020204" pitchFamily="49" charset="0"/>
              </a:rPr>
              <a:t>)</a:t>
            </a:r>
          </a:p>
          <a:p>
            <a:r>
              <a:rPr lang="en-US" dirty="0">
                <a:solidFill>
                  <a:srgbClr val="BA0011"/>
                </a:solidFill>
                <a:effectLst/>
                <a:latin typeface="Menlo" panose="020B0609030804020204" pitchFamily="49" charset="0"/>
              </a:rPr>
              <a:t>"Reco"</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1.75</a:t>
            </a:r>
            <a:r>
              <a:rPr lang="en-US" dirty="0">
                <a:solidFill>
                  <a:srgbClr val="000000"/>
                </a:solidFill>
                <a:effectLst/>
                <a:latin typeface="Menlo" panose="020B0609030804020204" pitchFamily="49" charset="0"/>
              </a:rPr>
              <a:t>, (last 2 years)</a:t>
            </a:r>
          </a:p>
          <a:p>
            <a:r>
              <a:rPr lang="en-US" dirty="0">
                <a:solidFill>
                  <a:srgbClr val="BA0011"/>
                </a:solidFill>
                <a:effectLst/>
                <a:latin typeface="Menlo" panose="020B0609030804020204" pitchFamily="49" charset="0"/>
              </a:rPr>
              <a:t>"Test"</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0.0</a:t>
            </a:r>
            <a:endParaRPr lang="en-US" dirty="0">
              <a:solidFill>
                <a:srgbClr val="BA0011"/>
              </a:solidFill>
              <a:effectLst/>
              <a:latin typeface="Menlo" panose="020B0609030804020204" pitchFamily="49" charset="0"/>
            </a:endParaRPr>
          </a:p>
        </p:txBody>
      </p:sp>
      <p:sp>
        <p:nvSpPr>
          <p:cNvPr id="9" name="TextBox 8">
            <a:extLst>
              <a:ext uri="{FF2B5EF4-FFF2-40B4-BE49-F238E27FC236}">
                <a16:creationId xmlns:a16="http://schemas.microsoft.com/office/drawing/2014/main" id="{46B7547E-FBDC-D24E-9117-B6F6CA891676}"/>
              </a:ext>
            </a:extLst>
          </p:cNvPr>
          <p:cNvSpPr txBox="1"/>
          <p:nvPr/>
        </p:nvSpPr>
        <p:spPr>
          <a:xfrm>
            <a:off x="39459" y="3427212"/>
            <a:ext cx="6098874" cy="1754326"/>
          </a:xfrm>
          <a:prstGeom prst="rect">
            <a:avLst/>
          </a:prstGeom>
          <a:noFill/>
        </p:spPr>
        <p:txBody>
          <a:bodyPr wrap="square">
            <a:spAutoFit/>
          </a:bodyPr>
          <a:lstStyle/>
          <a:p>
            <a:r>
              <a:rPr lang="en-US" dirty="0">
                <a:solidFill>
                  <a:srgbClr val="BA0011"/>
                </a:solidFill>
                <a:effectLst/>
                <a:latin typeface="Menlo" panose="020B0609030804020204" pitchFamily="49" charset="0"/>
              </a:rPr>
              <a:t>reported sizes from </a:t>
            </a:r>
            <a:r>
              <a:rPr lang="en-US" dirty="0" err="1">
                <a:solidFill>
                  <a:srgbClr val="BA0011"/>
                </a:solidFill>
                <a:effectLst/>
                <a:latin typeface="Menlo" panose="020B0609030804020204" pitchFamily="49" charset="0"/>
              </a:rPr>
              <a:t>rucio</a:t>
            </a:r>
            <a:r>
              <a:rPr lang="en-US" dirty="0">
                <a:solidFill>
                  <a:srgbClr val="BA0011"/>
                </a:solidFill>
                <a:effectLst/>
                <a:latin typeface="Menlo" panose="020B0609030804020204" pitchFamily="49" charset="0"/>
              </a:rPr>
              <a:t>, PB</a:t>
            </a:r>
          </a:p>
          <a:p>
            <a:r>
              <a:rPr lang="en-US" dirty="0">
                <a:solidFill>
                  <a:srgbClr val="BA0011"/>
                </a:solidFill>
                <a:effectLst/>
                <a:latin typeface="Menlo" panose="020B0609030804020204" pitchFamily="49" charset="0"/>
              </a:rPr>
              <a:t>"FNAL"</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4.6</a:t>
            </a:r>
            <a:r>
              <a:rPr lang="en-US" dirty="0">
                <a:solidFill>
                  <a:srgbClr val="000000"/>
                </a:solidFill>
                <a:effectLst/>
                <a:latin typeface="Menlo" panose="020B0609030804020204" pitchFamily="49" charset="0"/>
              </a:rPr>
              <a:t>, (cache)</a:t>
            </a:r>
          </a:p>
          <a:p>
            <a:r>
              <a:rPr lang="en-US" dirty="0">
                <a:solidFill>
                  <a:srgbClr val="BA0011"/>
                </a:solidFill>
                <a:effectLst/>
                <a:latin typeface="Menlo" panose="020B0609030804020204" pitchFamily="49" charset="0"/>
              </a:rPr>
              <a:t>"CERN"</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0.975, (</a:t>
            </a:r>
            <a:r>
              <a:rPr lang="en-US" dirty="0" err="1">
                <a:solidFill>
                  <a:srgbClr val="000BFF"/>
                </a:solidFill>
                <a:effectLst/>
                <a:latin typeface="Menlo" panose="020B0609030804020204" pitchFamily="49" charset="0"/>
              </a:rPr>
              <a:t>eos</a:t>
            </a:r>
            <a:r>
              <a:rPr lang="en-US" dirty="0">
                <a:solidFill>
                  <a:srgbClr val="000BFF"/>
                </a:solidFill>
                <a:effectLst/>
                <a:latin typeface="Menlo" panose="020B0609030804020204" pitchFamily="49" charset="0"/>
              </a:rPr>
              <a:t>)</a:t>
            </a:r>
          </a:p>
          <a:p>
            <a:r>
              <a:rPr lang="en-US" dirty="0">
                <a:solidFill>
                  <a:srgbClr val="BA0011"/>
                </a:solidFill>
                <a:effectLst/>
                <a:latin typeface="Menlo" panose="020B0609030804020204" pitchFamily="49" charset="0"/>
              </a:rPr>
              <a:t>"UK"</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2.177</a:t>
            </a:r>
            <a:r>
              <a:rPr lang="en-US" dirty="0">
                <a:solidFill>
                  <a:srgbClr val="000000"/>
                </a:solidFill>
                <a:effectLst/>
                <a:latin typeface="Menlo" panose="020B0609030804020204" pitchFamily="49" charset="0"/>
              </a:rPr>
              <a:t>,</a:t>
            </a:r>
          </a:p>
          <a:p>
            <a:r>
              <a:rPr lang="en-US" dirty="0">
                <a:solidFill>
                  <a:srgbClr val="BA0011"/>
                </a:solidFill>
                <a:effectLst/>
                <a:latin typeface="Menlo" panose="020B0609030804020204" pitchFamily="49" charset="0"/>
              </a:rPr>
              <a:t>"CZ"</a:t>
            </a:r>
            <a:r>
              <a:rPr lang="en-US" dirty="0">
                <a:solidFill>
                  <a:srgbClr val="000000"/>
                </a:solidFill>
                <a:effectLst/>
                <a:latin typeface="Menlo" panose="020B0609030804020204" pitchFamily="49" charset="0"/>
              </a:rPr>
              <a:t>:</a:t>
            </a:r>
            <a:r>
              <a:rPr lang="en-US" dirty="0">
                <a:solidFill>
                  <a:srgbClr val="000BFF"/>
                </a:solidFill>
                <a:effectLst/>
                <a:latin typeface="Menlo" panose="020B0609030804020204" pitchFamily="49" charset="0"/>
              </a:rPr>
              <a:t>0.30</a:t>
            </a:r>
          </a:p>
          <a:p>
            <a:r>
              <a:rPr lang="en-US" dirty="0">
                <a:solidFill>
                  <a:srgbClr val="000BFF"/>
                </a:solidFill>
                <a:effectLst/>
                <a:latin typeface="Menlo" panose="020B0609030804020204" pitchFamily="49" charset="0"/>
              </a:rPr>
              <a:t>more being added to </a:t>
            </a:r>
            <a:r>
              <a:rPr lang="en-US" dirty="0" err="1">
                <a:solidFill>
                  <a:srgbClr val="000BFF"/>
                </a:solidFill>
                <a:effectLst/>
                <a:latin typeface="Menlo" panose="020B0609030804020204" pitchFamily="49" charset="0"/>
              </a:rPr>
              <a:t>rucio</a:t>
            </a:r>
            <a:endParaRPr lang="en-US" dirty="0">
              <a:solidFill>
                <a:srgbClr val="BA0011"/>
              </a:solidFill>
              <a:effectLst/>
              <a:latin typeface="Menlo" panose="020B0609030804020204" pitchFamily="49" charset="0"/>
            </a:endParaRPr>
          </a:p>
        </p:txBody>
      </p:sp>
      <p:sp>
        <p:nvSpPr>
          <p:cNvPr id="10" name="TextBox 9">
            <a:extLst>
              <a:ext uri="{FF2B5EF4-FFF2-40B4-BE49-F238E27FC236}">
                <a16:creationId xmlns:a16="http://schemas.microsoft.com/office/drawing/2014/main" id="{17D69E0F-74DB-B647-BE3E-F15B1F9C4B2E}"/>
              </a:ext>
            </a:extLst>
          </p:cNvPr>
          <p:cNvSpPr txBox="1"/>
          <p:nvPr/>
        </p:nvSpPr>
        <p:spPr>
          <a:xfrm>
            <a:off x="181494" y="5381883"/>
            <a:ext cx="4764894" cy="923330"/>
          </a:xfrm>
          <a:prstGeom prst="rect">
            <a:avLst/>
          </a:prstGeom>
          <a:noFill/>
        </p:spPr>
        <p:txBody>
          <a:bodyPr wrap="none" rtlCol="0">
            <a:spAutoFit/>
          </a:bodyPr>
          <a:lstStyle/>
          <a:p>
            <a:r>
              <a:rPr lang="en-US" dirty="0"/>
              <a:t>Catalog sizes count each file once</a:t>
            </a:r>
          </a:p>
          <a:p>
            <a:r>
              <a:rPr lang="en-US" dirty="0"/>
              <a:t>Model sizes apply replication rules</a:t>
            </a:r>
          </a:p>
          <a:p>
            <a:r>
              <a:rPr lang="en-US" dirty="0"/>
              <a:t>Actual includes multiple copies but is incomplete</a:t>
            </a:r>
          </a:p>
        </p:txBody>
      </p:sp>
      <p:pic>
        <p:nvPicPr>
          <p:cNvPr id="14" name="Picture 13" descr="Chart, line chart&#10;&#10;Description automatically generated">
            <a:extLst>
              <a:ext uri="{FF2B5EF4-FFF2-40B4-BE49-F238E27FC236}">
                <a16:creationId xmlns:a16="http://schemas.microsoft.com/office/drawing/2014/main" id="{6BF1582A-8517-564D-AECF-881DBFD40D0A}"/>
              </a:ext>
            </a:extLst>
          </p:cNvPr>
          <p:cNvPicPr>
            <a:picLocks noChangeAspect="1"/>
          </p:cNvPicPr>
          <p:nvPr/>
        </p:nvPicPr>
        <p:blipFill>
          <a:blip r:embed="rId2"/>
          <a:stretch>
            <a:fillRect/>
          </a:stretch>
        </p:blipFill>
        <p:spPr>
          <a:xfrm>
            <a:off x="3471710" y="-213665"/>
            <a:ext cx="9144000" cy="6858000"/>
          </a:xfrm>
          <a:prstGeom prst="rect">
            <a:avLst/>
          </a:prstGeom>
        </p:spPr>
      </p:pic>
      <p:sp>
        <p:nvSpPr>
          <p:cNvPr id="11" name="TextBox 10">
            <a:extLst>
              <a:ext uri="{FF2B5EF4-FFF2-40B4-BE49-F238E27FC236}">
                <a16:creationId xmlns:a16="http://schemas.microsoft.com/office/drawing/2014/main" id="{00C64C39-6A26-6F40-908F-7FFCCAD416DC}"/>
              </a:ext>
            </a:extLst>
          </p:cNvPr>
          <p:cNvSpPr txBox="1"/>
          <p:nvPr/>
        </p:nvSpPr>
        <p:spPr>
          <a:xfrm>
            <a:off x="5204407" y="5750491"/>
            <a:ext cx="5678606" cy="646331"/>
          </a:xfrm>
          <a:prstGeom prst="rect">
            <a:avLst/>
          </a:prstGeom>
          <a:noFill/>
        </p:spPr>
        <p:txBody>
          <a:bodyPr wrap="square" rtlCol="0">
            <a:spAutoFit/>
          </a:bodyPr>
          <a:lstStyle/>
          <a:p>
            <a:r>
              <a:rPr lang="en-US" dirty="0"/>
              <a:t>lines are projections used to make the request in July 2021</a:t>
            </a:r>
          </a:p>
          <a:p>
            <a:r>
              <a:rPr lang="en-US" dirty="0"/>
              <a:t>open circles are validation based on actual 2021 numbers</a:t>
            </a:r>
          </a:p>
        </p:txBody>
      </p:sp>
    </p:spTree>
    <p:extLst>
      <p:ext uri="{BB962C8B-B14F-4D97-AF65-F5344CB8AC3E}">
        <p14:creationId xmlns:p14="http://schemas.microsoft.com/office/powerpoint/2010/main" val="152930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E5ED-6C35-5C4D-B965-1D822F65660A}"/>
              </a:ext>
            </a:extLst>
          </p:cNvPr>
          <p:cNvSpPr>
            <a:spLocks noGrp="1"/>
          </p:cNvSpPr>
          <p:nvPr>
            <p:ph type="title"/>
          </p:nvPr>
        </p:nvSpPr>
        <p:spPr/>
        <p:txBody>
          <a:bodyPr/>
          <a:lstStyle/>
          <a:p>
            <a:r>
              <a:rPr lang="en-US" dirty="0"/>
              <a:t>CORES</a:t>
            </a:r>
          </a:p>
        </p:txBody>
      </p:sp>
      <p:sp>
        <p:nvSpPr>
          <p:cNvPr id="3" name="Footer Placeholder 2">
            <a:extLst>
              <a:ext uri="{FF2B5EF4-FFF2-40B4-BE49-F238E27FC236}">
                <a16:creationId xmlns:a16="http://schemas.microsoft.com/office/drawing/2014/main" id="{FC3AA10B-528C-D14A-B4BC-A52FD6BE1218}"/>
              </a:ext>
            </a:extLst>
          </p:cNvPr>
          <p:cNvSpPr>
            <a:spLocks noGrp="1"/>
          </p:cNvSpPr>
          <p:nvPr>
            <p:ph type="ftr" sz="quarter" idx="11"/>
          </p:nvPr>
        </p:nvSpPr>
        <p:spPr/>
        <p:txBody>
          <a:bodyPr/>
          <a:lstStyle/>
          <a:p>
            <a:pPr>
              <a:defRPr/>
            </a:pPr>
            <a:r>
              <a:rPr lang="en-US"/>
              <a:t>Computing </a:t>
            </a:r>
          </a:p>
        </p:txBody>
      </p:sp>
      <p:sp>
        <p:nvSpPr>
          <p:cNvPr id="4" name="Date Placeholder 3">
            <a:extLst>
              <a:ext uri="{FF2B5EF4-FFF2-40B4-BE49-F238E27FC236}">
                <a16:creationId xmlns:a16="http://schemas.microsoft.com/office/drawing/2014/main" id="{48095B38-1344-2148-99D5-B4FA68047AEF}"/>
              </a:ext>
            </a:extLst>
          </p:cNvPr>
          <p:cNvSpPr>
            <a:spLocks noGrp="1"/>
          </p:cNvSpPr>
          <p:nvPr>
            <p:ph type="dt" sz="half" idx="2"/>
          </p:nvPr>
        </p:nvSpPr>
        <p:spPr/>
        <p:txBody>
          <a:bodyPr/>
          <a:lstStyle/>
          <a:p>
            <a:pPr>
              <a:defRPr/>
            </a:pPr>
            <a:fld id="{8D5A1D54-50C3-5845-B950-E1AB8D5B4493}" type="datetime1">
              <a:rPr lang="en-US" smtClean="0"/>
              <a:t>1/26/22</a:t>
            </a:fld>
            <a:endParaRPr lang="en-US"/>
          </a:p>
        </p:txBody>
      </p:sp>
      <p:sp>
        <p:nvSpPr>
          <p:cNvPr id="6" name="TextBox 5">
            <a:extLst>
              <a:ext uri="{FF2B5EF4-FFF2-40B4-BE49-F238E27FC236}">
                <a16:creationId xmlns:a16="http://schemas.microsoft.com/office/drawing/2014/main" id="{3B85B208-5AA1-FA43-B495-1C85DD2D10EE}"/>
              </a:ext>
            </a:extLst>
          </p:cNvPr>
          <p:cNvSpPr txBox="1"/>
          <p:nvPr/>
        </p:nvSpPr>
        <p:spPr>
          <a:xfrm>
            <a:off x="609600" y="2311879"/>
            <a:ext cx="2179764" cy="2308324"/>
          </a:xfrm>
          <a:prstGeom prst="rect">
            <a:avLst/>
          </a:prstGeom>
          <a:noFill/>
        </p:spPr>
        <p:txBody>
          <a:bodyPr wrap="none" rtlCol="0">
            <a:spAutoFit/>
          </a:bodyPr>
          <a:lstStyle/>
          <a:p>
            <a:r>
              <a:rPr lang="en-US" dirty="0"/>
              <a:t>2021 measured</a:t>
            </a:r>
          </a:p>
          <a:p>
            <a:r>
              <a:rPr lang="en-US" dirty="0"/>
              <a:t>Analysis = 1679 cores</a:t>
            </a:r>
          </a:p>
          <a:p>
            <a:r>
              <a:rPr lang="en-US" dirty="0"/>
              <a:t>MARS = 1963 cores</a:t>
            </a:r>
          </a:p>
          <a:p>
            <a:r>
              <a:rPr lang="en-US" dirty="0"/>
              <a:t>Sim = 1062 cores</a:t>
            </a:r>
          </a:p>
          <a:p>
            <a:r>
              <a:rPr lang="en-US" dirty="0"/>
              <a:t>Total = 4703 cores</a:t>
            </a:r>
          </a:p>
          <a:p>
            <a:endParaRPr lang="en-US" dirty="0"/>
          </a:p>
          <a:p>
            <a:r>
              <a:rPr lang="en-US" dirty="0"/>
              <a:t>core ~ 11 SPEC06</a:t>
            </a:r>
          </a:p>
          <a:p>
            <a:endParaRPr lang="en-US" dirty="0"/>
          </a:p>
        </p:txBody>
      </p:sp>
      <p:pic>
        <p:nvPicPr>
          <p:cNvPr id="10" name="Picture 9" descr="Chart, line chart&#10;&#10;Description automatically generated">
            <a:extLst>
              <a:ext uri="{FF2B5EF4-FFF2-40B4-BE49-F238E27FC236}">
                <a16:creationId xmlns:a16="http://schemas.microsoft.com/office/drawing/2014/main" id="{2FF7151F-6548-F949-BD5C-FA81E3AE7DC9}"/>
              </a:ext>
            </a:extLst>
          </p:cNvPr>
          <p:cNvPicPr>
            <a:picLocks noChangeAspect="1"/>
          </p:cNvPicPr>
          <p:nvPr/>
        </p:nvPicPr>
        <p:blipFill>
          <a:blip r:embed="rId2"/>
          <a:stretch>
            <a:fillRect/>
          </a:stretch>
        </p:blipFill>
        <p:spPr>
          <a:xfrm>
            <a:off x="3048000" y="-182244"/>
            <a:ext cx="9144000" cy="6858000"/>
          </a:xfrm>
          <a:prstGeom prst="rect">
            <a:avLst/>
          </a:prstGeom>
        </p:spPr>
      </p:pic>
      <p:sp>
        <p:nvSpPr>
          <p:cNvPr id="7" name="TextBox 6">
            <a:extLst>
              <a:ext uri="{FF2B5EF4-FFF2-40B4-BE49-F238E27FC236}">
                <a16:creationId xmlns:a16="http://schemas.microsoft.com/office/drawing/2014/main" id="{7F81D397-7205-BC4F-B547-7F4FD56904A6}"/>
              </a:ext>
            </a:extLst>
          </p:cNvPr>
          <p:cNvSpPr txBox="1"/>
          <p:nvPr/>
        </p:nvSpPr>
        <p:spPr>
          <a:xfrm>
            <a:off x="4637262" y="5656229"/>
            <a:ext cx="5678606" cy="646331"/>
          </a:xfrm>
          <a:prstGeom prst="rect">
            <a:avLst/>
          </a:prstGeom>
          <a:noFill/>
        </p:spPr>
        <p:txBody>
          <a:bodyPr wrap="none" rtlCol="0">
            <a:spAutoFit/>
          </a:bodyPr>
          <a:lstStyle/>
          <a:p>
            <a:r>
              <a:rPr lang="en-US" dirty="0"/>
              <a:t>lines are projections used to make the request in July 2021</a:t>
            </a:r>
          </a:p>
          <a:p>
            <a:r>
              <a:rPr lang="en-US" dirty="0"/>
              <a:t>squares are actual 2021 numbers</a:t>
            </a:r>
          </a:p>
        </p:txBody>
      </p:sp>
    </p:spTree>
    <p:extLst>
      <p:ext uri="{BB962C8B-B14F-4D97-AF65-F5344CB8AC3E}">
        <p14:creationId xmlns:p14="http://schemas.microsoft.com/office/powerpoint/2010/main" val="181757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E686-CFB7-354F-9728-2BC046D91300}"/>
              </a:ext>
            </a:extLst>
          </p:cNvPr>
          <p:cNvSpPr>
            <a:spLocks noGrp="1"/>
          </p:cNvSpPr>
          <p:nvPr>
            <p:ph type="title"/>
          </p:nvPr>
        </p:nvSpPr>
        <p:spPr/>
        <p:txBody>
          <a:bodyPr/>
          <a:lstStyle/>
          <a:p>
            <a:r>
              <a:rPr lang="en-US" dirty="0"/>
              <a:t>CPU utilization for 2021 without MARS</a:t>
            </a:r>
          </a:p>
        </p:txBody>
      </p:sp>
      <p:sp>
        <p:nvSpPr>
          <p:cNvPr id="3" name="Footer Placeholder 2">
            <a:extLst>
              <a:ext uri="{FF2B5EF4-FFF2-40B4-BE49-F238E27FC236}">
                <a16:creationId xmlns:a16="http://schemas.microsoft.com/office/drawing/2014/main" id="{DD057CEC-CE8B-004A-AD60-7B8C93E2A846}"/>
              </a:ext>
            </a:extLst>
          </p:cNvPr>
          <p:cNvSpPr>
            <a:spLocks noGrp="1"/>
          </p:cNvSpPr>
          <p:nvPr>
            <p:ph type="ftr" sz="quarter" idx="11"/>
          </p:nvPr>
        </p:nvSpPr>
        <p:spPr/>
        <p:txBody>
          <a:bodyPr/>
          <a:lstStyle/>
          <a:p>
            <a:pPr>
              <a:defRPr/>
            </a:pPr>
            <a:r>
              <a:rPr lang="en-US"/>
              <a:t>Computing </a:t>
            </a:r>
          </a:p>
        </p:txBody>
      </p:sp>
      <p:sp>
        <p:nvSpPr>
          <p:cNvPr id="4" name="Date Placeholder 3">
            <a:extLst>
              <a:ext uri="{FF2B5EF4-FFF2-40B4-BE49-F238E27FC236}">
                <a16:creationId xmlns:a16="http://schemas.microsoft.com/office/drawing/2014/main" id="{B8B98CFA-5D35-004C-B4AD-630F0D5677E4}"/>
              </a:ext>
            </a:extLst>
          </p:cNvPr>
          <p:cNvSpPr>
            <a:spLocks noGrp="1"/>
          </p:cNvSpPr>
          <p:nvPr>
            <p:ph type="dt" sz="half" idx="2"/>
          </p:nvPr>
        </p:nvSpPr>
        <p:spPr/>
        <p:txBody>
          <a:bodyPr/>
          <a:lstStyle/>
          <a:p>
            <a:pPr>
              <a:defRPr/>
            </a:pPr>
            <a:fld id="{8D5A1D54-50C3-5845-B950-E1AB8D5B4493}" type="datetime1">
              <a:rPr lang="en-US" smtClean="0"/>
              <a:t>1/26/22</a:t>
            </a:fld>
            <a:endParaRPr lang="en-US"/>
          </a:p>
        </p:txBody>
      </p:sp>
      <p:pic>
        <p:nvPicPr>
          <p:cNvPr id="5" name="Picture 4">
            <a:extLst>
              <a:ext uri="{FF2B5EF4-FFF2-40B4-BE49-F238E27FC236}">
                <a16:creationId xmlns:a16="http://schemas.microsoft.com/office/drawing/2014/main" id="{D7699E95-55FF-FC40-9019-C724F4101EB9}"/>
              </a:ext>
            </a:extLst>
          </p:cNvPr>
          <p:cNvPicPr>
            <a:picLocks noChangeAspect="1"/>
          </p:cNvPicPr>
          <p:nvPr/>
        </p:nvPicPr>
        <p:blipFill>
          <a:blip r:embed="rId2"/>
          <a:stretch>
            <a:fillRect/>
          </a:stretch>
        </p:blipFill>
        <p:spPr>
          <a:xfrm>
            <a:off x="3742059" y="1346200"/>
            <a:ext cx="7708105" cy="5511800"/>
          </a:xfrm>
          <a:prstGeom prst="rect">
            <a:avLst/>
          </a:prstGeom>
        </p:spPr>
      </p:pic>
    </p:spTree>
    <p:extLst>
      <p:ext uri="{BB962C8B-B14F-4D97-AF65-F5344CB8AC3E}">
        <p14:creationId xmlns:p14="http://schemas.microsoft.com/office/powerpoint/2010/main" val="252379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 sunburst chart&#10;&#10;Description automatically generated">
            <a:extLst>
              <a:ext uri="{FF2B5EF4-FFF2-40B4-BE49-F238E27FC236}">
                <a16:creationId xmlns:a16="http://schemas.microsoft.com/office/drawing/2014/main" id="{43A98822-A1E4-6349-8C90-9213D826DD2E}"/>
              </a:ext>
            </a:extLst>
          </p:cNvPr>
          <p:cNvPicPr>
            <a:picLocks noChangeAspect="1"/>
          </p:cNvPicPr>
          <p:nvPr/>
        </p:nvPicPr>
        <p:blipFill>
          <a:blip r:embed="rId3"/>
          <a:stretch>
            <a:fillRect/>
          </a:stretch>
        </p:blipFill>
        <p:spPr>
          <a:xfrm>
            <a:off x="4631069" y="741739"/>
            <a:ext cx="7560931" cy="5374522"/>
          </a:xfrm>
          <a:prstGeom prst="rect">
            <a:avLst/>
          </a:prstGeom>
        </p:spPr>
      </p:pic>
      <p:sp>
        <p:nvSpPr>
          <p:cNvPr id="2" name="Title 1">
            <a:extLst>
              <a:ext uri="{FF2B5EF4-FFF2-40B4-BE49-F238E27FC236}">
                <a16:creationId xmlns:a16="http://schemas.microsoft.com/office/drawing/2014/main" id="{6D2A66A0-DB3F-2947-9F5D-11F786F2981D}"/>
              </a:ext>
            </a:extLst>
          </p:cNvPr>
          <p:cNvSpPr>
            <a:spLocks noGrp="1"/>
          </p:cNvSpPr>
          <p:nvPr>
            <p:ph type="title"/>
          </p:nvPr>
        </p:nvSpPr>
        <p:spPr/>
        <p:txBody>
          <a:bodyPr/>
          <a:lstStyle/>
          <a:p>
            <a:r>
              <a:rPr lang="en-US" dirty="0"/>
              <a:t>Where we are now: Analysis is moving offsite</a:t>
            </a:r>
          </a:p>
        </p:txBody>
      </p:sp>
      <p:sp>
        <p:nvSpPr>
          <p:cNvPr id="5" name="Footer Placeholder 4">
            <a:extLst>
              <a:ext uri="{FF2B5EF4-FFF2-40B4-BE49-F238E27FC236}">
                <a16:creationId xmlns:a16="http://schemas.microsoft.com/office/drawing/2014/main" id="{E099C228-C3A2-4147-87FF-EF7A6A82736E}"/>
              </a:ext>
            </a:extLst>
          </p:cNvPr>
          <p:cNvSpPr>
            <a:spLocks noGrp="1"/>
          </p:cNvSpPr>
          <p:nvPr>
            <p:ph type="ftr" sz="quarter" idx="11"/>
          </p:nvPr>
        </p:nvSpPr>
        <p:spPr/>
        <p:txBody>
          <a:bodyPr/>
          <a:lstStyle/>
          <a:p>
            <a:r>
              <a:rPr lang="en-US"/>
              <a:t>Computing </a:t>
            </a:r>
          </a:p>
        </p:txBody>
      </p:sp>
      <p:sp>
        <p:nvSpPr>
          <p:cNvPr id="6" name="Slide Number Placeholder 5">
            <a:extLst>
              <a:ext uri="{FF2B5EF4-FFF2-40B4-BE49-F238E27FC236}">
                <a16:creationId xmlns:a16="http://schemas.microsoft.com/office/drawing/2014/main" id="{F9C59780-865B-6947-AC81-2AA36FF33917}"/>
              </a:ext>
            </a:extLst>
          </p:cNvPr>
          <p:cNvSpPr>
            <a:spLocks noGrp="1"/>
          </p:cNvSpPr>
          <p:nvPr>
            <p:ph type="sldNum" sz="quarter" idx="12"/>
          </p:nvPr>
        </p:nvSpPr>
        <p:spPr/>
        <p:txBody>
          <a:bodyPr/>
          <a:lstStyle/>
          <a:p>
            <a:pPr>
              <a:defRPr/>
            </a:pPr>
            <a:fld id="{0C39C72E-2A13-EB4D-AD45-6D4E6ACAED8D}" type="slidenum">
              <a:rPr lang="en-US" smtClean="0"/>
              <a:pPr>
                <a:defRPr/>
              </a:pPr>
              <a:t>9</a:t>
            </a:fld>
            <a:endParaRPr lang="en-US"/>
          </a:p>
        </p:txBody>
      </p:sp>
      <p:sp>
        <p:nvSpPr>
          <p:cNvPr id="17" name="Content Placeholder 16">
            <a:extLst>
              <a:ext uri="{FF2B5EF4-FFF2-40B4-BE49-F238E27FC236}">
                <a16:creationId xmlns:a16="http://schemas.microsoft.com/office/drawing/2014/main" id="{55A8DB9B-9CD1-B248-85E3-CC4D74E9D1AF}"/>
              </a:ext>
            </a:extLst>
          </p:cNvPr>
          <p:cNvSpPr>
            <a:spLocks noGrp="1"/>
          </p:cNvSpPr>
          <p:nvPr>
            <p:ph idx="13"/>
          </p:nvPr>
        </p:nvSpPr>
        <p:spPr>
          <a:xfrm>
            <a:off x="330355" y="1135750"/>
            <a:ext cx="4147595" cy="4846638"/>
          </a:xfrm>
        </p:spPr>
        <p:txBody>
          <a:bodyPr/>
          <a:lstStyle/>
          <a:p>
            <a:r>
              <a:rPr lang="en-US" dirty="0"/>
              <a:t>This shows August 2021core-hrs contributions to analysis</a:t>
            </a:r>
          </a:p>
          <a:p>
            <a:r>
              <a:rPr lang="en-US" dirty="0"/>
              <a:t>US sites are contributing as are many sites worldwide</a:t>
            </a:r>
          </a:p>
        </p:txBody>
      </p:sp>
      <p:sp>
        <p:nvSpPr>
          <p:cNvPr id="4" name="Date Placeholder 3">
            <a:extLst>
              <a:ext uri="{FF2B5EF4-FFF2-40B4-BE49-F238E27FC236}">
                <a16:creationId xmlns:a16="http://schemas.microsoft.com/office/drawing/2014/main" id="{F7A61E04-7F13-5141-AFA8-4101489150A4}"/>
              </a:ext>
            </a:extLst>
          </p:cNvPr>
          <p:cNvSpPr>
            <a:spLocks noGrp="1"/>
          </p:cNvSpPr>
          <p:nvPr>
            <p:ph type="dt" sz="half" idx="2"/>
          </p:nvPr>
        </p:nvSpPr>
        <p:spPr/>
        <p:txBody>
          <a:bodyPr/>
          <a:lstStyle/>
          <a:p>
            <a:fld id="{3F18B59C-BB4A-3143-9128-50161E00122B}" type="datetime1">
              <a:rPr lang="en-US" smtClean="0"/>
              <a:t>1/26/22</a:t>
            </a:fld>
            <a:endParaRPr lang="en-US"/>
          </a:p>
        </p:txBody>
      </p:sp>
      <p:pic>
        <p:nvPicPr>
          <p:cNvPr id="7" name="Picture 6" descr="Chart, sunburst chart&#10;&#10;Description automatically generated">
            <a:extLst>
              <a:ext uri="{FF2B5EF4-FFF2-40B4-BE49-F238E27FC236}">
                <a16:creationId xmlns:a16="http://schemas.microsoft.com/office/drawing/2014/main" id="{0E305614-69C1-4346-A076-16713146501A}"/>
              </a:ext>
            </a:extLst>
          </p:cNvPr>
          <p:cNvPicPr>
            <a:picLocks noChangeAspect="1"/>
          </p:cNvPicPr>
          <p:nvPr/>
        </p:nvPicPr>
        <p:blipFill>
          <a:blip r:embed="rId4">
            <a:alphaModFix/>
          </a:blip>
          <a:stretch>
            <a:fillRect/>
          </a:stretch>
        </p:blipFill>
        <p:spPr>
          <a:xfrm>
            <a:off x="4763330" y="823318"/>
            <a:ext cx="7472177" cy="5211364"/>
          </a:xfrm>
          <a:prstGeom prst="rect">
            <a:avLst/>
          </a:prstGeom>
        </p:spPr>
      </p:pic>
    </p:spTree>
    <p:extLst>
      <p:ext uri="{BB962C8B-B14F-4D97-AF65-F5344CB8AC3E}">
        <p14:creationId xmlns:p14="http://schemas.microsoft.com/office/powerpoint/2010/main" val="465766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14150</TotalTime>
  <Words>910</Words>
  <Application>Microsoft Macintosh PowerPoint</Application>
  <PresentationFormat>Widescreen</PresentationFormat>
  <Paragraphs>147</Paragraphs>
  <Slides>15</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vt:lpstr>
      <vt:lpstr>Lucida Grande</vt:lpstr>
      <vt:lpstr>Menlo</vt:lpstr>
      <vt:lpstr>Office Theme</vt:lpstr>
      <vt:lpstr>Computing Resource needs for 2022-23</vt:lpstr>
      <vt:lpstr>Requests from dune docdb-23419</vt:lpstr>
      <vt:lpstr>Actual #’s for 2021</vt:lpstr>
      <vt:lpstr> Resource estimates to 2026</vt:lpstr>
      <vt:lpstr>TAPE</vt:lpstr>
      <vt:lpstr>DISK</vt:lpstr>
      <vt:lpstr>CORES</vt:lpstr>
      <vt:lpstr>CPU utilization for 2021 without MARS</vt:lpstr>
      <vt:lpstr>Where we are now: Analysis is moving offsite</vt:lpstr>
      <vt:lpstr>Why two copies on disk </vt:lpstr>
      <vt:lpstr>Log 10 of Streaming rates for different site disk combinations (pdspana) No difference between sites for sim or reco (~0.1 MB/s)</vt:lpstr>
      <vt:lpstr>Recent site efficiencies.  Mix of analysis and production</vt:lpstr>
      <vt:lpstr>Disk and CPU request</vt:lpstr>
      <vt:lpstr>Why so much more disk and CPU needed in 2022-2023?</vt:lpstr>
      <vt:lpstr>Matching pledges to needs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Consortium Organization</dc:title>
  <dc:subject/>
  <dc:creator>Schellman, Heidi</dc:creator>
  <cp:keywords/>
  <dc:description/>
  <cp:lastModifiedBy>Microsoft Office User</cp:lastModifiedBy>
  <cp:revision>46</cp:revision>
  <cp:lastPrinted>2022-01-25T17:56:01Z</cp:lastPrinted>
  <dcterms:created xsi:type="dcterms:W3CDTF">2021-10-28T18:58:12Z</dcterms:created>
  <dcterms:modified xsi:type="dcterms:W3CDTF">2022-01-26T14:00:03Z</dcterms:modified>
  <cp:category/>
</cp:coreProperties>
</file>