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624" r:id="rId1"/>
  </p:sldMasterIdLst>
  <p:notesMasterIdLst>
    <p:notesMasterId r:id="rId35"/>
  </p:notesMasterIdLst>
  <p:handoutMasterIdLst>
    <p:handoutMasterId r:id="rId36"/>
  </p:handoutMasterIdLst>
  <p:sldIdLst>
    <p:sldId id="549" r:id="rId2"/>
    <p:sldId id="535" r:id="rId3"/>
    <p:sldId id="386" r:id="rId4"/>
    <p:sldId id="362" r:id="rId5"/>
    <p:sldId id="540" r:id="rId6"/>
    <p:sldId id="539" r:id="rId7"/>
    <p:sldId id="541" r:id="rId8"/>
    <p:sldId id="542" r:id="rId9"/>
    <p:sldId id="543" r:id="rId10"/>
    <p:sldId id="528" r:id="rId11"/>
    <p:sldId id="529" r:id="rId12"/>
    <p:sldId id="548" r:id="rId13"/>
    <p:sldId id="502" r:id="rId14"/>
    <p:sldId id="511" r:id="rId15"/>
    <p:sldId id="492" r:id="rId16"/>
    <p:sldId id="493" r:id="rId17"/>
    <p:sldId id="532" r:id="rId18"/>
    <p:sldId id="267" r:id="rId19"/>
    <p:sldId id="533" r:id="rId20"/>
    <p:sldId id="546" r:id="rId21"/>
    <p:sldId id="547" r:id="rId22"/>
    <p:sldId id="537" r:id="rId23"/>
    <p:sldId id="364" r:id="rId24"/>
    <p:sldId id="365" r:id="rId25"/>
    <p:sldId id="380" r:id="rId26"/>
    <p:sldId id="515" r:id="rId27"/>
    <p:sldId id="538" r:id="rId28"/>
    <p:sldId id="519" r:id="rId29"/>
    <p:sldId id="520" r:id="rId30"/>
    <p:sldId id="550" r:id="rId31"/>
    <p:sldId id="534" r:id="rId32"/>
    <p:sldId id="545" r:id="rId33"/>
    <p:sldId id="266" r:id="rId34"/>
  </p:sldIdLst>
  <p:sldSz cx="9144000" cy="6858000" type="screen4x3"/>
  <p:notesSz cx="6858000" cy="9144000"/>
  <p:embeddedFontLst>
    <p:embeddedFont>
      <p:font typeface="Helvetica" pitchFamily="2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3987"/>
    <a:srgbClr val="97EEFC"/>
    <a:srgbClr val="FD6F7D"/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3"/>
    <p:restoredTop sz="94694"/>
  </p:normalViewPr>
  <p:slideViewPr>
    <p:cSldViewPr snapToGrid="0">
      <p:cViewPr varScale="1">
        <p:scale>
          <a:sx n="117" d="100"/>
          <a:sy n="117" d="100"/>
        </p:scale>
        <p:origin x="1160" y="168"/>
      </p:cViewPr>
      <p:guideLst>
        <p:guide orient="horz" pos="42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641E0-C0FB-FB45-BE20-B5E285E46BDA}" type="datetimeFigureOut">
              <a:rPr lang="en-US" smtClean="0"/>
              <a:t>1/14/22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667F-4C0A-F045-9861-4468224A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96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8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E8FAF-0EB9-4F3C-9D18-30F5214B3A3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3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888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582482"/>
            <a:ext cx="6400800" cy="55440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14,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Prebys, Muon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4106" y="5472156"/>
            <a:ext cx="8643661" cy="364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CFA1-B09C-442F-85C3-919131D33D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137E2-35D0-4667-9362-8260FF57AB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14,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Prebys, Muon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14655-DFE5-45AD-AEB7-B6324F535D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13A5A-BD10-4E42-8EDD-42C4A14A6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A0D8F-9A19-4D03-8318-653C6FCD8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713" y="471448"/>
            <a:ext cx="8229600" cy="628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13" y="1182021"/>
            <a:ext cx="8229600" cy="5441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4094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E. Prebys, Muon Workshop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9560" y="18288"/>
            <a:ext cx="7772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210FB4-E372-466D-A3EB-21FD966A10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81336" y="1"/>
            <a:ext cx="362663" cy="370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</p:sldLayoutIdLst>
  <p:transition>
    <p:fade thruBlk="1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owmass21.org/docs/files/summaries/RF/SNOWMASS21-RF6_RF0_pellico-029.pdf" TargetMode="External"/><Relationship Id="rId2" Type="http://schemas.openxmlformats.org/officeDocument/2006/relationships/hyperlink" Target="https://www.snowmass21.org/docs/files/summaries/AF/SNOWMASS21-AF5_AF0-RF5_RF0_Prebys2-203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FBCC-E374-428A-84DC-355C9CBB7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Buncher Ring for a CLFV Muon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994E7A-4401-4E31-8670-62E8B266F7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 Prebys, UC Davis</a:t>
            </a:r>
          </a:p>
        </p:txBody>
      </p:sp>
    </p:spTree>
    <p:extLst>
      <p:ext uri="{BB962C8B-B14F-4D97-AF65-F5344CB8AC3E}">
        <p14:creationId xmlns:p14="http://schemas.microsoft.com/office/powerpoint/2010/main" val="368560414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EA69-3F31-4041-BF50-C1D549EA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Target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E98B1-098C-BA40-87F1-D7BC9BDC5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tracking resolution is limited by scattering in our multi-layer capture target, which we need because of the muon energy distribution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To solve these problems we need:</a:t>
            </a:r>
          </a:p>
          <a:p>
            <a:pPr marL="574675" lvl="1" indent="-301625">
              <a:buFont typeface="+mj-lt"/>
              <a:buAutoNum type="arabicPeriod"/>
            </a:pPr>
            <a:r>
              <a:rPr lang="en-US" dirty="0"/>
              <a:t>A different way for prompt backgrounds to die away</a:t>
            </a:r>
          </a:p>
          <a:p>
            <a:pPr lvl="2"/>
            <a:r>
              <a:rPr lang="en-US" dirty="0"/>
              <a:t>i.e. eliminate need for veto</a:t>
            </a:r>
          </a:p>
          <a:p>
            <a:pPr marL="574675" lvl="1" indent="-301625">
              <a:buFont typeface="+mj-lt"/>
              <a:buAutoNum type="arabicPeriod"/>
            </a:pPr>
            <a:r>
              <a:rPr lang="en-US" dirty="0"/>
              <a:t>A source of muons with much narrower energy distributions.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83D02-EB2A-644C-9E8E-6EAFE997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48ABC-072A-2B4D-B854-EE829EC9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6CEE2-E9BB-4F44-A354-9A2E5E0C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13AC51-B90C-6442-ADE6-930896FBF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390" y="2560757"/>
            <a:ext cx="3235296" cy="2166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ED91CB-057D-654E-8137-A58CCF086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70" y="2658733"/>
            <a:ext cx="2945313" cy="1970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C614C3-CBF8-B842-9E00-DF080F9A6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782" y="2513281"/>
            <a:ext cx="2305976" cy="2116443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F78161B7-658B-7341-8611-BB488A179FD9}"/>
              </a:ext>
            </a:extLst>
          </p:cNvPr>
          <p:cNvSpPr/>
          <p:nvPr/>
        </p:nvSpPr>
        <p:spPr>
          <a:xfrm>
            <a:off x="2840373" y="3459397"/>
            <a:ext cx="406034" cy="337457"/>
          </a:xfrm>
          <a:prstGeom prst="right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5F39157-C64C-354E-B5B2-4812F24B3A2C}"/>
              </a:ext>
            </a:extLst>
          </p:cNvPr>
          <p:cNvSpPr/>
          <p:nvPr/>
        </p:nvSpPr>
        <p:spPr>
          <a:xfrm>
            <a:off x="5449133" y="3459397"/>
            <a:ext cx="406034" cy="337457"/>
          </a:xfrm>
          <a:prstGeom prst="right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9D6914-D565-B34E-9573-3C8F9E81F36B}"/>
              </a:ext>
            </a:extLst>
          </p:cNvPr>
          <p:cNvSpPr/>
          <p:nvPr/>
        </p:nvSpPr>
        <p:spPr>
          <a:xfrm>
            <a:off x="7886990" y="2873829"/>
            <a:ext cx="570411" cy="204651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3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2402-8344-2E40-BE70-2EC26D1A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 FFA*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AB65-3A63-BB41-A4B0-970A75DB3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solution has been been developed for next generation of the competing COMET experiment at J-Parc</a:t>
            </a:r>
          </a:p>
          <a:p>
            <a:r>
              <a:rPr lang="en-US" sz="2000" dirty="0"/>
              <a:t>Muons will be injected into an FFA for about ~6 turns</a:t>
            </a:r>
          </a:p>
          <a:p>
            <a:pPr lvl="1"/>
            <a:r>
              <a:rPr lang="en-US" sz="1800" dirty="0"/>
              <a:t>All the </a:t>
            </a:r>
            <a:r>
              <a:rPr lang="en-US" sz="1800" dirty="0" err="1"/>
              <a:t>pions</a:t>
            </a:r>
            <a:r>
              <a:rPr lang="en-US" sz="1800" dirty="0"/>
              <a:t> will decay away (eliminating the need for the veto)</a:t>
            </a:r>
          </a:p>
          <a:p>
            <a:pPr lvl="1"/>
            <a:r>
              <a:rPr lang="en-US" sz="1800" dirty="0"/>
              <a:t>The beam will be phase rotated to reduce the energy spread.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200" dirty="0"/>
          </a:p>
          <a:p>
            <a:r>
              <a:rPr lang="en-US" sz="2000" dirty="0"/>
              <a:t>Ultimately want 500-1000 kW!</a:t>
            </a:r>
          </a:p>
          <a:p>
            <a:r>
              <a:rPr lang="en-US" sz="2000" dirty="0"/>
              <a:t>Unfortunately, can’t feed this directly from PIP-II…</a:t>
            </a:r>
          </a:p>
          <a:p>
            <a:pPr lvl="1"/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03689-AA10-4D42-81DF-56560F90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BFC35-0472-2A45-8271-3727FB80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0059F-AFB3-0341-B2CB-95C22C85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8252C-C691-C249-B77E-91B2B3F41C1C}"/>
              </a:ext>
            </a:extLst>
          </p:cNvPr>
          <p:cNvSpPr txBox="1"/>
          <p:nvPr/>
        </p:nvSpPr>
        <p:spPr>
          <a:xfrm>
            <a:off x="3429000" y="6492432"/>
            <a:ext cx="562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*J. Pasternak talk later in this workshop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1A758-B905-B54C-9460-81BFACD35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08" y="2980434"/>
            <a:ext cx="3562371" cy="2511238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2F1127FE-A6C0-134A-BBF1-F1356DC42AE5}"/>
              </a:ext>
            </a:extLst>
          </p:cNvPr>
          <p:cNvSpPr/>
          <p:nvPr/>
        </p:nvSpPr>
        <p:spPr>
          <a:xfrm>
            <a:off x="147448" y="1066800"/>
            <a:ext cx="2105895" cy="2852057"/>
          </a:xfrm>
          <a:custGeom>
            <a:avLst/>
            <a:gdLst>
              <a:gd name="connsiteX0" fmla="*/ 2454238 w 2454238"/>
              <a:gd name="connsiteY0" fmla="*/ 0 h 3430481"/>
              <a:gd name="connsiteX1" fmla="*/ 1692238 w 2454238"/>
              <a:gd name="connsiteY1" fmla="*/ 76200 h 3430481"/>
              <a:gd name="connsiteX2" fmla="*/ 353295 w 2454238"/>
              <a:gd name="connsiteY2" fmla="*/ 119743 h 3430481"/>
              <a:gd name="connsiteX3" fmla="*/ 15838 w 2454238"/>
              <a:gd name="connsiteY3" fmla="*/ 805543 h 3430481"/>
              <a:gd name="connsiteX4" fmla="*/ 723409 w 2454238"/>
              <a:gd name="connsiteY4" fmla="*/ 2928257 h 3430481"/>
              <a:gd name="connsiteX5" fmla="*/ 1354781 w 2454238"/>
              <a:gd name="connsiteY5" fmla="*/ 3352800 h 3430481"/>
              <a:gd name="connsiteX6" fmla="*/ 1507181 w 2454238"/>
              <a:gd name="connsiteY6" fmla="*/ 3429000 h 3430481"/>
              <a:gd name="connsiteX0" fmla="*/ 2454238 w 2454238"/>
              <a:gd name="connsiteY0" fmla="*/ 0 h 3429000"/>
              <a:gd name="connsiteX1" fmla="*/ 1692238 w 2454238"/>
              <a:gd name="connsiteY1" fmla="*/ 76200 h 3429000"/>
              <a:gd name="connsiteX2" fmla="*/ 353295 w 2454238"/>
              <a:gd name="connsiteY2" fmla="*/ 119743 h 3429000"/>
              <a:gd name="connsiteX3" fmla="*/ 15838 w 2454238"/>
              <a:gd name="connsiteY3" fmla="*/ 805543 h 3429000"/>
              <a:gd name="connsiteX4" fmla="*/ 723409 w 2454238"/>
              <a:gd name="connsiteY4" fmla="*/ 2928257 h 3429000"/>
              <a:gd name="connsiteX5" fmla="*/ 1507181 w 2454238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4238" h="3429000">
                <a:moveTo>
                  <a:pt x="2454238" y="0"/>
                </a:moveTo>
                <a:cubicBezTo>
                  <a:pt x="2248316" y="28121"/>
                  <a:pt x="2042395" y="56243"/>
                  <a:pt x="1692238" y="76200"/>
                </a:cubicBezTo>
                <a:cubicBezTo>
                  <a:pt x="1342081" y="96157"/>
                  <a:pt x="632695" y="-1814"/>
                  <a:pt x="353295" y="119743"/>
                </a:cubicBezTo>
                <a:cubicBezTo>
                  <a:pt x="73895" y="241300"/>
                  <a:pt x="-45848" y="337458"/>
                  <a:pt x="15838" y="805543"/>
                </a:cubicBezTo>
                <a:cubicBezTo>
                  <a:pt x="77524" y="1273628"/>
                  <a:pt x="474852" y="2491014"/>
                  <a:pt x="723409" y="2928257"/>
                </a:cubicBezTo>
                <a:cubicBezTo>
                  <a:pt x="971966" y="3365500"/>
                  <a:pt x="1343895" y="3324679"/>
                  <a:pt x="1507181" y="3429000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4AD71-84DB-DB4F-9D29-8729956C4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301" y="3437423"/>
            <a:ext cx="4278086" cy="18028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0CE043-915D-F14A-A65A-04B4DF8CF38C}"/>
              </a:ext>
            </a:extLst>
          </p:cNvPr>
          <p:cNvSpPr/>
          <p:nvPr/>
        </p:nvSpPr>
        <p:spPr>
          <a:xfrm>
            <a:off x="685800" y="6139543"/>
            <a:ext cx="5693229" cy="35288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A8E66-D491-4796-99CF-FD2AFE8F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29A0B-BE53-496F-A12A-5FE5BEBD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4D70D-D298-44DD-9814-0C95487E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73EAB7-D329-4251-B5BA-F80180C72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79" y="557005"/>
            <a:ext cx="6330797" cy="58919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AF6791-7400-4173-82D0-F846DDDEC4DB}"/>
              </a:ext>
            </a:extLst>
          </p:cNvPr>
          <p:cNvSpPr txBox="1"/>
          <p:nvPr/>
        </p:nvSpPr>
        <p:spPr>
          <a:xfrm>
            <a:off x="6882063" y="3635724"/>
            <a:ext cx="2152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Would ideally like to lower this.  </a:t>
            </a:r>
          </a:p>
          <a:p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Induction 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linac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, maybe?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D223ED-232E-4438-8EE2-8164388740AF}"/>
              </a:ext>
            </a:extLst>
          </p:cNvPr>
          <p:cNvCxnSpPr/>
          <p:nvPr/>
        </p:nvCxnSpPr>
        <p:spPr>
          <a:xfrm flipH="1">
            <a:off x="5267644" y="3850105"/>
            <a:ext cx="150504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052362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8245-5C95-6943-AC57-B3A4F58A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PIP-II Scope 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1749E-37BB-9A47-BF1A-0E37FC31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CC65B-0009-304A-A202-69534435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8FB35-D40B-9943-A40D-443BE8C9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B0D9D4EA-03A9-FF43-9DAB-B207E9C3AC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89" y="1260091"/>
            <a:ext cx="4652035" cy="340518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EE92E3-612D-C148-B880-2D22AC11514C}"/>
              </a:ext>
            </a:extLst>
          </p:cNvPr>
          <p:cNvSpPr txBox="1">
            <a:spLocks/>
          </p:cNvSpPr>
          <p:nvPr/>
        </p:nvSpPr>
        <p:spPr>
          <a:xfrm>
            <a:off x="4895457" y="1454701"/>
            <a:ext cx="4248543" cy="430384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800 MeV H−  </a:t>
            </a:r>
            <a:r>
              <a:rPr lang="en-US" sz="1800" b="1" dirty="0" err="1">
                <a:solidFill>
                  <a:srgbClr val="000000"/>
                </a:solidFill>
              </a:rPr>
              <a:t>linac</a:t>
            </a:r>
            <a:endParaRPr lang="en-US" sz="1800" b="1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Up to 165 MHz bunches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Up to 2 mA CW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Up 1.6 MW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Upgraded Booster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20 Hz, 800 MeV injection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New injection area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Upgraded Recycler &amp; Main Injector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RF in both rings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Protons for the High Energy Program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.55 </a:t>
            </a:r>
            <a:r>
              <a:rPr lang="en-US" sz="1600" dirty="0" err="1">
                <a:solidFill>
                  <a:srgbClr val="000000"/>
                </a:solidFill>
              </a:rPr>
              <a:t>ms</a:t>
            </a:r>
            <a:r>
              <a:rPr lang="en-US" sz="1600" dirty="0">
                <a:solidFill>
                  <a:srgbClr val="000000"/>
                </a:solidFill>
              </a:rPr>
              <a:t> injection into Booster at 20 Hz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Only ~1% of available beam!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Additional beam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Up to 1.6 MW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All the beam to one experiment?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3-way beam split?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7BE4D-4209-0743-B3F9-B6CD465375F3}"/>
              </a:ext>
            </a:extLst>
          </p:cNvPr>
          <p:cNvSpPr txBox="1"/>
          <p:nvPr/>
        </p:nvSpPr>
        <p:spPr>
          <a:xfrm>
            <a:off x="222250" y="5841897"/>
            <a:ext cx="852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The PIP-II scope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enables the accelerator complex to reach </a:t>
            </a:r>
            <a:r>
              <a:rPr lang="en-US" sz="20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1.2 MW proton beam on LBNF target, </a:t>
            </a:r>
            <a:r>
              <a:rPr lang="en-US" sz="2000" i="1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but still leave most of the beam for other users!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5520B6-43B4-A042-A3B4-C990A52DD7EE}"/>
              </a:ext>
            </a:extLst>
          </p:cNvPr>
          <p:cNvCxnSpPr/>
          <p:nvPr/>
        </p:nvCxnSpPr>
        <p:spPr bwMode="auto">
          <a:xfrm flipH="1" flipV="1">
            <a:off x="166117" y="1426778"/>
            <a:ext cx="322729" cy="941294"/>
          </a:xfrm>
          <a:prstGeom prst="straightConnector1">
            <a:avLst/>
          </a:prstGeom>
          <a:ln w="38100">
            <a:solidFill>
              <a:srgbClr val="CC0099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33788B-4143-6441-86F1-F8FE495EAC12}"/>
              </a:ext>
            </a:extLst>
          </p:cNvPr>
          <p:cNvSpPr txBox="1"/>
          <p:nvPr/>
        </p:nvSpPr>
        <p:spPr>
          <a:xfrm>
            <a:off x="309442" y="1350937"/>
            <a:ext cx="111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C0099"/>
                </a:solidFill>
              </a:rPr>
              <a:t>To mu2e</a:t>
            </a:r>
          </a:p>
        </p:txBody>
      </p:sp>
    </p:spTree>
    <p:extLst>
      <p:ext uri="{BB962C8B-B14F-4D97-AF65-F5344CB8AC3E}">
        <p14:creationId xmlns:p14="http://schemas.microsoft.com/office/powerpoint/2010/main" val="818126608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2ADF05-12AB-284E-96EB-B21B36A54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Switching*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EDE80-0DEA-0C46-AE7A-221D55EB8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3EBCF-D76C-684C-858A-53BEA72E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Prebys, Muon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AA8F6-337F-F248-9FEB-0ABDE1A2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1A0B13-96CD-034B-8BA6-AF222C6DB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13" y="1302657"/>
            <a:ext cx="8610600" cy="4775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9B8C213-9527-5440-8637-6EC31BE1FA99}"/>
              </a:ext>
            </a:extLst>
          </p:cNvPr>
          <p:cNvSpPr txBox="1"/>
          <p:nvPr/>
        </p:nvSpPr>
        <p:spPr>
          <a:xfrm>
            <a:off x="5170714" y="6422571"/>
            <a:ext cx="340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*Lia </a:t>
            </a:r>
            <a:r>
              <a:rPr lang="en-US" sz="1400" dirty="0" err="1">
                <a:latin typeface="+mn-lt"/>
              </a:rPr>
              <a:t>Merminga</a:t>
            </a:r>
            <a:r>
              <a:rPr lang="en-US" sz="1400" dirty="0">
                <a:latin typeface="+mn-lt"/>
              </a:rPr>
              <a:t>, CD-2 Refresh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53673D-0F4B-BA44-9B36-CC216BED37EA}"/>
              </a:ext>
            </a:extLst>
          </p:cNvPr>
          <p:cNvSpPr txBox="1"/>
          <p:nvPr/>
        </p:nvSpPr>
        <p:spPr>
          <a:xfrm>
            <a:off x="441713" y="1567543"/>
            <a:ext cx="3548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Beam for muon production could be provided by this line (162.5 MHz)</a:t>
            </a: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or one of these lines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(40.125 or 80.25 MHz)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8090E2-E810-DE4B-878F-ECADEB4EFBCC}"/>
              </a:ext>
            </a:extLst>
          </p:cNvPr>
          <p:cNvCxnSpPr/>
          <p:nvPr/>
        </p:nvCxnSpPr>
        <p:spPr>
          <a:xfrm>
            <a:off x="3026229" y="2188029"/>
            <a:ext cx="402771" cy="838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24A403-311D-F149-AAA4-FB6FCBF648BF}"/>
              </a:ext>
            </a:extLst>
          </p:cNvPr>
          <p:cNvCxnSpPr>
            <a:cxnSpLocks/>
          </p:cNvCxnSpPr>
          <p:nvPr/>
        </p:nvCxnSpPr>
        <p:spPr>
          <a:xfrm>
            <a:off x="1219200" y="3137203"/>
            <a:ext cx="0" cy="694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EAEF9D-393D-6B47-AA55-8C9711884941}"/>
              </a:ext>
            </a:extLst>
          </p:cNvPr>
          <p:cNvSpPr txBox="1"/>
          <p:nvPr/>
        </p:nvSpPr>
        <p:spPr>
          <a:xfrm rot="890178">
            <a:off x="5191059" y="5507765"/>
            <a:ext cx="161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PIP-II </a:t>
            </a:r>
            <a:r>
              <a:rPr lang="en-US" sz="1800" dirty="0" err="1">
                <a:latin typeface="+mn-lt"/>
              </a:rPr>
              <a:t>Linac</a:t>
            </a:r>
            <a:endParaRPr lang="en-US" sz="1800" dirty="0">
              <a:latin typeface="+mn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6E81567-2375-EB4A-900D-00226E96935D}"/>
              </a:ext>
            </a:extLst>
          </p:cNvPr>
          <p:cNvSpPr/>
          <p:nvPr/>
        </p:nvSpPr>
        <p:spPr>
          <a:xfrm>
            <a:off x="3276608" y="3831771"/>
            <a:ext cx="2950022" cy="138248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0DAC90D-1F33-964F-A27F-73A6670A63A3}"/>
              </a:ext>
            </a:extLst>
          </p:cNvPr>
          <p:cNvSpPr/>
          <p:nvPr/>
        </p:nvSpPr>
        <p:spPr>
          <a:xfrm>
            <a:off x="2884714" y="4887686"/>
            <a:ext cx="696686" cy="66765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293BA9-15E3-F24A-9D28-E28970D9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Beam Splitting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8393E-BAB8-504F-9A2B-0D5B9330C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Beam will go through an RF deflector running at 162.5/4=40.625 MHz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dirty="0"/>
              <a:t>Individual beam lines are selected by choosing which bunches to populate.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54C746-75C2-4045-BA61-EA141E06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536AB4-B967-4E41-9D84-AC030D24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Prebys, Muon Workshop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BC6E9-1E49-4A4B-9F9D-5B07B03C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BE612-65E4-1E43-9A82-A15835F62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595882"/>
            <a:ext cx="7737689" cy="36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0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097024-9550-324C-B0F0-38726F2C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</a:t>
            </a:r>
            <a:r>
              <a:rPr lang="en-US" dirty="0" err="1"/>
              <a:t>Linac</a:t>
            </a:r>
            <a:r>
              <a:rPr lang="en-US" dirty="0"/>
              <a:t> Beam Parameters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71C7C7-B19F-F244-894E-C55AB6280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13" y="4289667"/>
            <a:ext cx="8229600" cy="2343481"/>
          </a:xfrm>
        </p:spPr>
        <p:txBody>
          <a:bodyPr>
            <a:normAutofit/>
          </a:bodyPr>
          <a:lstStyle/>
          <a:p>
            <a:r>
              <a:rPr lang="en-US" dirty="0"/>
              <a:t>Note:</a:t>
            </a:r>
          </a:p>
          <a:p>
            <a:pPr lvl="1"/>
            <a:r>
              <a:rPr lang="en-US" dirty="0"/>
              <a:t>Bunches can be arbitrarily populated, but bunch intensity cannot be changed quickly</a:t>
            </a:r>
          </a:p>
          <a:p>
            <a:pPr lvl="1"/>
            <a:r>
              <a:rPr lang="en-US" dirty="0"/>
              <a:t>During LBNF running, we will have to live with 1.4x10</a:t>
            </a:r>
            <a:r>
              <a:rPr lang="en-US" baseline="30000" dirty="0"/>
              <a:t>8</a:t>
            </a:r>
            <a:r>
              <a:rPr lang="en-US" dirty="0"/>
              <a:t>/bunch, as required by that program</a:t>
            </a:r>
          </a:p>
          <a:p>
            <a:pPr lvl="2"/>
            <a:r>
              <a:rPr lang="en-US" dirty="0"/>
              <a:t>2mA into booster, painted (</a:t>
            </a:r>
            <a:r>
              <a:rPr lang="en-US" dirty="0" err="1"/>
              <a:t>sparsified</a:t>
            </a:r>
            <a:r>
              <a:rPr lang="en-US" dirty="0"/>
              <a:t>) into RF buckets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6D46-26B2-4B41-B4A4-34ADF745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8C910B-3E1E-7F4E-AB13-993530CD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52198-1E66-1045-B6F2-DC8CD4DA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2D57-CB3E-FA4B-BCDA-26596CAF7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514" y="1531887"/>
            <a:ext cx="8724900" cy="1162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30F0B0-3035-A346-A596-B2DBA365D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514" y="2646744"/>
            <a:ext cx="8724900" cy="15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EDA254-9A0A-DA49-83C8-2B0E4790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690" y="1580145"/>
            <a:ext cx="5448300" cy="3314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686" y="392111"/>
            <a:ext cx="8229600" cy="628207"/>
          </a:xfrm>
        </p:spPr>
        <p:txBody>
          <a:bodyPr/>
          <a:lstStyle/>
          <a:p>
            <a:r>
              <a:rPr lang="en-US" dirty="0"/>
              <a:t>Mu2e-II Beam 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19312-147F-8C47-AC92-33AAC87E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AD91E-C488-6141-8D83-AC6EE67D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Prebys, Muon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971550"/>
            <a:ext cx="8545513" cy="5532438"/>
          </a:xfrm>
        </p:spPr>
        <p:txBody>
          <a:bodyPr>
            <a:normAutofit lnSpcReduction="10000"/>
          </a:bodyPr>
          <a:lstStyle/>
          <a:p>
            <a:r>
              <a:rPr lang="en-US" sz="2000" b="0" dirty="0"/>
              <a:t>Possible beam structure (100 kW):</a:t>
            </a:r>
          </a:p>
          <a:p>
            <a:pPr lvl="1"/>
            <a:r>
              <a:rPr lang="en-US" dirty="0"/>
              <a:t>10</a:t>
            </a:r>
            <a:r>
              <a:rPr lang="en-US" sz="2000" dirty="0"/>
              <a:t> bunch burst @ 600 kHz</a:t>
            </a:r>
          </a:p>
          <a:p>
            <a:pPr lvl="1"/>
            <a:r>
              <a:rPr lang="en-US" sz="2000" dirty="0"/>
              <a:t>1.4x10</a:t>
            </a:r>
            <a:r>
              <a:rPr lang="en-US" sz="2000" baseline="30000" dirty="0"/>
              <a:t>8</a:t>
            </a:r>
            <a:r>
              <a:rPr lang="en-US" sz="2000" dirty="0"/>
              <a:t> protons/bunch</a:t>
            </a:r>
          </a:p>
          <a:p>
            <a:pPr lvl="1"/>
            <a:r>
              <a:rPr lang="en-US" sz="2000" dirty="0"/>
              <a:t>600 kHz repetition rate </a:t>
            </a:r>
          </a:p>
          <a:p>
            <a:pPr lvl="1"/>
            <a:r>
              <a:rPr lang="en-US" sz="2000" dirty="0"/>
              <a:t>= </a:t>
            </a:r>
            <a:r>
              <a:rPr lang="en-US" dirty="0"/>
              <a:t>100</a:t>
            </a:r>
            <a:r>
              <a:rPr lang="en-US" sz="2000" dirty="0"/>
              <a:t> kW</a:t>
            </a:r>
          </a:p>
          <a:p>
            <a:pPr lvl="1"/>
            <a:r>
              <a:rPr lang="en-US" sz="2000" dirty="0"/>
              <a:t>3% duty factor</a:t>
            </a:r>
          </a:p>
          <a:p>
            <a:pPr lvl="1"/>
            <a:r>
              <a:rPr lang="en-US" sz="2000" dirty="0"/>
              <a:t>0.12 mA</a:t>
            </a:r>
          </a:p>
          <a:p>
            <a:pPr lvl="1"/>
            <a:r>
              <a:rPr lang="en-US" sz="2000" dirty="0"/>
              <a:t>These numbers are </a:t>
            </a:r>
            <a:br>
              <a:rPr lang="en-US" sz="2000" dirty="0"/>
            </a:br>
            <a:r>
              <a:rPr lang="en-US" sz="2000" dirty="0"/>
              <a:t>independent from the </a:t>
            </a:r>
            <a:br>
              <a:rPr lang="en-US" sz="2000" dirty="0"/>
            </a:br>
            <a:r>
              <a:rPr lang="en-US" sz="2000" dirty="0"/>
              <a:t>instantaneous bunch rate!</a:t>
            </a:r>
          </a:p>
          <a:p>
            <a:pPr lvl="2"/>
            <a:r>
              <a:rPr lang="en-US" dirty="0" err="1"/>
              <a:t>ie</a:t>
            </a:r>
            <a:r>
              <a:rPr lang="en-US" dirty="0"/>
              <a:t>, which line we’re in</a:t>
            </a:r>
            <a:endParaRPr lang="en-US" sz="2200" dirty="0"/>
          </a:p>
          <a:p>
            <a:r>
              <a:rPr lang="en-US" sz="2200" b="0" dirty="0"/>
              <a:t>The bunch rate only affects the pulse </a:t>
            </a:r>
            <a:r>
              <a:rPr lang="en-US" sz="2200" b="0" i="1" dirty="0"/>
              <a:t>width</a:t>
            </a:r>
          </a:p>
          <a:p>
            <a:pPr lvl="1"/>
            <a:r>
              <a:rPr lang="en-US" sz="2000" dirty="0"/>
              <a:t>162.5 MHz = 60 ns</a:t>
            </a:r>
          </a:p>
          <a:p>
            <a:pPr lvl="1"/>
            <a:r>
              <a:rPr lang="en-US" sz="2000" dirty="0"/>
              <a:t>81.25 MHz = 120 ns</a:t>
            </a:r>
          </a:p>
          <a:p>
            <a:pPr lvl="1"/>
            <a:r>
              <a:rPr lang="en-US" sz="2000" dirty="0"/>
              <a:t>40.625 MHz = 240 ns</a:t>
            </a:r>
          </a:p>
          <a:p>
            <a:r>
              <a:rPr lang="en-US" sz="2200" b="0" dirty="0"/>
              <a:t>All of these numbers would double for </a:t>
            </a:r>
            <a:r>
              <a:rPr lang="en-US" sz="2200" dirty="0"/>
              <a:t>200</a:t>
            </a:r>
            <a:r>
              <a:rPr lang="en-US" sz="2200" b="0" dirty="0"/>
              <a:t> kW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9B51A-2763-614E-AC8C-F95EE2F36FD2}"/>
              </a:ext>
            </a:extLst>
          </p:cNvPr>
          <p:cNvSpPr/>
          <p:nvPr/>
        </p:nvSpPr>
        <p:spPr bwMode="auto">
          <a:xfrm>
            <a:off x="3864864" y="1926336"/>
            <a:ext cx="329184" cy="414528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30E1AE-B462-DC4D-9A03-6767554C0E1F}"/>
              </a:ext>
            </a:extLst>
          </p:cNvPr>
          <p:cNvSpPr/>
          <p:nvPr/>
        </p:nvSpPr>
        <p:spPr bwMode="auto">
          <a:xfrm>
            <a:off x="7388352" y="3477768"/>
            <a:ext cx="1292173" cy="399288"/>
          </a:xfrm>
          <a:prstGeom prst="ellipse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1BB4D3-D230-C640-A1BC-C7101B502C3C}"/>
              </a:ext>
            </a:extLst>
          </p:cNvPr>
          <p:cNvSpPr txBox="1"/>
          <p:nvPr/>
        </p:nvSpPr>
        <p:spPr>
          <a:xfrm>
            <a:off x="6339840" y="5164886"/>
            <a:ext cx="2584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+mn-lt"/>
              </a:rPr>
              <a:t>~275 162.5 MHz buckets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441721-EFF9-9249-8E2D-F4A4E613BB38}"/>
              </a:ext>
            </a:extLst>
          </p:cNvPr>
          <p:cNvCxnSpPr/>
          <p:nvPr/>
        </p:nvCxnSpPr>
        <p:spPr bwMode="auto">
          <a:xfrm flipV="1">
            <a:off x="7357693" y="3877056"/>
            <a:ext cx="506147" cy="1146048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CBA2FD0-1262-A84C-9DB1-AEDF219A5667}"/>
              </a:ext>
            </a:extLst>
          </p:cNvPr>
          <p:cNvSpPr/>
          <p:nvPr/>
        </p:nvSpPr>
        <p:spPr>
          <a:xfrm>
            <a:off x="148678" y="5886450"/>
            <a:ext cx="6117590" cy="388883"/>
          </a:xfrm>
          <a:prstGeom prst="rect">
            <a:avLst/>
          </a:prstGeom>
          <a:noFill/>
          <a:ln w="26424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8EA70-3266-7B4A-812E-D6A940741026}"/>
              </a:ext>
            </a:extLst>
          </p:cNvPr>
          <p:cNvSpPr txBox="1"/>
          <p:nvPr/>
        </p:nvSpPr>
        <p:spPr>
          <a:xfrm>
            <a:off x="6339840" y="5819281"/>
            <a:ext cx="2691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That’s all that would be needed from the accelerator end!</a:t>
            </a:r>
          </a:p>
        </p:txBody>
      </p:sp>
    </p:spTree>
    <p:extLst>
      <p:ext uri="{BB962C8B-B14F-4D97-AF65-F5344CB8AC3E}">
        <p14:creationId xmlns:p14="http://schemas.microsoft.com/office/powerpoint/2010/main" val="3320847894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21E3-71D3-3F4B-8A85-C590B86C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a Bunch Compressor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F42FD-A18C-254E-A211-ABFB1F247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order to work, an FFA would need* </a:t>
            </a:r>
          </a:p>
          <a:p>
            <a:pPr lvl="1"/>
            <a:r>
              <a:rPr lang="en-US" dirty="0"/>
              <a:t>&gt; 10</a:t>
            </a:r>
            <a:r>
              <a:rPr lang="en-US" baseline="30000" dirty="0"/>
              <a:t>12</a:t>
            </a:r>
            <a:r>
              <a:rPr lang="en-US" dirty="0"/>
              <a:t> protons/bunch</a:t>
            </a:r>
          </a:p>
          <a:p>
            <a:pPr lvl="1"/>
            <a:r>
              <a:rPr lang="en-US" dirty="0"/>
              <a:t>~ 10 ns bunch length</a:t>
            </a:r>
          </a:p>
          <a:p>
            <a:pPr lvl="1"/>
            <a:r>
              <a:rPr lang="en-US" dirty="0"/>
              <a:t>100-1000 Hz</a:t>
            </a:r>
          </a:p>
          <a:p>
            <a:r>
              <a:rPr lang="en-US" dirty="0"/>
              <a:t>10</a:t>
            </a:r>
            <a:r>
              <a:rPr lang="en-US" baseline="30000" dirty="0"/>
              <a:t>12</a:t>
            </a:r>
            <a:r>
              <a:rPr lang="en-US" dirty="0"/>
              <a:t> = 5000x(2x10</a:t>
            </a:r>
            <a:r>
              <a:rPr lang="en-US" baseline="30000" dirty="0"/>
              <a:t>8</a:t>
            </a:r>
            <a:r>
              <a:rPr lang="en-US" dirty="0"/>
              <a:t> ) = 31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sec </a:t>
            </a:r>
          </a:p>
          <a:p>
            <a:pPr lvl="1"/>
            <a:r>
              <a:rPr lang="en-US" dirty="0"/>
              <a:t>For these experiments, we need some sort of “bunch compressor” to accumulate beam into larger bunches, and then extract them to experiments.</a:t>
            </a:r>
          </a:p>
          <a:p>
            <a:r>
              <a:rPr lang="en-US" dirty="0"/>
              <a:t>Two </a:t>
            </a:r>
            <a:r>
              <a:rPr lang="en-US" dirty="0" err="1"/>
              <a:t>LoIs</a:t>
            </a:r>
            <a:r>
              <a:rPr lang="en-US" dirty="0"/>
              <a:t> were submitted related to this:</a:t>
            </a:r>
          </a:p>
          <a:p>
            <a:pPr lvl="1"/>
            <a:r>
              <a:rPr lang="en-US" dirty="0"/>
              <a:t>E. </a:t>
            </a:r>
            <a:r>
              <a:rPr lang="en-US" dirty="0" err="1"/>
              <a:t>Prebys</a:t>
            </a:r>
            <a:r>
              <a:rPr lang="en-US" dirty="0"/>
              <a:t>, </a:t>
            </a:r>
            <a:r>
              <a:rPr lang="en-US" i="1" dirty="0"/>
              <a:t>et al</a:t>
            </a:r>
            <a:r>
              <a:rPr lang="en-US" dirty="0"/>
              <a:t>, “Letter of Interest: Bunch Compressor for the PIP-II </a:t>
            </a:r>
            <a:r>
              <a:rPr lang="en-US" dirty="0" err="1"/>
              <a:t>Linac</a:t>
            </a:r>
            <a:r>
              <a:rPr lang="en-US" dirty="0"/>
              <a:t>”,(Green field, permanent magnet ring) </a:t>
            </a:r>
            <a:r>
              <a:rPr lang="en-US" dirty="0">
                <a:hlinkClick r:id="rId2"/>
              </a:rPr>
              <a:t>https://www.snowmass21.org/docs/files/summaries/AF/SNOWMASS21-AF5_AF0-RF5_RF0_Prebys2-203.pdf</a:t>
            </a:r>
            <a:endParaRPr lang="en-US" dirty="0"/>
          </a:p>
          <a:p>
            <a:pPr lvl="1"/>
            <a:r>
              <a:rPr lang="en-US" dirty="0"/>
              <a:t>W. </a:t>
            </a:r>
            <a:r>
              <a:rPr lang="en-US" dirty="0" err="1"/>
              <a:t>Pellico</a:t>
            </a:r>
            <a:r>
              <a:rPr lang="en-US" dirty="0"/>
              <a:t>, </a:t>
            </a:r>
            <a:r>
              <a:rPr lang="en-US" i="1" dirty="0"/>
              <a:t>et al</a:t>
            </a:r>
            <a:r>
              <a:rPr lang="en-US" dirty="0"/>
              <a:t>, “FNAL Booster Storage Ring”,(this workshop) </a:t>
            </a:r>
            <a:r>
              <a:rPr lang="en-US" dirty="0">
                <a:hlinkClick r:id="rId3"/>
              </a:rPr>
              <a:t>https://www.snowmass21.org/docs/files/summaries/RF/SNOWMASS21-RF6_RF0_pellico-029.pdf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99A37-DB7F-9241-87E1-82E17FC8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2DF2C-CBC8-5F48-ACA2-1DE5A569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4094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E6179-0FEA-AB47-A155-691E9B92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9560" y="18288"/>
            <a:ext cx="7772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44BC19-A76E-7341-B0FA-126AEDCD2972}"/>
              </a:ext>
            </a:extLst>
          </p:cNvPr>
          <p:cNvSpPr txBox="1"/>
          <p:nvPr/>
        </p:nvSpPr>
        <p:spPr>
          <a:xfrm>
            <a:off x="5410199" y="2231572"/>
            <a:ext cx="2318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3000 times too long!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11D61D-132D-F143-ACD0-68B8CEBAB931}"/>
              </a:ext>
            </a:extLst>
          </p:cNvPr>
          <p:cNvCxnSpPr>
            <a:cxnSpLocks/>
          </p:cNvCxnSpPr>
          <p:nvPr/>
        </p:nvCxnSpPr>
        <p:spPr>
          <a:xfrm flipH="1">
            <a:off x="4985658" y="2489003"/>
            <a:ext cx="413656" cy="2689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8BF3B0-82C7-3D4F-B4F2-5D3BD60FEB1E}"/>
              </a:ext>
            </a:extLst>
          </p:cNvPr>
          <p:cNvSpPr txBox="1"/>
          <p:nvPr/>
        </p:nvSpPr>
        <p:spPr>
          <a:xfrm>
            <a:off x="5298880" y="6531935"/>
            <a:ext cx="3733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*See J. Pasternak Talk</a:t>
            </a:r>
          </a:p>
        </p:txBody>
      </p:sp>
    </p:spTree>
    <p:extLst>
      <p:ext uri="{BB962C8B-B14F-4D97-AF65-F5344CB8AC3E}">
        <p14:creationId xmlns:p14="http://schemas.microsoft.com/office/powerpoint/2010/main" val="24551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A9DB1-65E7-5F40-966C-E5BC7F11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2DCDC-5128-7A4D-B87A-29FB7A4C4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neutrino program</a:t>
            </a:r>
          </a:p>
          <a:p>
            <a:pPr lvl="1"/>
            <a:r>
              <a:rPr lang="en-US" sz="1800" dirty="0"/>
              <a:t>The Booster magnets will run at a 20 Hz </a:t>
            </a:r>
            <a:br>
              <a:rPr lang="en-US" sz="1800" dirty="0"/>
            </a:br>
            <a:r>
              <a:rPr lang="en-US" sz="1800" dirty="0"/>
              <a:t>offset sine wave.</a:t>
            </a:r>
          </a:p>
          <a:p>
            <a:pPr lvl="2"/>
            <a:r>
              <a:rPr lang="en-US" sz="1400" dirty="0"/>
              <a:t>Initially, it will be flattened at the lower end during</a:t>
            </a:r>
            <a:br>
              <a:rPr lang="en-US" sz="1400" dirty="0"/>
            </a:br>
            <a:r>
              <a:rPr lang="en-US" sz="1400" dirty="0"/>
              <a:t>injection using the Booster corrector magnets.</a:t>
            </a:r>
          </a:p>
          <a:p>
            <a:pPr lvl="1"/>
            <a:r>
              <a:rPr lang="en-US" sz="1800" dirty="0"/>
              <a:t>Injecting more beam into the booster will</a:t>
            </a:r>
            <a:br>
              <a:rPr lang="en-US" sz="1800" dirty="0"/>
            </a:br>
            <a:r>
              <a:rPr lang="en-US" sz="1800" dirty="0"/>
              <a:t>require a longer injection pulse, going </a:t>
            </a:r>
            <a:br>
              <a:rPr lang="en-US" sz="1800" dirty="0"/>
            </a:br>
            <a:r>
              <a:rPr lang="en-US" sz="1800" dirty="0"/>
              <a:t>beyond the ability of the corrector magnets to flatten the field.</a:t>
            </a:r>
          </a:p>
          <a:p>
            <a:pPr lvl="1"/>
            <a:r>
              <a:rPr lang="en-US" sz="1800" dirty="0"/>
              <a:t>The Booster Storage Ring (BSR) would allow the protons to be pre-loaded, the way we preload protons in the Recycler for the Main Injector.</a:t>
            </a:r>
          </a:p>
          <a:p>
            <a:pPr lvl="1"/>
            <a:r>
              <a:rPr lang="en-US" sz="1800" dirty="0"/>
              <a:t>It therefore must be </a:t>
            </a:r>
            <a:r>
              <a:rPr lang="en-US" sz="1800" i="1" dirty="0"/>
              <a:t>at least the same circumference </a:t>
            </a:r>
            <a:r>
              <a:rPr lang="en-US" sz="1800" dirty="0"/>
              <a:t>as the Booster!</a:t>
            </a:r>
          </a:p>
          <a:p>
            <a:pPr lvl="1"/>
            <a:r>
              <a:rPr lang="en-US" sz="1800" dirty="0"/>
              <a:t>Might be other ways to solve this problem.</a:t>
            </a:r>
          </a:p>
          <a:p>
            <a:r>
              <a:rPr lang="en-US" sz="2200" dirty="0"/>
              <a:t>Muons (and others?)</a:t>
            </a:r>
          </a:p>
          <a:p>
            <a:pPr lvl="1"/>
            <a:r>
              <a:rPr lang="en-US" sz="1800" dirty="0"/>
              <a:t>Want the shortest, most intense pulses we can get.</a:t>
            </a:r>
          </a:p>
          <a:p>
            <a:pPr lvl="1"/>
            <a:r>
              <a:rPr lang="en-US" sz="1800" dirty="0"/>
              <a:t>As we will see, this will drive us toward the smallest possible ring circumference.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8A4FA-380C-E54B-B689-332CF892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D5163-989A-0643-868E-C6B8C624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E2B61-CECA-6B4D-AD40-BBCEA761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06A2B-7C1B-6B47-96BD-9E8DDD89F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096" y="347472"/>
            <a:ext cx="3887302" cy="284100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A87A95D-D75B-7040-B052-12E58C8589D3}"/>
              </a:ext>
            </a:extLst>
          </p:cNvPr>
          <p:cNvSpPr/>
          <p:nvPr/>
        </p:nvSpPr>
        <p:spPr>
          <a:xfrm>
            <a:off x="5955527" y="1359673"/>
            <a:ext cx="2282024" cy="38166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3601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EBFF-CA0B-7947-A177-CBA83727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E7E09-98F7-174D-8E16-2773060C5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Review: the Mu2e experiment</a:t>
            </a:r>
          </a:p>
          <a:p>
            <a:r>
              <a:rPr lang="en-US" dirty="0"/>
              <a:t>After Mu2e</a:t>
            </a:r>
          </a:p>
          <a:p>
            <a:pPr lvl="1"/>
            <a:r>
              <a:rPr lang="en-US" dirty="0"/>
              <a:t>Mu2e-II</a:t>
            </a:r>
          </a:p>
          <a:p>
            <a:pPr lvl="1"/>
            <a:r>
              <a:rPr lang="en-US" dirty="0"/>
              <a:t>Beyond Mu2e-II (The need for an FFA)</a:t>
            </a:r>
          </a:p>
          <a:p>
            <a:r>
              <a:rPr lang="en-US" dirty="0"/>
              <a:t>Review: PIP-II</a:t>
            </a:r>
          </a:p>
          <a:p>
            <a:r>
              <a:rPr lang="en-US" dirty="0"/>
              <a:t>Competing needs for a compressor</a:t>
            </a:r>
          </a:p>
          <a:p>
            <a:pPr lvl="1"/>
            <a:r>
              <a:rPr lang="en-US" dirty="0"/>
              <a:t>LBNF</a:t>
            </a:r>
          </a:p>
          <a:p>
            <a:pPr lvl="1"/>
            <a:r>
              <a:rPr lang="en-US" dirty="0"/>
              <a:t>CLFV</a:t>
            </a:r>
          </a:p>
          <a:p>
            <a:r>
              <a:rPr lang="en-US" dirty="0"/>
              <a:t>Compressor parameters</a:t>
            </a:r>
          </a:p>
          <a:p>
            <a:r>
              <a:rPr lang="en-US" dirty="0"/>
              <a:t>Challenges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F4803-77B1-D440-867D-E24FAD09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8B15E-480E-CA4E-83AE-C4139D29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A7AF-73D8-8E47-B293-E26D3877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61612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2CD0-8C82-4F94-9FC6-869F375D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a Compressor 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B9B23-7671-49F6-9CF4-4B5C7101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30000" dirty="0"/>
              <a:t>-</a:t>
            </a:r>
            <a:r>
              <a:rPr lang="en-US" dirty="0"/>
              <a:t> beam would be injected into the compressor ring over many turns using charge exchange injection.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A057-4626-475C-AFCB-86A14031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97619-2BB9-4BA5-824D-C33CDBB6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E3B8A-026C-434A-B0D7-B54BBAC6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B7093-E857-4C84-95DF-669B6F498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4" t="-1" r="48974" b="72494"/>
          <a:stretch/>
        </p:blipFill>
        <p:spPr>
          <a:xfrm>
            <a:off x="3731975" y="3711534"/>
            <a:ext cx="2016931" cy="76749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C8A295-A1A0-45C5-9653-000069322925}"/>
              </a:ext>
            </a:extLst>
          </p:cNvPr>
          <p:cNvCxnSpPr/>
          <p:nvPr/>
        </p:nvCxnSpPr>
        <p:spPr>
          <a:xfrm flipV="1">
            <a:off x="1890051" y="3734844"/>
            <a:ext cx="32529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815B97-6703-479E-9C7E-6C14088B00F7}"/>
              </a:ext>
            </a:extLst>
          </p:cNvPr>
          <p:cNvCxnSpPr/>
          <p:nvPr/>
        </p:nvCxnSpPr>
        <p:spPr>
          <a:xfrm flipV="1">
            <a:off x="5123264" y="3259462"/>
            <a:ext cx="0" cy="452072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5E3314-74FF-45C3-9A9B-69E24BE4445C}"/>
              </a:ext>
            </a:extLst>
          </p:cNvPr>
          <p:cNvCxnSpPr/>
          <p:nvPr/>
        </p:nvCxnSpPr>
        <p:spPr>
          <a:xfrm flipV="1">
            <a:off x="2934976" y="3282772"/>
            <a:ext cx="0" cy="452072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CA37B7-3E98-4C36-BE82-8E4C748FD174}"/>
              </a:ext>
            </a:extLst>
          </p:cNvPr>
          <p:cNvCxnSpPr/>
          <p:nvPr/>
        </p:nvCxnSpPr>
        <p:spPr>
          <a:xfrm flipV="1">
            <a:off x="4045526" y="3282772"/>
            <a:ext cx="0" cy="452072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3353C9-ED71-4697-A265-7D5CEB7737F5}"/>
              </a:ext>
            </a:extLst>
          </p:cNvPr>
          <p:cNvCxnSpPr/>
          <p:nvPr/>
        </p:nvCxnSpPr>
        <p:spPr>
          <a:xfrm>
            <a:off x="4077611" y="3447593"/>
            <a:ext cx="1045653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284AE92-AF09-41AB-88A4-257ABBE9CE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309320"/>
              </p:ext>
            </p:extLst>
          </p:nvPr>
        </p:nvGraphicFramePr>
        <p:xfrm>
          <a:off x="4425958" y="3042517"/>
          <a:ext cx="362436" cy="405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Equation" r:id="rId4" imgW="215640" imgH="241200" progId="Equation.DSMT4">
                  <p:embed/>
                </p:oleObj>
              </mc:Choice>
              <mc:Fallback>
                <p:oleObj name="Equation" r:id="rId4" imgW="215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5958" y="3042517"/>
                        <a:ext cx="362436" cy="405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DB826D0-F7A3-4B9D-B2D7-D1FD4127F9BC}"/>
              </a:ext>
            </a:extLst>
          </p:cNvPr>
          <p:cNvSpPr txBox="1"/>
          <p:nvPr/>
        </p:nvSpPr>
        <p:spPr>
          <a:xfrm>
            <a:off x="1400360" y="3385884"/>
            <a:ext cx="142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PIP-II bunches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B3DB1-5B5A-44A0-B272-287B5550602F}"/>
              </a:ext>
            </a:extLst>
          </p:cNvPr>
          <p:cNvSpPr txBox="1"/>
          <p:nvPr/>
        </p:nvSpPr>
        <p:spPr>
          <a:xfrm>
            <a:off x="5602229" y="2519297"/>
            <a:ext cx="223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Bunch separation from PIP-II (6, 12, or 25 ns)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E16225-0DEC-4181-9333-30139BBE0142}"/>
              </a:ext>
            </a:extLst>
          </p:cNvPr>
          <p:cNvCxnSpPr>
            <a:cxnSpLocks/>
          </p:cNvCxnSpPr>
          <p:nvPr/>
        </p:nvCxnSpPr>
        <p:spPr>
          <a:xfrm flipH="1">
            <a:off x="4745822" y="2858159"/>
            <a:ext cx="754884" cy="304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00B2C9B-00F1-4A9D-9549-875A768D4962}"/>
              </a:ext>
            </a:extLst>
          </p:cNvPr>
          <p:cNvSpPr txBox="1"/>
          <p:nvPr/>
        </p:nvSpPr>
        <p:spPr>
          <a:xfrm>
            <a:off x="5690304" y="4561767"/>
            <a:ext cx="2928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Injection can be de-phased to lengthen (“paint”) bunches in ring (this will turn out to be important)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C20AE0-34B8-45F6-B3A1-2E1BE30BBB1A}"/>
              </a:ext>
            </a:extLst>
          </p:cNvPr>
          <p:cNvCxnSpPr>
            <a:cxnSpLocks/>
          </p:cNvCxnSpPr>
          <p:nvPr/>
        </p:nvCxnSpPr>
        <p:spPr>
          <a:xfrm flipH="1" flipV="1">
            <a:off x="5477821" y="3900908"/>
            <a:ext cx="271085" cy="5781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818501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6646-4D8B-4CFA-AD21-1E540F80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32B2-BE20-4E6C-A571-B48D840FC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Booster pre-loading</a:t>
            </a:r>
          </a:p>
          <a:p>
            <a:pPr lvl="1"/>
            <a:r>
              <a:rPr lang="en-US" dirty="0"/>
              <a:t>Fill ring continuously over many turns.</a:t>
            </a:r>
          </a:p>
          <a:p>
            <a:pPr lvl="1"/>
            <a:r>
              <a:rPr lang="en-US" dirty="0"/>
              <a:t>Transfer to Booster after accumulating enough protons</a:t>
            </a:r>
          </a:p>
          <a:p>
            <a:pPr lvl="2"/>
            <a:r>
              <a:rPr lang="en-US" dirty="0"/>
              <a:t>Still a very small fraction of the total time line.</a:t>
            </a:r>
          </a:p>
          <a:p>
            <a:r>
              <a:rPr lang="en-US" dirty="0"/>
              <a:t>For FFA support</a:t>
            </a:r>
          </a:p>
          <a:p>
            <a:pPr lvl="1"/>
            <a:r>
              <a:rPr lang="en-US" dirty="0"/>
              <a:t>Continuously fill ring.</a:t>
            </a:r>
          </a:p>
          <a:p>
            <a:pPr lvl="1"/>
            <a:r>
              <a:rPr lang="en-US" dirty="0"/>
              <a:t>Time things so that individual bunches can be extracted as they fill up.</a:t>
            </a:r>
          </a:p>
          <a:p>
            <a:pPr lvl="2"/>
            <a:r>
              <a:rPr lang="en-US" dirty="0"/>
              <a:t>This would take a bit to explain, so you’ll just have to trust me on it.</a:t>
            </a:r>
          </a:p>
          <a:p>
            <a:pPr lvl="1"/>
            <a:r>
              <a:rPr lang="en-US" dirty="0"/>
              <a:t>Bottom line: total power out = total beam power in</a:t>
            </a:r>
          </a:p>
          <a:p>
            <a:r>
              <a:rPr lang="en-US" dirty="0"/>
              <a:t>Now, to understand beam stability issues…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C048F-CBE6-4866-A40C-46F47751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6A866-D481-4992-A802-33E4E094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CDFC9-0C17-481D-8D12-CE6FCDE6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35554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A765BF-265A-8D4B-BE3D-1C185A751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103" y="3206627"/>
            <a:ext cx="3829116" cy="1606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F4E084-4C6F-EC47-B663-CA527DF9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the Accelerator Physics U Need 2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525DC-95A4-6045-A2FF-5A13F67FF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13" y="1182022"/>
            <a:ext cx="8229600" cy="985258"/>
          </a:xfrm>
        </p:spPr>
        <p:txBody>
          <a:bodyPr/>
          <a:lstStyle/>
          <a:p>
            <a:r>
              <a:rPr lang="en-US" dirty="0"/>
              <a:t>Beam size in a </a:t>
            </a:r>
            <a:r>
              <a:rPr lang="en-US" i="1" dirty="0"/>
              <a:t>proton</a:t>
            </a:r>
            <a:r>
              <a:rPr lang="en-US" dirty="0"/>
              <a:t> accelerator is given by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1FEA8-E086-024B-98FA-A4683BE4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A413B-F68E-EC49-BEB9-52399F1B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9D00-7521-4340-8297-7F050DCB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8538A-4BD9-4FB7-B000-37841475D434}"/>
              </a:ext>
            </a:extLst>
          </p:cNvPr>
          <p:cNvSpPr txBox="1"/>
          <p:nvPr/>
        </p:nvSpPr>
        <p:spPr>
          <a:xfrm>
            <a:off x="1252484" y="1988329"/>
            <a:ext cx="2703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rgbClr val="FF0000"/>
                </a:solidFill>
                <a:latin typeface="+mn-lt"/>
              </a:rPr>
              <a:t>Betatron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lattice function.  Typically 10s of meters in hadron machines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9A11A6-95AB-4A0C-922F-08AD32ADA17A}"/>
              </a:ext>
            </a:extLst>
          </p:cNvPr>
          <p:cNvCxnSpPr>
            <a:cxnSpLocks/>
          </p:cNvCxnSpPr>
          <p:nvPr/>
        </p:nvCxnSpPr>
        <p:spPr>
          <a:xfrm>
            <a:off x="3740006" y="2705638"/>
            <a:ext cx="469693" cy="738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FAA02B9-8850-4067-9113-5F165550FA6D}"/>
              </a:ext>
            </a:extLst>
          </p:cNvPr>
          <p:cNvSpPr txBox="1"/>
          <p:nvPr/>
        </p:nvSpPr>
        <p:spPr>
          <a:xfrm>
            <a:off x="998229" y="2891775"/>
            <a:ext cx="179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  <a:latin typeface="+mn-lt"/>
              </a:rPr>
              <a:t>Position along nominal trajectory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1DB1EB-E75D-4407-847C-50BAFE72DB9D}"/>
              </a:ext>
            </a:extLst>
          </p:cNvPr>
          <p:cNvCxnSpPr>
            <a:cxnSpLocks/>
          </p:cNvCxnSpPr>
          <p:nvPr/>
        </p:nvCxnSpPr>
        <p:spPr>
          <a:xfrm>
            <a:off x="2604395" y="3426962"/>
            <a:ext cx="192505" cy="4228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B6B5E65-C947-4ACE-8002-100EAFC6B864}"/>
              </a:ext>
            </a:extLst>
          </p:cNvPr>
          <p:cNvSpPr txBox="1"/>
          <p:nvPr/>
        </p:nvSpPr>
        <p:spPr>
          <a:xfrm>
            <a:off x="5803441" y="2228585"/>
            <a:ext cx="3107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Normalized emittance, related to area in transvers phase space.  Limited to 2-3 </a:t>
            </a:r>
            <a:r>
              <a:rPr lang="en-US" sz="14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-mm-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mr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by Booster and Main Injector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F893C7D-6D72-4545-9F5E-E83ADBF2ECA8}"/>
              </a:ext>
            </a:extLst>
          </p:cNvPr>
          <p:cNvCxnSpPr>
            <a:cxnSpLocks/>
          </p:cNvCxnSpPr>
          <p:nvPr/>
        </p:nvCxnSpPr>
        <p:spPr>
          <a:xfrm flipH="1">
            <a:off x="5682656" y="3182692"/>
            <a:ext cx="373518" cy="309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7C4BB9E-08FA-441A-9C25-AEAB896AC986}"/>
              </a:ext>
            </a:extLst>
          </p:cNvPr>
          <p:cNvSpPr txBox="1"/>
          <p:nvPr/>
        </p:nvSpPr>
        <p:spPr>
          <a:xfrm>
            <a:off x="5447289" y="4909916"/>
            <a:ext cx="310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Standard Lorentz parameters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9F7950-8D6C-4DD8-86ED-5B6CC68C6F20}"/>
              </a:ext>
            </a:extLst>
          </p:cNvPr>
          <p:cNvCxnSpPr>
            <a:cxnSpLocks/>
          </p:cNvCxnSpPr>
          <p:nvPr/>
        </p:nvCxnSpPr>
        <p:spPr>
          <a:xfrm flipH="1" flipV="1">
            <a:off x="5094338" y="4614587"/>
            <a:ext cx="352951" cy="288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01342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5535" y="346930"/>
            <a:ext cx="7886700" cy="600164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Betatron</a:t>
            </a:r>
            <a:r>
              <a:rPr lang="en-US" dirty="0"/>
              <a:t> Tune</a:t>
            </a:r>
          </a:p>
        </p:txBody>
      </p:sp>
      <p:sp>
        <p:nvSpPr>
          <p:cNvPr id="2053" name="Content Placeholder 19"/>
          <p:cNvSpPr>
            <a:spLocks noGrp="1"/>
          </p:cNvSpPr>
          <p:nvPr>
            <p:ph sz="half" idx="1"/>
          </p:nvPr>
        </p:nvSpPr>
        <p:spPr>
          <a:xfrm>
            <a:off x="4925140" y="1783122"/>
            <a:ext cx="4060371" cy="1807862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As particles go around a ring, they will undergo a number of </a:t>
            </a:r>
            <a:r>
              <a:rPr lang="en-US" sz="1800" dirty="0" err="1"/>
              <a:t>betatron</a:t>
            </a:r>
            <a:r>
              <a:rPr lang="en-US" sz="1800" dirty="0"/>
              <a:t> oscillations </a:t>
            </a:r>
            <a:r>
              <a:rPr lang="en-US" sz="1800" i="1" dirty="0">
                <a:latin typeface="Symbol" pitchFamily="2" charset="2"/>
              </a:rPr>
              <a:t>n</a:t>
            </a:r>
            <a:r>
              <a:rPr lang="en-US" sz="1800" dirty="0"/>
              <a:t> (sometimes </a:t>
            </a:r>
            <a:r>
              <a:rPr lang="en-US" sz="1800" i="1" dirty="0"/>
              <a:t>Q</a:t>
            </a:r>
            <a:r>
              <a:rPr lang="en-US" sz="1800" dirty="0"/>
              <a:t>) given by</a:t>
            </a:r>
          </a:p>
          <a:p>
            <a:endParaRPr lang="en-US" sz="1800" dirty="0"/>
          </a:p>
          <a:p>
            <a:r>
              <a:rPr lang="en-US" sz="1800" dirty="0"/>
              <a:t>This is referred to as the “tune”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45454" y="4479075"/>
            <a:ext cx="8218670" cy="34624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We can generally think of the tune in two parts:</a:t>
            </a: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1484375" y="1121040"/>
            <a:ext cx="2989263" cy="2971800"/>
            <a:chOff x="1409700" y="1047135"/>
            <a:chExt cx="3162300" cy="3143865"/>
          </a:xfrm>
        </p:grpSpPr>
        <p:sp>
          <p:nvSpPr>
            <p:cNvPr id="8" name="Oval 7"/>
            <p:cNvSpPr/>
            <p:nvPr/>
          </p:nvSpPr>
          <p:spPr>
            <a:xfrm>
              <a:off x="1409700" y="1181488"/>
              <a:ext cx="3123673" cy="3009512"/>
            </a:xfrm>
            <a:prstGeom prst="ellipse">
              <a:avLst/>
            </a:prstGeom>
            <a:noFill/>
            <a:ln w="26424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485273" y="1047135"/>
              <a:ext cx="3086727" cy="3101880"/>
            </a:xfrm>
            <a:custGeom>
              <a:avLst/>
              <a:gdLst>
                <a:gd name="connsiteX0" fmla="*/ 1332271 w 3087329"/>
                <a:gd name="connsiteY0" fmla="*/ 132736 h 3102078"/>
                <a:gd name="connsiteX1" fmla="*/ 2172929 w 3087329"/>
                <a:gd name="connsiteY1" fmla="*/ 162233 h 3102078"/>
                <a:gd name="connsiteX2" fmla="*/ 2659626 w 3087329"/>
                <a:gd name="connsiteY2" fmla="*/ 619433 h 3102078"/>
                <a:gd name="connsiteX3" fmla="*/ 2939845 w 3087329"/>
                <a:gd name="connsiteY3" fmla="*/ 1430594 h 3102078"/>
                <a:gd name="connsiteX4" fmla="*/ 3057832 w 3087329"/>
                <a:gd name="connsiteY4" fmla="*/ 1828800 h 3102078"/>
                <a:gd name="connsiteX5" fmla="*/ 2969342 w 3087329"/>
                <a:gd name="connsiteY5" fmla="*/ 2551471 h 3102078"/>
                <a:gd name="connsiteX6" fmla="*/ 2349910 w 3087329"/>
                <a:gd name="connsiteY6" fmla="*/ 2890684 h 3102078"/>
                <a:gd name="connsiteX7" fmla="*/ 1553497 w 3087329"/>
                <a:gd name="connsiteY7" fmla="*/ 2993923 h 3102078"/>
                <a:gd name="connsiteX8" fmla="*/ 978310 w 3087329"/>
                <a:gd name="connsiteY8" fmla="*/ 3067665 h 3102078"/>
                <a:gd name="connsiteX9" fmla="*/ 226142 w 3087329"/>
                <a:gd name="connsiteY9" fmla="*/ 2787446 h 3102078"/>
                <a:gd name="connsiteX10" fmla="*/ 19664 w 3087329"/>
                <a:gd name="connsiteY10" fmla="*/ 2064775 h 3102078"/>
                <a:gd name="connsiteX11" fmla="*/ 108155 w 3087329"/>
                <a:gd name="connsiteY11" fmla="*/ 1401097 h 3102078"/>
                <a:gd name="connsiteX12" fmla="*/ 299884 w 3087329"/>
                <a:gd name="connsiteY12" fmla="*/ 648930 h 3102078"/>
                <a:gd name="connsiteX13" fmla="*/ 742335 w 3087329"/>
                <a:gd name="connsiteY13" fmla="*/ 147484 h 3102078"/>
                <a:gd name="connsiteX14" fmla="*/ 1450258 w 3087329"/>
                <a:gd name="connsiteY14" fmla="*/ 0 h 310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87329" h="3102078">
                  <a:moveTo>
                    <a:pt x="1332271" y="132736"/>
                  </a:moveTo>
                  <a:cubicBezTo>
                    <a:pt x="1641987" y="106926"/>
                    <a:pt x="1951703" y="81117"/>
                    <a:pt x="2172929" y="162233"/>
                  </a:cubicBezTo>
                  <a:cubicBezTo>
                    <a:pt x="2394155" y="243349"/>
                    <a:pt x="2531807" y="408040"/>
                    <a:pt x="2659626" y="619433"/>
                  </a:cubicBezTo>
                  <a:cubicBezTo>
                    <a:pt x="2787445" y="830827"/>
                    <a:pt x="2873477" y="1229033"/>
                    <a:pt x="2939845" y="1430594"/>
                  </a:cubicBezTo>
                  <a:cubicBezTo>
                    <a:pt x="3006213" y="1632155"/>
                    <a:pt x="3052916" y="1641987"/>
                    <a:pt x="3057832" y="1828800"/>
                  </a:cubicBezTo>
                  <a:cubicBezTo>
                    <a:pt x="3062748" y="2015613"/>
                    <a:pt x="3087329" y="2374490"/>
                    <a:pt x="2969342" y="2551471"/>
                  </a:cubicBezTo>
                  <a:cubicBezTo>
                    <a:pt x="2851355" y="2728452"/>
                    <a:pt x="2585884" y="2816942"/>
                    <a:pt x="2349910" y="2890684"/>
                  </a:cubicBezTo>
                  <a:cubicBezTo>
                    <a:pt x="2113936" y="2964426"/>
                    <a:pt x="1553497" y="2993923"/>
                    <a:pt x="1553497" y="2993923"/>
                  </a:cubicBezTo>
                  <a:cubicBezTo>
                    <a:pt x="1324897" y="3023420"/>
                    <a:pt x="1199536" y="3102078"/>
                    <a:pt x="978310" y="3067665"/>
                  </a:cubicBezTo>
                  <a:cubicBezTo>
                    <a:pt x="757084" y="3033252"/>
                    <a:pt x="385916" y="2954594"/>
                    <a:pt x="226142" y="2787446"/>
                  </a:cubicBezTo>
                  <a:cubicBezTo>
                    <a:pt x="66368" y="2620298"/>
                    <a:pt x="39329" y="2295833"/>
                    <a:pt x="19664" y="2064775"/>
                  </a:cubicBezTo>
                  <a:cubicBezTo>
                    <a:pt x="0" y="1833717"/>
                    <a:pt x="61452" y="1637071"/>
                    <a:pt x="108155" y="1401097"/>
                  </a:cubicBezTo>
                  <a:cubicBezTo>
                    <a:pt x="154858" y="1165123"/>
                    <a:pt x="194187" y="857866"/>
                    <a:pt x="299884" y="648930"/>
                  </a:cubicBezTo>
                  <a:cubicBezTo>
                    <a:pt x="405581" y="439995"/>
                    <a:pt x="550606" y="255639"/>
                    <a:pt x="742335" y="147484"/>
                  </a:cubicBezTo>
                  <a:cubicBezTo>
                    <a:pt x="934064" y="39329"/>
                    <a:pt x="1192161" y="19664"/>
                    <a:pt x="1450258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455675" y="1121044"/>
            <a:ext cx="952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dirty="0"/>
              <a:t>Ideal orbit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293875" y="184494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15"/>
          <p:cNvSpPr txBox="1">
            <a:spLocks noChangeArrowheads="1"/>
          </p:cNvSpPr>
          <p:nvPr/>
        </p:nvSpPr>
        <p:spPr bwMode="auto">
          <a:xfrm>
            <a:off x="4379975" y="663840"/>
            <a:ext cx="2171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Particle trajectory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998975" y="1044840"/>
            <a:ext cx="419100" cy="419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494034" y="4801146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6</a:t>
            </a:r>
            <a:r>
              <a:rPr lang="en-US"/>
              <a:t>.</a:t>
            </a:r>
            <a:r>
              <a:rPr lang="en-US">
                <a:solidFill>
                  <a:srgbClr val="CC0000"/>
                </a:solidFill>
              </a:rPr>
              <a:t>7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823374" y="4953549"/>
            <a:ext cx="2289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dirty="0">
                <a:solidFill>
                  <a:srgbClr val="009900"/>
                </a:solidFill>
                <a:latin typeface="+mn-lt"/>
              </a:rPr>
              <a:t>Integer : magnet/aperture optimization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5529169" y="4996667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C0000"/>
                </a:solidFill>
                <a:latin typeface="+mn-lt"/>
              </a:rPr>
              <a:t>Fraction: Beam Stability</a:t>
            </a: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H="1" flipV="1">
            <a:off x="5146106" y="5066597"/>
            <a:ext cx="304800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V="1">
            <a:off x="4265434" y="5105946"/>
            <a:ext cx="22860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Muon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34" grpId="0"/>
      <p:bldP spid="35" grpId="0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3075" y="409803"/>
            <a:ext cx="8229600" cy="628207"/>
          </a:xfrm>
        </p:spPr>
        <p:txBody>
          <a:bodyPr/>
          <a:lstStyle/>
          <a:p>
            <a:r>
              <a:rPr lang="en-US" dirty="0"/>
              <a:t>Tune, Stability, and the Tune Plane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3014" y="958084"/>
            <a:ext cx="8483205" cy="5689943"/>
          </a:xfrm>
        </p:spPr>
        <p:txBody>
          <a:bodyPr>
            <a:normAutofit/>
          </a:bodyPr>
          <a:lstStyle/>
          <a:p>
            <a:r>
              <a:rPr lang="en-US" sz="1800" dirty="0"/>
              <a:t>If the tune is an integer, or low order rational number, then the effect of any imperfection or perturbation will tend be reinforced on subsequent orbits.</a:t>
            </a:r>
          </a:p>
          <a:p>
            <a:r>
              <a:rPr lang="en-US" sz="1800" dirty="0"/>
              <a:t>When we add the effects of coupling between the planes, we find this is also true for </a:t>
            </a:r>
            <a:r>
              <a:rPr lang="en-US" sz="1800" i="1" dirty="0"/>
              <a:t>combinations</a:t>
            </a:r>
            <a:r>
              <a:rPr lang="en-US" sz="1800" dirty="0"/>
              <a:t> of the tunes from both planes, so in general, we want to avoid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>
              <a:buNone/>
            </a:pP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Many instabilities occur when something perturbs the tune of the beam, or part of the beam, until it falls onto a resonance, thus you will often hear effects characterized by the “tune shift” they produce.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30242" y="2660894"/>
          <a:ext cx="5683940" cy="49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3" imgW="2755326" imgH="241415" progId="Equation.DSMT4">
                  <p:embed/>
                </p:oleObj>
              </mc:Choice>
              <mc:Fallback>
                <p:oleObj name="Equation" r:id="rId3" imgW="2755326" imgH="241415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42" y="2660894"/>
                        <a:ext cx="5683940" cy="49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14370" y="3540698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C0000"/>
                </a:solidFill>
              </a:rPr>
              <a:t>“small” integers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 flipV="1">
            <a:off x="690570" y="3159698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1528770" y="3159698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369712" y="2507270"/>
            <a:ext cx="2611438" cy="2470150"/>
            <a:chOff x="3359" y="2688"/>
            <a:chExt cx="1645" cy="1556"/>
          </a:xfrm>
        </p:grpSpPr>
        <p:pic>
          <p:nvPicPr>
            <p:cNvPr id="16" name="Picture 22" descr="tunepla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2688"/>
              <a:ext cx="1500" cy="1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3648" y="4032"/>
              <a:ext cx="12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fract. part of X tune</a:t>
              </a: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 rot="16200000">
              <a:off x="2842" y="3301"/>
              <a:ext cx="12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fract. part of Y tune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09880" y="3467395"/>
            <a:ext cx="207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Avoid lines in the “tune plane”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 flipV="1">
            <a:off x="5983752" y="3650272"/>
            <a:ext cx="387545" cy="171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Muon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 animBg="1"/>
      <p:bldP spid="13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12" y="313109"/>
            <a:ext cx="7886700" cy="600164"/>
          </a:xfrm>
        </p:spPr>
        <p:txBody>
          <a:bodyPr/>
          <a:lstStyle/>
          <a:p>
            <a:r>
              <a:rPr lang="en-US" dirty="0"/>
              <a:t>Space Charge Tune Shift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9436" y="918132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Consider the effect off space charge on the transverse distribution of the beam.</a:t>
            </a: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Space charge tune shift limits the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amount of beam that can be loaded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into a synchrotron.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48970" y="2572518"/>
            <a:ext cx="1371600" cy="457200"/>
            <a:chOff x="1828800" y="3124200"/>
            <a:chExt cx="1371600" cy="457200"/>
          </a:xfrm>
        </p:grpSpPr>
        <p:sp>
          <p:nvSpPr>
            <p:cNvPr id="9" name="Rectangle 8"/>
            <p:cNvSpPr/>
            <p:nvPr/>
          </p:nvSpPr>
          <p:spPr>
            <a:xfrm rot="5400000">
              <a:off x="2400300" y="2781300"/>
              <a:ext cx="228600" cy="1371600"/>
            </a:xfrm>
            <a:prstGeom prst="rect">
              <a:avLst/>
            </a:prstGeom>
            <a:gradFill flip="none" rotWithShape="1">
              <a:gsLst>
                <a:gs pos="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 flipH="1">
              <a:off x="2400300" y="2552700"/>
              <a:ext cx="228600" cy="1371600"/>
            </a:xfrm>
            <a:prstGeom prst="rect">
              <a:avLst/>
            </a:prstGeom>
            <a:gradFill flip="none" rotWithShape="1">
              <a:gsLst>
                <a:gs pos="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277570" y="2115318"/>
            <a:ext cx="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06170" y="2115318"/>
            <a:ext cx="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734770" y="2115318"/>
            <a:ext cx="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63370" y="2115318"/>
            <a:ext cx="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91970" y="2115318"/>
            <a:ext cx="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 flipV="1">
            <a:off x="1277570" y="3105918"/>
            <a:ext cx="914400" cy="457200"/>
            <a:chOff x="1752600" y="2895600"/>
            <a:chExt cx="914400" cy="3810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1752600" y="28956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1981200" y="28956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209800" y="28956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438400" y="28956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667000" y="28956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268170" y="2191518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Equation" r:id="rId3" imgW="152400" imgH="152400" progId="Equation.DSMT4">
                  <p:embed/>
                </p:oleObj>
              </mc:Choice>
              <mc:Fallback>
                <p:oleObj name="Equation" r:id="rId3" imgW="152400" imgH="1524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8170" y="2191518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1544654" y="2267718"/>
            <a:ext cx="152400" cy="152400"/>
            <a:chOff x="2019684" y="2438400"/>
            <a:chExt cx="152400" cy="152400"/>
          </a:xfrm>
        </p:grpSpPr>
        <p:sp>
          <p:nvSpPr>
            <p:cNvPr id="30" name="Oval 29"/>
            <p:cNvSpPr/>
            <p:nvPr/>
          </p:nvSpPr>
          <p:spPr>
            <a:xfrm>
              <a:off x="2019684" y="2438400"/>
              <a:ext cx="152400" cy="152400"/>
            </a:xfrm>
            <a:prstGeom prst="ellips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071868" y="2489988"/>
              <a:ext cx="47868" cy="4761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300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43117" y="3202607"/>
            <a:ext cx="152400" cy="152400"/>
            <a:chOff x="2018147" y="3373289"/>
            <a:chExt cx="152400" cy="152400"/>
          </a:xfrm>
        </p:grpSpPr>
        <p:sp>
          <p:nvSpPr>
            <p:cNvPr id="31" name="Oval 30"/>
            <p:cNvSpPr/>
            <p:nvPr/>
          </p:nvSpPr>
          <p:spPr>
            <a:xfrm>
              <a:off x="2018147" y="3373289"/>
              <a:ext cx="152400" cy="152400"/>
            </a:xfrm>
            <a:prstGeom prst="ellips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1" idx="1"/>
              <a:endCxn id="31" idx="5"/>
            </p:cNvCxnSpPr>
            <p:nvPr/>
          </p:nvCxnSpPr>
          <p:spPr>
            <a:xfrm>
              <a:off x="2040465" y="3395607"/>
              <a:ext cx="107764" cy="10776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3"/>
              <a:endCxn id="31" idx="7"/>
            </p:cNvCxnSpPr>
            <p:nvPr/>
          </p:nvCxnSpPr>
          <p:spPr>
            <a:xfrm flipV="1">
              <a:off x="2040465" y="3395607"/>
              <a:ext cx="107764" cy="10776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554677" y="1824396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Equation" r:id="rId5" imgW="152400" imgH="152400" progId="Equation.DSMT4">
                  <p:embed/>
                </p:oleObj>
              </mc:Choice>
              <mc:Fallback>
                <p:oleObj name="Equation" r:id="rId5" imgW="152400" imgH="15240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4677" y="1824396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>
            <a:endCxn id="30" idx="0"/>
          </p:cNvCxnSpPr>
          <p:nvPr/>
        </p:nvCxnSpPr>
        <p:spPr>
          <a:xfrm flipH="1">
            <a:off x="1620854" y="2080576"/>
            <a:ext cx="14332" cy="18714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7ADB6C4-C575-498C-BC96-4BA197AC3159}"/>
              </a:ext>
            </a:extLst>
          </p:cNvPr>
          <p:cNvSpPr txBox="1"/>
          <p:nvPr/>
        </p:nvSpPr>
        <p:spPr>
          <a:xfrm>
            <a:off x="3352800" y="2106716"/>
            <a:ext cx="52764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The electric field is repulsive, but the magnetic field is attractive.</a:t>
            </a:r>
          </a:p>
          <a:p>
            <a:pPr algn="r"/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  The forces exactly cancel at </a:t>
            </a:r>
            <a:r>
              <a:rPr lang="en-US" sz="1400" dirty="0">
                <a:latin typeface="Symbol" panose="05050102010706020507" pitchFamily="18" charset="2"/>
              </a:rPr>
              <a:t>b</a:t>
            </a:r>
            <a:r>
              <a:rPr lang="en-US" sz="1400" dirty="0">
                <a:latin typeface="+mn-lt"/>
              </a:rPr>
              <a:t>=1.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  -&gt; Space </a:t>
            </a:r>
            <a:r>
              <a:rPr lang="en-US" sz="1400" dirty="0" err="1">
                <a:latin typeface="+mn-lt"/>
              </a:rPr>
              <a:t>chage</a:t>
            </a:r>
            <a:r>
              <a:rPr lang="en-US" sz="1400" dirty="0">
                <a:latin typeface="+mn-lt"/>
              </a:rPr>
              <a:t> effects go down (quickly) with energy.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8A500-16AD-49AA-A6B8-F00792753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3806" y="3978334"/>
            <a:ext cx="4263960" cy="27374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C6C2B7-9964-4260-839D-92537CE994D8}"/>
              </a:ext>
            </a:extLst>
          </p:cNvPr>
          <p:cNvSpPr txBox="1"/>
          <p:nvPr/>
        </p:nvSpPr>
        <p:spPr>
          <a:xfrm>
            <a:off x="5512649" y="3676868"/>
            <a:ext cx="199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</a:rPr>
              <a:t>Example: SNS</a:t>
            </a:r>
          </a:p>
        </p:txBody>
      </p:sp>
    </p:spTree>
    <p:extLst>
      <p:ext uri="{BB962C8B-B14F-4D97-AF65-F5344CB8AC3E}">
        <p14:creationId xmlns:p14="http://schemas.microsoft.com/office/powerpoint/2010/main" val="1164613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Size and Space Charge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13" y="1182021"/>
            <a:ext cx="8229600" cy="4978147"/>
          </a:xfrm>
        </p:spPr>
        <p:txBody>
          <a:bodyPr>
            <a:normAutofit/>
          </a:bodyPr>
          <a:lstStyle/>
          <a:p>
            <a:r>
              <a:rPr lang="en-US" sz="2000" dirty="0"/>
              <a:t>Once we’ve fixed the injection energy, for a ring with multiple bunches, the space charge tune shift limit is given by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7432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Maximize       → “paint” longitudinally</a:t>
            </a:r>
          </a:p>
          <a:p>
            <a:pPr lvl="1"/>
            <a:r>
              <a:rPr lang="en-US" sz="1800" dirty="0"/>
              <a:t>Minimize        → This is why we want the smallest ring.</a:t>
            </a:r>
          </a:p>
          <a:p>
            <a:pPr lvl="1"/>
            <a:r>
              <a:rPr lang="en-US" sz="1800" dirty="0"/>
              <a:t>Maximize       → “paint” transversely</a:t>
            </a:r>
            <a:endParaRPr lang="en-US" sz="1600" dirty="0"/>
          </a:p>
          <a:p>
            <a:pPr lvl="2"/>
            <a:r>
              <a:rPr lang="en-US" dirty="0"/>
              <a:t>No longer limited by MI aperture, but not without consequences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516398"/>
              </p:ext>
            </p:extLst>
          </p:nvPr>
        </p:nvGraphicFramePr>
        <p:xfrm>
          <a:off x="2364351" y="2834406"/>
          <a:ext cx="62325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5" name="Equation" r:id="rId4" imgW="2667000" imgH="469900" progId="Equation.DSMT4">
                  <p:embed/>
                </p:oleObj>
              </mc:Choice>
              <mc:Fallback>
                <p:oleObj name="Equation" r:id="rId4" imgW="2667000" imgH="4699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4351" y="2834406"/>
                        <a:ext cx="6232525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85BB225-5B7D-B64D-8AE5-B3FA3A9D20E9}"/>
              </a:ext>
            </a:extLst>
          </p:cNvPr>
          <p:cNvSpPr txBox="1"/>
          <p:nvPr/>
        </p:nvSpPr>
        <p:spPr>
          <a:xfrm>
            <a:off x="5299655" y="2420858"/>
            <a:ext cx="970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~limit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881CD1-15F2-5249-A6EC-973968FE1CEE}"/>
              </a:ext>
            </a:extLst>
          </p:cNvPr>
          <p:cNvCxnSpPr>
            <a:cxnSpLocks/>
          </p:cNvCxnSpPr>
          <p:nvPr/>
        </p:nvCxnSpPr>
        <p:spPr>
          <a:xfrm flipH="1">
            <a:off x="5253072" y="2727819"/>
            <a:ext cx="341755" cy="4171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E945DC5-9EAE-DB48-BD23-BF580EF2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840668-4A3E-D74D-965E-801FE2EC3A3E}"/>
              </a:ext>
            </a:extLst>
          </p:cNvPr>
          <p:cNvSpPr txBox="1"/>
          <p:nvPr/>
        </p:nvSpPr>
        <p:spPr>
          <a:xfrm>
            <a:off x="191125" y="2711329"/>
            <a:ext cx="2679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  <a:latin typeface="+mn-lt"/>
              </a:rPr>
              <a:t>Peak Current/Average Current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FA48C7-700E-9D49-8316-C92BA8CEC177}"/>
              </a:ext>
            </a:extLst>
          </p:cNvPr>
          <p:cNvSpPr txBox="1"/>
          <p:nvPr/>
        </p:nvSpPr>
        <p:spPr>
          <a:xfrm>
            <a:off x="5110824" y="3933400"/>
            <a:ext cx="111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Normalized emittance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E08DA7-B630-1C47-BA59-AD9CD5B859B7}"/>
              </a:ext>
            </a:extLst>
          </p:cNvPr>
          <p:cNvCxnSpPr>
            <a:cxnSpLocks/>
          </p:cNvCxnSpPr>
          <p:nvPr/>
        </p:nvCxnSpPr>
        <p:spPr>
          <a:xfrm>
            <a:off x="2904463" y="2887018"/>
            <a:ext cx="474677" cy="235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2964F0-DF20-FF40-9F99-91E6D38E6528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4589548" y="3845022"/>
            <a:ext cx="521276" cy="3499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DD78029-5267-9848-8340-85430D472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93759"/>
              </p:ext>
            </p:extLst>
          </p:nvPr>
        </p:nvGraphicFramePr>
        <p:xfrm>
          <a:off x="2076196" y="4599725"/>
          <a:ext cx="2460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6" name="Equation" r:id="rId6" imgW="127000" imgH="241300" progId="Equation.DSMT4">
                  <p:embed/>
                </p:oleObj>
              </mc:Choice>
              <mc:Fallback>
                <p:oleObj name="Equation" r:id="rId6" imgW="127000" imgH="2413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76196" y="4599725"/>
                        <a:ext cx="246062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1F05579-EE61-DA4B-A551-E170021B8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255697"/>
              </p:ext>
            </p:extLst>
          </p:nvPr>
        </p:nvGraphicFramePr>
        <p:xfrm>
          <a:off x="2070100" y="5244159"/>
          <a:ext cx="34448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7" name="Equation" r:id="rId8" imgW="177800" imgH="241300" progId="Equation.DSMT4">
                  <p:embed/>
                </p:oleObj>
              </mc:Choice>
              <mc:Fallback>
                <p:oleObj name="Equation" r:id="rId8" imgW="177800" imgH="2413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BDD78029-5267-9848-8340-85430D472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0100" y="5244159"/>
                        <a:ext cx="344488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FBA473-85E1-754B-88E9-EACD5150347B}"/>
              </a:ext>
            </a:extLst>
          </p:cNvPr>
          <p:cNvCxnSpPr>
            <a:cxnSpLocks/>
          </p:cNvCxnSpPr>
          <p:nvPr/>
        </p:nvCxnSpPr>
        <p:spPr>
          <a:xfrm>
            <a:off x="3463192" y="2722358"/>
            <a:ext cx="209115" cy="2070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225FE4F-B122-5A4E-8D27-490A7236C1A5}"/>
              </a:ext>
            </a:extLst>
          </p:cNvPr>
          <p:cNvSpPr txBox="1"/>
          <p:nvPr/>
        </p:nvSpPr>
        <p:spPr>
          <a:xfrm>
            <a:off x="1244612" y="2414581"/>
            <a:ext cx="2320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  <a:latin typeface="+mn-lt"/>
              </a:rPr>
              <a:t>Number of bunches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572F9BA-FE2C-7A46-9C3D-B412351C4A5E}"/>
              </a:ext>
            </a:extLst>
          </p:cNvPr>
          <p:cNvCxnSpPr>
            <a:cxnSpLocks/>
          </p:cNvCxnSpPr>
          <p:nvPr/>
        </p:nvCxnSpPr>
        <p:spPr>
          <a:xfrm flipH="1">
            <a:off x="8115062" y="2596169"/>
            <a:ext cx="117554" cy="3332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B745918-D7DC-8B4A-B579-2B3FF30E8DAD}"/>
              </a:ext>
            </a:extLst>
          </p:cNvPr>
          <p:cNvSpPr txBox="1"/>
          <p:nvPr/>
        </p:nvSpPr>
        <p:spPr>
          <a:xfrm>
            <a:off x="7684879" y="2275514"/>
            <a:ext cx="1527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Bunch length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EC11B5-4268-E046-999D-79DA8E853A5E}"/>
              </a:ext>
            </a:extLst>
          </p:cNvPr>
          <p:cNvCxnSpPr>
            <a:cxnSpLocks/>
          </p:cNvCxnSpPr>
          <p:nvPr/>
        </p:nvCxnSpPr>
        <p:spPr>
          <a:xfrm flipV="1">
            <a:off x="7954382" y="3792611"/>
            <a:ext cx="56834" cy="2413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862162F-8093-4642-9080-8BF51D152ED4}"/>
              </a:ext>
            </a:extLst>
          </p:cNvPr>
          <p:cNvSpPr txBox="1"/>
          <p:nvPr/>
        </p:nvSpPr>
        <p:spPr>
          <a:xfrm>
            <a:off x="7389220" y="4022184"/>
            <a:ext cx="764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period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CACB81-8A93-8C4A-9A43-F39D963BA975}"/>
              </a:ext>
            </a:extLst>
          </p:cNvPr>
          <p:cNvSpPr/>
          <p:nvPr/>
        </p:nvSpPr>
        <p:spPr>
          <a:xfrm>
            <a:off x="7817452" y="2887018"/>
            <a:ext cx="789545" cy="103524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8BDF73EE-4E7C-104A-BC73-25F876EF5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961790"/>
              </p:ext>
            </p:extLst>
          </p:nvPr>
        </p:nvGraphicFramePr>
        <p:xfrm>
          <a:off x="2076196" y="5109221"/>
          <a:ext cx="246063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8" name="Equation" r:id="rId10" imgW="127000" imgH="139700" progId="Equation.DSMT4">
                  <p:embed/>
                </p:oleObj>
              </mc:Choice>
              <mc:Fallback>
                <p:oleObj name="Equation" r:id="rId10" imgW="127000" imgH="1397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BDD78029-5267-9848-8340-85430D472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76196" y="5109221"/>
                        <a:ext cx="246063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68F842D-D5EF-D542-8417-10CAC4AB1047}"/>
              </a:ext>
            </a:extLst>
          </p:cNvPr>
          <p:cNvSpPr txBox="1"/>
          <p:nvPr/>
        </p:nvSpPr>
        <p:spPr>
          <a:xfrm>
            <a:off x="3672307" y="2151242"/>
            <a:ext cx="1527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</a:rPr>
              <a:t>Bunch size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6516BFB-59F0-7048-B82B-3C918BE757A2}"/>
              </a:ext>
            </a:extLst>
          </p:cNvPr>
          <p:cNvCxnSpPr>
            <a:cxnSpLocks/>
          </p:cNvCxnSpPr>
          <p:nvPr/>
        </p:nvCxnSpPr>
        <p:spPr>
          <a:xfrm flipH="1">
            <a:off x="4152789" y="2480927"/>
            <a:ext cx="286248" cy="383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6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5E26-5883-4D47-AE02-29C2F11B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Strawman Parameters for Small Compressor 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D315C-F7FC-4841-A797-2BC9E48D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Circumference = 49.7m</a:t>
            </a:r>
          </a:p>
          <a:p>
            <a:r>
              <a:rPr lang="en-US" sz="2000" dirty="0"/>
              <a:t>Number of bunches: 4</a:t>
            </a:r>
          </a:p>
          <a:p>
            <a:r>
              <a:rPr lang="en-US" sz="2000" dirty="0"/>
              <a:t>Bunch frequency: 20.31 MHz</a:t>
            </a:r>
          </a:p>
          <a:p>
            <a:r>
              <a:rPr lang="en-US" sz="2000" dirty="0"/>
              <a:t>Bunch length: 12.2 ns</a:t>
            </a:r>
          </a:p>
          <a:p>
            <a:r>
              <a:rPr lang="en-US" sz="2000" dirty="0"/>
              <a:t>Gap length 36.9 ns</a:t>
            </a:r>
          </a:p>
          <a:p>
            <a:pPr lvl="1"/>
            <a:r>
              <a:rPr lang="en-US" sz="1800" dirty="0"/>
              <a:t>A kicker should be able to </a:t>
            </a:r>
            <a:br>
              <a:rPr lang="en-US" sz="1800" dirty="0"/>
            </a:br>
            <a:r>
              <a:rPr lang="en-US" sz="1800" dirty="0"/>
              <a:t>extract in this gap at ~100Hz</a:t>
            </a:r>
          </a:p>
          <a:p>
            <a:r>
              <a:rPr lang="en-US" sz="2000" dirty="0"/>
              <a:t>Note! At this frequency,  power</a:t>
            </a:r>
            <a:br>
              <a:rPr lang="en-US" sz="2000" dirty="0"/>
            </a:br>
            <a:r>
              <a:rPr lang="en-US" sz="2000" dirty="0"/>
              <a:t>is limited to 500 kW by the </a:t>
            </a:r>
            <a:br>
              <a:rPr lang="en-US" sz="2000" dirty="0"/>
            </a:br>
            <a:r>
              <a:rPr lang="en-US" sz="2000" dirty="0"/>
              <a:t>2x10</a:t>
            </a:r>
            <a:r>
              <a:rPr lang="en-US" sz="2000" baseline="30000" dirty="0"/>
              <a:t>8</a:t>
            </a:r>
            <a:r>
              <a:rPr lang="en-US" sz="2000" dirty="0"/>
              <a:t> maximum bunch size!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A28B7-B494-3D4A-8812-D2146DB5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99B8E-15B8-DC4B-BED3-4A2279842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796F-0386-D043-87CC-50624FBC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52B90-693D-4B88-B38A-387785E78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6513" y="1641413"/>
            <a:ext cx="4356371" cy="41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46819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E85EF72-D23C-4061-AA5D-D3767C3D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8" y="2286124"/>
            <a:ext cx="8819243" cy="2026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FE85-72EA-0F43-863C-8788F1CD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Small Ring to BSR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A921-FA78-0A48-A286-35A31943B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extraction frequency = 100Hz, tune shift 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baseline="-25000" dirty="0" err="1">
                <a:latin typeface="Symbol" pitchFamily="2" charset="2"/>
              </a:rPr>
              <a:t>n</a:t>
            </a:r>
            <a:r>
              <a:rPr lang="en-US" dirty="0"/>
              <a:t>=.2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can we even get to 1MW?</a:t>
            </a:r>
          </a:p>
          <a:p>
            <a:pPr lvl="1"/>
            <a:r>
              <a:rPr lang="en-US" dirty="0"/>
              <a:t>Remember: at 20.31 MHz, power is limited to 500 kW by the 2x10</a:t>
            </a:r>
            <a:r>
              <a:rPr lang="en-US" baseline="30000" dirty="0"/>
              <a:t>8</a:t>
            </a:r>
            <a:r>
              <a:rPr lang="en-US" dirty="0"/>
              <a:t> bunch size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D9789-C5C2-E245-AB46-71FE836D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458B6-1EC5-AC4B-9E10-CAD36B51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51E91-5872-B24E-958F-80D5B7FD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D4FE0-E688-4EE1-9572-029DAC997E4F}"/>
              </a:ext>
            </a:extLst>
          </p:cNvPr>
          <p:cNvSpPr/>
          <p:nvPr/>
        </p:nvSpPr>
        <p:spPr>
          <a:xfrm>
            <a:off x="6790365" y="3521970"/>
            <a:ext cx="1959876" cy="65189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ADB426-4C3E-4133-823D-250F1E9101E5}"/>
              </a:ext>
            </a:extLst>
          </p:cNvPr>
          <p:cNvSpPr txBox="1"/>
          <p:nvPr/>
        </p:nvSpPr>
        <p:spPr>
          <a:xfrm>
            <a:off x="6747619" y="4173864"/>
            <a:ext cx="2045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Magnet size and beam transport might be an issue</a:t>
            </a:r>
          </a:p>
        </p:txBody>
      </p:sp>
    </p:spTree>
    <p:extLst>
      <p:ext uri="{BB962C8B-B14F-4D97-AF65-F5344CB8AC3E}">
        <p14:creationId xmlns:p14="http://schemas.microsoft.com/office/powerpoint/2010/main" val="1374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8F94-DD79-FE49-B92F-696C00B7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from 500 kW to 1 MW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C5330-02D7-7445-AAC8-049B3A9EA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Must go from 20.31 MHz to 40.625 MHz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need a 100 Hz kicker with a &lt; 10 ns full rise and fall time</a:t>
            </a:r>
          </a:p>
          <a:p>
            <a:pPr lvl="1"/>
            <a:r>
              <a:rPr lang="en-US" dirty="0"/>
              <a:t>This is very hard</a:t>
            </a:r>
          </a:p>
          <a:p>
            <a:r>
              <a:rPr lang="en-US" dirty="0"/>
              <a:t>Might be easier to go to two rings?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43CC8-FAD3-1244-9BFF-0E98D1BA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F33E3-73DF-AF41-A868-2167E592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FC7D4-9917-874C-A22A-2FA44D0C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A857AB-3AE3-CE42-A136-7A80E467F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550"/>
          <a:stretch/>
        </p:blipFill>
        <p:spPr>
          <a:xfrm>
            <a:off x="4855029" y="1739450"/>
            <a:ext cx="3443151" cy="27137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BAF6BC-358E-8F48-AAD9-5F84C8957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" y="1689541"/>
            <a:ext cx="2787089" cy="2671762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5AC80207-681A-9947-9DFC-3C32C8DCE23F}"/>
              </a:ext>
            </a:extLst>
          </p:cNvPr>
          <p:cNvSpPr/>
          <p:nvPr/>
        </p:nvSpPr>
        <p:spPr>
          <a:xfrm>
            <a:off x="3849156" y="2873826"/>
            <a:ext cx="653143" cy="391886"/>
          </a:xfrm>
          <a:prstGeom prst="right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03" y="940094"/>
            <a:ext cx="8117816" cy="292390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the Mu2e Experiment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3407229"/>
            <a:ext cx="8251825" cy="3200400"/>
          </a:xfrm>
        </p:spPr>
        <p:txBody>
          <a:bodyPr/>
          <a:lstStyle/>
          <a:p>
            <a:r>
              <a:rPr lang="en-US" sz="1800" dirty="0"/>
              <a:t>Production Target</a:t>
            </a:r>
          </a:p>
          <a:p>
            <a:pPr lvl="1"/>
            <a:r>
              <a:rPr lang="en-US" sz="1600" dirty="0"/>
              <a:t>Proton beam strikes target, producing mostly pions</a:t>
            </a:r>
          </a:p>
          <a:p>
            <a:r>
              <a:rPr lang="en-US" sz="1800" dirty="0"/>
              <a:t>Production Solenoid</a:t>
            </a:r>
          </a:p>
          <a:p>
            <a:pPr lvl="1"/>
            <a:r>
              <a:rPr lang="en-US" sz="1600" dirty="0"/>
              <a:t>Contains backwards pions/muons and reflects slow forward pions/muons</a:t>
            </a:r>
          </a:p>
          <a:p>
            <a:r>
              <a:rPr lang="en-US" sz="1800" dirty="0"/>
              <a:t>Transport Solenoid</a:t>
            </a:r>
          </a:p>
          <a:p>
            <a:pPr lvl="1"/>
            <a:r>
              <a:rPr lang="en-US" sz="1600" dirty="0"/>
              <a:t>Selects low momentum, negative muons</a:t>
            </a:r>
          </a:p>
          <a:p>
            <a:r>
              <a:rPr lang="en-US" sz="1800" dirty="0"/>
              <a:t>Capture Target, Detector, and Detector Solenoid</a:t>
            </a:r>
          </a:p>
          <a:p>
            <a:pPr lvl="1"/>
            <a:r>
              <a:rPr lang="en-US" sz="1600" dirty="0"/>
              <a:t>Capture muons on target and wait for them to decay</a:t>
            </a:r>
          </a:p>
          <a:p>
            <a:pPr lvl="1"/>
            <a:r>
              <a:rPr lang="en-US" sz="1600" dirty="0"/>
              <a:t>Detector blind to ordinary (Michel) decays, with E ≤ ½m</a:t>
            </a:r>
            <a:r>
              <a:rPr lang="en-US" sz="1600" baseline="-25000" dirty="0">
                <a:latin typeface="Symbol"/>
              </a:rPr>
              <a:t>m</a:t>
            </a:r>
            <a:r>
              <a:rPr lang="en-US" sz="1600" dirty="0"/>
              <a:t>c</a:t>
            </a:r>
            <a:r>
              <a:rPr lang="en-US" sz="1600" baseline="30000" dirty="0"/>
              <a:t>2</a:t>
            </a:r>
            <a:endParaRPr lang="en-US" sz="1600" dirty="0"/>
          </a:p>
          <a:p>
            <a:pPr lvl="1"/>
            <a:r>
              <a:rPr lang="en-US" sz="1600" dirty="0"/>
              <a:t>Optimized for E ~ m</a:t>
            </a:r>
            <a:r>
              <a:rPr lang="en-US" sz="1600" baseline="-25000" dirty="0">
                <a:latin typeface="Symbol"/>
              </a:rPr>
              <a:t>m</a:t>
            </a:r>
            <a:r>
              <a:rPr lang="en-US" sz="1600" dirty="0"/>
              <a:t>c</a:t>
            </a:r>
            <a:r>
              <a:rPr lang="en-US" sz="1600" baseline="30000" dirty="0"/>
              <a:t>2</a:t>
            </a:r>
          </a:p>
          <a:p>
            <a:pPr lvl="1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371600" y="2188028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562600" y="2416628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733800" y="1349828"/>
            <a:ext cx="109728" cy="10972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721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0324 L -0.25833 0.1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5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375 -0.01134 0.0875 -0.02268 0.11718 -0.02685 C 0.14687 -0.03102 0.16111 -0.02963 0.17829 -0.02569 C 0.19548 -0.02176 0.20538 -0.01481 0.21996 -0.00324 C 0.23454 0.00834 0.24913 0.03311 0.26614 0.04422 C 0.28316 0.05533 0.29913 0.06273 0.3217 0.06366 C 0.34427 0.06459 0.37864 0.05463 0.40191 0.04931 C 0.42517 0.04398 0.44323 0.03773 0.46145 0.03172 " pathEditMode="relative" ptsTypes="aaaaaa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-0.00092 0.00104 -0.00185 0.00278 -0.00347 C 0.00365 -0.00787 0.00521 -0.00856 0.00781 -0.01042 C 0.01198 -0.00926 0.01025 -0.00995 0.01285 -0.0088 C 0.01372 -0.00694 0.01459 -0.00509 0.01563 -0.00301 C 0.01632 0.0007 0.01736 0.00047 0.02032 0.00116 C 0.02153 0.00209 0.02257 0.00324 0.02136 0.00579 C 0.02084 0.00649 0.01945 0.00741 0.01945 0.00741 C 0.0158 0.00139 0.02014 -0.01204 0.02292 -0.01806 C 0.02362 -0.01991 0.02501 -0.02385 0.02692 -0.02385 C 0.03074 -0.02408 0.03456 -0.02431 0.03855 -0.02431 C 0.04272 -0.02385 0.0415 -0.02408 0.04411 -0.0213 C 0.04515 -0.01898 0.04515 -0.01759 0.04671 -0.01505 C 0.04619 -0.00926 0.04567 -0.00602 0.04133 -0.00463 C 0.04063 -0.0088 0.03976 -0.01366 0.0422 -0.01667 C 0.04341 -0.02315 0.04619 -0.02755 0.05105 -0.02917 C 0.05383 -0.03241 0.06095 -0.02871 0.06442 -0.02709 C 0.06651 -0.025 0.06876 -0.02408 0.07102 -0.02176 C 0.07224 -0.01852 0.07241 -0.01574 0.0738 -0.0125 C 0.07345 -0.01065 0.0738 -0.0081 0.07224 -0.00717 C 0.07119 -0.00671 0.06911 -0.00625 0.06911 -0.00625 C 0.06789 -0.00555 0.06668 -0.00509 0.06546 -0.00416 C 0.06303 -0.00046 0.06182 -0.00486 0.06043 -0.00671 C 0.05904 -0.01134 0.05852 -0.01736 0.0613 -0.02084 C 0.06216 -0.02454 0.0639 -0.02662 0.06598 -0.02917 C 0.06685 -0.03287 0.06842 -0.03403 0.07102 -0.03542 C 0.07849 -0.03496 0.08439 -0.03357 0.09168 -0.03125 C 0.09359 -0.02801 0.09568 -0.02547 0.09759 -0.02176 C 0.09828 -0.01806 0.09707 -0.02246 0.0995 -0.01875 C 0.10002 -0.01806 0.10002 -0.01667 0.10071 -0.01551 C 0.09984 -0.01319 0.0988 -0.01273 0.09707 -0.01181 C 0.09273 -0.01505 0.0955 -0.01227 0.09602 -0.025 C 0.09602 -0.02639 0.09585 -0.03588 0.09707 -0.03889 C 0.10002 -0.04746 0.10748 -0.04978 0.11391 -0.05093 C 0.11773 -0.0507 0.12294 -0.0514 0.12676 -0.04839 C 0.12797 -0.04607 0.12954 -0.04422 0.13075 -0.04167 C 0.13127 -0.04052 0.13179 -0.03936 0.13266 -0.03797 C 0.13318 -0.03727 0.13423 -0.03542 0.13423 -0.03542 C 0.13457 -0.03241 0.13492 -0.02963 0.13336 -0.02709 C 0.13284 -0.02454 0.13284 -0.02292 0.13075 -0.02176 C 0.12728 -0.02408 0.12398 -0.02686 0.12294 -0.03172 C 0.12329 -0.04515 0.12363 -0.05719 0.13544 -0.05927 C 0.13909 -0.05927 0.1436 -0.06135 0.14673 -0.05811 C 0.15107 -0.05394 0.14013 -0.05811 0.1509 -0.0551 C 0.15159 -0.05348 0.15402 -0.05093 0.15402 -0.05093 C 0.15228 -0.04075 0.15489 -0.05418 0.1502 -0.04167 C 0.14968 -0.04075 0.15072 -0.03982 0.15142 -0.03889 C 0.1535 -0.03565 0.15558 -0.03172 0.15801 -0.02848 C 0.1594 -0.02408 0.1561 -0.02662 0.15454 -0.02801 C 0.15333 -0.0301 0.15298 -0.03195 0.15246 -0.03426 C 0.15437 -0.04468 0.1568 -0.04561 0.1634 -0.05394 C 0.16791 -0.05996 0.17677 -0.07177 0.17677 -0.07177 C 0.17781 -0.07525 0.17972 -0.0771 0.1818 -0.07965 C 0.18476 -0.07918 0.1851 -0.07965 0.18684 -0.07687 C 0.18892 -0.0683 0.1917 -0.06043 0.19899 -0.05765 C 0.19986 -0.05348 0.20056 -0.04978 0.20056 -0.04515 " pathEditMode="relative" ptsTypes="fffffffffffffffffffffffffffffffffffffffffffffffffffffff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3" grpId="0" animBg="1"/>
      <p:bldP spid="1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0B57-6BA7-4B78-989B-591202BB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0EABF-7F7E-47B2-A34B-7EA959DB4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Aperture size</a:t>
            </a:r>
          </a:p>
          <a:p>
            <a:pPr lvl="1"/>
            <a:r>
              <a:rPr lang="en-US" dirty="0"/>
              <a:t>Magnets</a:t>
            </a:r>
          </a:p>
          <a:p>
            <a:pPr lvl="1"/>
            <a:r>
              <a:rPr lang="en-US" dirty="0"/>
              <a:t>Beam transport</a:t>
            </a:r>
          </a:p>
          <a:p>
            <a:r>
              <a:rPr lang="en-US" dirty="0"/>
              <a:t>Injection</a:t>
            </a:r>
          </a:p>
          <a:p>
            <a:pPr lvl="1"/>
            <a:r>
              <a:rPr lang="en-US" dirty="0"/>
              <a:t>500-1000 kW charge exchange injection is not trivial</a:t>
            </a:r>
          </a:p>
          <a:p>
            <a:r>
              <a:rPr lang="en-US" dirty="0"/>
              <a:t>Extraction kicker</a:t>
            </a:r>
          </a:p>
          <a:p>
            <a:pPr lvl="1"/>
            <a:r>
              <a:rPr lang="en-US" dirty="0"/>
              <a:t>&gt; 100 Hz would ease the space charge problem, but begins to get difficult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F90C7-24ED-4F67-BF34-B648E449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7561A-6339-438D-93D2-8215BE42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FB4DA-64B5-4CFA-BABD-A5CF545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53063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4B372-0CC7-404A-AAAC-4433F7E7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BC62-0B39-0A49-8A0B-D2DD00FF3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to a 1 MW beam with a pulse structure needed by an FFA is extremely challenging.</a:t>
            </a:r>
          </a:p>
          <a:p>
            <a:r>
              <a:rPr lang="en-US" dirty="0"/>
              <a:t>The compressor ring needs for CLFV and LBNF are different</a:t>
            </a:r>
          </a:p>
          <a:p>
            <a:pPr lvl="1"/>
            <a:r>
              <a:rPr lang="en-US" dirty="0"/>
              <a:t>CLFV wants the smallest ring possible</a:t>
            </a:r>
          </a:p>
          <a:p>
            <a:pPr lvl="1"/>
            <a:r>
              <a:rPr lang="en-US" dirty="0"/>
              <a:t>LBNF needs a ring with the same circumference as the Booster</a:t>
            </a:r>
          </a:p>
          <a:p>
            <a:pPr lvl="2"/>
            <a:r>
              <a:rPr lang="en-US" dirty="0"/>
              <a:t>Might be another solution, e.g. energy vernier adjustment on PIP-II, a la </a:t>
            </a:r>
            <a:r>
              <a:rPr lang="en-US" dirty="0" err="1"/>
              <a:t>Linac</a:t>
            </a:r>
            <a:r>
              <a:rPr lang="en-US" dirty="0"/>
              <a:t> 4 at CERN?</a:t>
            </a:r>
          </a:p>
          <a:p>
            <a:r>
              <a:rPr lang="en-US" dirty="0"/>
              <a:t>Useful to engage the rest of the PIP-II user community regarding their needs, if any.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42C1A-E739-4C42-ABC1-70D225000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FE5B7-78BC-8D41-AA35-36CCF6E8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8B9F2-373F-7546-BC0B-740FF6F7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64797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4A72-E063-224C-ACCC-A20AEF80E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293C0-5E44-E940-B4A4-469C063FB0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6452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36B2-DCD1-874C-A344-FD534E37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General: Calculating Beam Rate and Power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7B7BA-EB33-AC4D-B3F1-25C9D5AA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13" y="1099655"/>
            <a:ext cx="8229600" cy="5441721"/>
          </a:xfrm>
        </p:spPr>
        <p:txBody>
          <a:bodyPr>
            <a:normAutofit/>
          </a:bodyPr>
          <a:lstStyle/>
          <a:p>
            <a:r>
              <a:rPr lang="en-US" sz="2000" dirty="0"/>
              <a:t>Assume we have 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b</a:t>
            </a:r>
            <a:r>
              <a:rPr lang="en-US" sz="2000" dirty="0"/>
              <a:t> bunches with </a:t>
            </a:r>
            <a:r>
              <a:rPr lang="en-US" sz="2000" i="1" dirty="0"/>
              <a:t>N</a:t>
            </a:r>
            <a:r>
              <a:rPr lang="en-US" sz="2000" dirty="0"/>
              <a:t> protons in each bunch every </a:t>
            </a:r>
            <a:r>
              <a:rPr lang="en-US" sz="2000" i="1" dirty="0"/>
              <a:t>T</a:t>
            </a:r>
            <a:r>
              <a:rPr lang="en-US" sz="2000" dirty="0"/>
              <a:t> seconds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8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Reminder: Limits</a:t>
            </a:r>
          </a:p>
          <a:p>
            <a:pPr lvl="1"/>
            <a:r>
              <a:rPr lang="en-US" sz="1800" dirty="0" err="1"/>
              <a:t>N</a:t>
            </a:r>
            <a:r>
              <a:rPr lang="en-US" sz="1800" baseline="-25000" dirty="0" err="1"/>
              <a:t>b,max</a:t>
            </a:r>
            <a:r>
              <a:rPr lang="en-US" sz="1800" dirty="0"/>
              <a:t>:	2x10</a:t>
            </a:r>
            <a:r>
              <a:rPr lang="en-US" sz="1800" baseline="30000" dirty="0"/>
              <a:t>8</a:t>
            </a:r>
            <a:r>
              <a:rPr lang="en-US" sz="1800" dirty="0"/>
              <a:t> (5 mA peak)</a:t>
            </a:r>
          </a:p>
          <a:p>
            <a:pPr lvl="1"/>
            <a:r>
              <a:rPr lang="en-US" sz="1800" dirty="0"/>
              <a:t>Max. </a:t>
            </a:r>
            <a:r>
              <a:rPr lang="en-US" sz="1800" dirty="0" err="1"/>
              <a:t>I</a:t>
            </a:r>
            <a:r>
              <a:rPr lang="en-US" sz="1800" baseline="-25000" dirty="0" err="1"/>
              <a:t>ave</a:t>
            </a:r>
            <a:r>
              <a:rPr lang="en-US" sz="1800" dirty="0"/>
              <a:t>:	2 mA </a:t>
            </a:r>
          </a:p>
          <a:p>
            <a:pPr marL="548640" lvl="2" indent="0">
              <a:buNone/>
            </a:pPr>
            <a:r>
              <a:rPr lang="en-US" sz="1600" dirty="0"/>
              <a:t>       </a:t>
            </a:r>
          </a:p>
          <a:p>
            <a:pPr marL="548640" lvl="2" indent="0">
              <a:buNone/>
            </a:pPr>
            <a:endParaRPr lang="en-US" sz="1600" dirty="0"/>
          </a:p>
          <a:p>
            <a:pPr lvl="1"/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EB010-2F8A-E64D-9E61-C9E49F36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097DB-21BB-D241-ABC3-CA0CFA83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4094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508A6-9E8C-3F4D-99E7-4766A5B6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9560" y="18288"/>
            <a:ext cx="7772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CD80A2-87D5-D543-823F-C6AAA8CE50E6}"/>
              </a:ext>
            </a:extLst>
          </p:cNvPr>
          <p:cNvCxnSpPr/>
          <p:nvPr/>
        </p:nvCxnSpPr>
        <p:spPr>
          <a:xfrm>
            <a:off x="1456768" y="2473314"/>
            <a:ext cx="6233531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61F834-8BC2-D445-A03E-42EF9165B49C}"/>
              </a:ext>
            </a:extLst>
          </p:cNvPr>
          <p:cNvCxnSpPr/>
          <p:nvPr/>
        </p:nvCxnSpPr>
        <p:spPr>
          <a:xfrm>
            <a:off x="1769002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77159C-42C7-3D42-92AD-C7316559B086}"/>
              </a:ext>
            </a:extLst>
          </p:cNvPr>
          <p:cNvCxnSpPr/>
          <p:nvPr/>
        </p:nvCxnSpPr>
        <p:spPr>
          <a:xfrm>
            <a:off x="1865646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EDF2B2-05AE-D14E-B072-F7C5BC328B48}"/>
              </a:ext>
            </a:extLst>
          </p:cNvPr>
          <p:cNvCxnSpPr/>
          <p:nvPr/>
        </p:nvCxnSpPr>
        <p:spPr>
          <a:xfrm>
            <a:off x="1973441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E72487-FC01-894B-8F0C-75AF1E1B1867}"/>
              </a:ext>
            </a:extLst>
          </p:cNvPr>
          <p:cNvCxnSpPr/>
          <p:nvPr/>
        </p:nvCxnSpPr>
        <p:spPr>
          <a:xfrm>
            <a:off x="2057075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5A9479-3AE6-B849-AA9B-7843F88AE063}"/>
              </a:ext>
            </a:extLst>
          </p:cNvPr>
          <p:cNvCxnSpPr/>
          <p:nvPr/>
        </p:nvCxnSpPr>
        <p:spPr>
          <a:xfrm>
            <a:off x="7039811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C2F67B-6F60-4F45-A7D5-921622266388}"/>
              </a:ext>
            </a:extLst>
          </p:cNvPr>
          <p:cNvCxnSpPr/>
          <p:nvPr/>
        </p:nvCxnSpPr>
        <p:spPr>
          <a:xfrm>
            <a:off x="7136455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85366E-3C7E-7948-AC92-95D6B3B930EB}"/>
              </a:ext>
            </a:extLst>
          </p:cNvPr>
          <p:cNvCxnSpPr/>
          <p:nvPr/>
        </p:nvCxnSpPr>
        <p:spPr>
          <a:xfrm>
            <a:off x="7244250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08C096-1461-1146-B56E-D3A343E675C8}"/>
              </a:ext>
            </a:extLst>
          </p:cNvPr>
          <p:cNvCxnSpPr/>
          <p:nvPr/>
        </p:nvCxnSpPr>
        <p:spPr>
          <a:xfrm>
            <a:off x="7327884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62AB22-41C2-2146-8E0F-74C1804A8CEA}"/>
              </a:ext>
            </a:extLst>
          </p:cNvPr>
          <p:cNvCxnSpPr>
            <a:cxnSpLocks/>
          </p:cNvCxnSpPr>
          <p:nvPr/>
        </p:nvCxnSpPr>
        <p:spPr>
          <a:xfrm>
            <a:off x="1776437" y="2473314"/>
            <a:ext cx="0" cy="289932"/>
          </a:xfrm>
          <a:prstGeom prst="line">
            <a:avLst/>
          </a:prstGeom>
          <a:ln w="26424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D0C721-F88A-214A-B9C9-CFB16B674DDD}"/>
              </a:ext>
            </a:extLst>
          </p:cNvPr>
          <p:cNvCxnSpPr>
            <a:cxnSpLocks/>
          </p:cNvCxnSpPr>
          <p:nvPr/>
        </p:nvCxnSpPr>
        <p:spPr>
          <a:xfrm>
            <a:off x="7039811" y="2473314"/>
            <a:ext cx="0" cy="289932"/>
          </a:xfrm>
          <a:prstGeom prst="line">
            <a:avLst/>
          </a:prstGeom>
          <a:ln w="26424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044148-5236-214B-944E-9A83D06E6714}"/>
              </a:ext>
            </a:extLst>
          </p:cNvPr>
          <p:cNvCxnSpPr>
            <a:cxnSpLocks/>
          </p:cNvCxnSpPr>
          <p:nvPr/>
        </p:nvCxnSpPr>
        <p:spPr>
          <a:xfrm>
            <a:off x="1769002" y="2618280"/>
            <a:ext cx="5270809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C17FED1-9C3E-2B4F-86F3-6FA1A3BAE7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1212" y="2685188"/>
          <a:ext cx="3063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1" name="Equation" r:id="rId3" imgW="139700" imgH="152400" progId="Equation.DSMT4">
                  <p:embed/>
                </p:oleObj>
              </mc:Choice>
              <mc:Fallback>
                <p:oleObj name="Equation" r:id="rId3" imgW="139700" imgH="1524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C17FED1-9C3E-2B4F-86F3-6FA1A3BAE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1212" y="2685188"/>
                        <a:ext cx="306388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C77D902-DB0C-EA49-B1E2-90891F85BE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2538" y="1897063"/>
          <a:ext cx="4714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2" name="Equation" r:id="rId5" imgW="215900" imgH="241300" progId="Equation.DSMT4">
                  <p:embed/>
                </p:oleObj>
              </mc:Choice>
              <mc:Fallback>
                <p:oleObj name="Equation" r:id="rId5" imgW="215900" imgH="2413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C77D902-DB0C-EA49-B1E2-90891F85B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2538" y="1897063"/>
                        <a:ext cx="471487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E2DF5A8-5C02-904B-A46F-C7504DF04F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2553" y="1512451"/>
          <a:ext cx="3603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3" name="Equation" r:id="rId7" imgW="165100" imgH="241300" progId="Equation.DSMT4">
                  <p:embed/>
                </p:oleObj>
              </mc:Choice>
              <mc:Fallback>
                <p:oleObj name="Equation" r:id="rId7" imgW="165100" imgH="2413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E2DF5A8-5C02-904B-A46F-C7504DF04F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2553" y="1512451"/>
                        <a:ext cx="360363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6DBDC41-EB3B-5B4F-A246-70DF8C6174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7488" y="3059113"/>
          <a:ext cx="3511550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4" name="Equation" r:id="rId9" imgW="2578100" imgH="1282700" progId="Equation.DSMT4">
                  <p:embed/>
                </p:oleObj>
              </mc:Choice>
              <mc:Fallback>
                <p:oleObj name="Equation" r:id="rId9" imgW="2578100" imgH="12827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A6DBDC41-EB3B-5B4F-A246-70DF8C617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57488" y="3059113"/>
                        <a:ext cx="3511550" cy="175418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AF8D29-15E4-FB40-AB9C-00344D1F56CE}"/>
              </a:ext>
            </a:extLst>
          </p:cNvPr>
          <p:cNvSpPr txBox="1"/>
          <p:nvPr/>
        </p:nvSpPr>
        <p:spPr>
          <a:xfrm>
            <a:off x="5148469" y="4966333"/>
            <a:ext cx="334899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0.8x10</a:t>
            </a:r>
            <a:r>
              <a:rPr lang="en-US" sz="1800" baseline="30000" dirty="0"/>
              <a:t>8</a:t>
            </a:r>
            <a:r>
              <a:rPr lang="en-US" sz="1800" dirty="0"/>
              <a:t> @ 162.5 MHz   = 1.6MW</a:t>
            </a:r>
            <a:br>
              <a:rPr lang="en-US" sz="1800" dirty="0"/>
            </a:br>
            <a:r>
              <a:rPr lang="en-US" sz="1800" dirty="0"/>
              <a:t>1.6x10</a:t>
            </a:r>
            <a:r>
              <a:rPr lang="en-US" sz="1800" baseline="30000" dirty="0"/>
              <a:t>8</a:t>
            </a:r>
            <a:r>
              <a:rPr lang="en-US" sz="1800" dirty="0"/>
              <a:t> @ 81.25 MHz   = 1.6MW</a:t>
            </a:r>
            <a:br>
              <a:rPr lang="en-US" sz="1800" dirty="0"/>
            </a:br>
            <a:r>
              <a:rPr lang="en-US" sz="1800" dirty="0"/>
              <a:t>2.0x10</a:t>
            </a:r>
            <a:r>
              <a:rPr lang="en-US" sz="1800" baseline="30000" dirty="0"/>
              <a:t>8</a:t>
            </a:r>
            <a:r>
              <a:rPr lang="en-US" sz="1800" dirty="0"/>
              <a:t> @ 40.625 MHz = 1.0MW</a:t>
            </a:r>
          </a:p>
          <a:p>
            <a:r>
              <a:rPr lang="en-US" sz="1800" dirty="0"/>
              <a:t>2.0x10</a:t>
            </a:r>
            <a:r>
              <a:rPr lang="en-US" sz="1800" baseline="30000" dirty="0"/>
              <a:t>8</a:t>
            </a:r>
            <a:r>
              <a:rPr lang="en-US" sz="1800" dirty="0"/>
              <a:t> @ 20.312 MHz = 0.5MW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CCAE3B9-882E-4B42-B9E6-F5A1BD7A0D96}"/>
              </a:ext>
            </a:extLst>
          </p:cNvPr>
          <p:cNvSpPr/>
          <p:nvPr/>
        </p:nvSpPr>
        <p:spPr>
          <a:xfrm>
            <a:off x="4452730" y="5387009"/>
            <a:ext cx="477079" cy="251791"/>
          </a:xfrm>
          <a:prstGeom prst="right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AA8D91-74DC-E14E-94CB-B12EF20375FE}"/>
              </a:ext>
            </a:extLst>
          </p:cNvPr>
          <p:cNvSpPr txBox="1"/>
          <p:nvPr/>
        </p:nvSpPr>
        <p:spPr>
          <a:xfrm>
            <a:off x="2921307" y="6290865"/>
            <a:ext cx="2966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+mn-lt"/>
              </a:rPr>
              <a:t>This will be very important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98C5E6-BC1C-814F-AAE1-E8CDB1708C98}"/>
              </a:ext>
            </a:extLst>
          </p:cNvPr>
          <p:cNvCxnSpPr/>
          <p:nvPr/>
        </p:nvCxnSpPr>
        <p:spPr>
          <a:xfrm flipV="1">
            <a:off x="5887504" y="6185874"/>
            <a:ext cx="172828" cy="165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96070"/>
            <a:ext cx="8229600" cy="6282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Decay-in-orbit Spectrum Motivates Detector Specs</a:t>
            </a:r>
          </a:p>
        </p:txBody>
      </p:sp>
      <p:sp>
        <p:nvSpPr>
          <p:cNvPr id="26628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pitchFamily="34" charset="0"/>
              </a:rPr>
              <a:t>January 14,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031" y="1722827"/>
            <a:ext cx="7004426" cy="5020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430" y="1033614"/>
            <a:ext cx="3559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  <a:latin typeface="+mn-lt"/>
              </a:rPr>
              <a:t>We want to be blind to this (acceptance)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4584" y="1741500"/>
            <a:ext cx="355994" cy="5676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396796" y="3548866"/>
            <a:ext cx="258236" cy="15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865161" y="3550416"/>
            <a:ext cx="310974" cy="65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6135" y="3177667"/>
            <a:ext cx="1967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We must resolve this</a:t>
            </a:r>
          </a:p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(target and tracker mass)</a:t>
            </a:r>
          </a:p>
        </p:txBody>
      </p:sp>
      <p:sp>
        <p:nvSpPr>
          <p:cNvPr id="20" name="Right Arrow 19"/>
          <p:cNvSpPr/>
          <p:nvPr/>
        </p:nvSpPr>
        <p:spPr>
          <a:xfrm rot="18972198">
            <a:off x="4001052" y="4012265"/>
            <a:ext cx="721610" cy="481094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531AD-3AB9-40FD-8767-8BFE0FD6F8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6EDCAB-D133-9747-988E-1C477EBB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Requirements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CD013C-4819-C44D-BEB3-0D9080516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Most backgrounds are prompt with respect to the arrival of the muons to the capture target</a:t>
            </a:r>
          </a:p>
          <a:p>
            <a:pPr lvl="1"/>
            <a:r>
              <a:rPr lang="en-US" sz="1800" dirty="0"/>
              <a:t>The most important are radiative decays due to residual </a:t>
            </a:r>
            <a:r>
              <a:rPr lang="en-US" sz="1800" dirty="0" err="1"/>
              <a:t>pions</a:t>
            </a:r>
            <a:r>
              <a:rPr lang="en-US" sz="1800" dirty="0"/>
              <a:t>!</a:t>
            </a:r>
          </a:p>
          <a:p>
            <a:r>
              <a:rPr lang="en-US" sz="2000" dirty="0"/>
              <a:t>The previous best experiment was limited by the need to veto around the arrival of every charged particle.</a:t>
            </a:r>
          </a:p>
          <a:p>
            <a:r>
              <a:rPr lang="en-US" sz="2000" dirty="0"/>
              <a:t>Solution: pulsed beam</a:t>
            </a:r>
          </a:p>
          <a:p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3BFD8-BE77-7345-A88A-6F2F4F95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466D8-D637-994D-BAC8-0EC110CD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7AD84-3D39-CA4A-AAD6-659246BF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C0C8046-C9ED-D846-A200-0D9B91046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63"/>
          <a:stretch/>
        </p:blipFill>
        <p:spPr bwMode="auto">
          <a:xfrm>
            <a:off x="704850" y="3298250"/>
            <a:ext cx="7734299" cy="355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DE0D71-6038-7C43-B343-1CD33939B9D9}"/>
              </a:ext>
            </a:extLst>
          </p:cNvPr>
          <p:cNvSpPr txBox="1"/>
          <p:nvPr/>
        </p:nvSpPr>
        <p:spPr>
          <a:xfrm>
            <a:off x="3352800" y="3215884"/>
            <a:ext cx="4855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“Straggling” through solenoids (put a pin in that!)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6573C0-FF1B-0C49-A836-AD64E506B3EA}"/>
              </a:ext>
            </a:extLst>
          </p:cNvPr>
          <p:cNvCxnSpPr>
            <a:cxnSpLocks/>
          </p:cNvCxnSpPr>
          <p:nvPr/>
        </p:nvCxnSpPr>
        <p:spPr>
          <a:xfrm flipH="1">
            <a:off x="2688772" y="3606027"/>
            <a:ext cx="849085" cy="1847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68611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9D86-9F75-6A46-9B2E-DA671292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C2E14-A998-CA47-BF3B-B236357C8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3.2x10</a:t>
            </a:r>
            <a:r>
              <a:rPr lang="en-US" baseline="30000" dirty="0"/>
              <a:t>20</a:t>
            </a:r>
            <a:r>
              <a:rPr lang="en-US" dirty="0"/>
              <a:t> protons on target </a:t>
            </a:r>
            <a:br>
              <a:rPr lang="en-US" dirty="0"/>
            </a:br>
            <a:r>
              <a:rPr lang="en-US" dirty="0"/>
              <a:t>(3 years @ 8 kW)</a:t>
            </a:r>
          </a:p>
          <a:p>
            <a:r>
              <a:rPr lang="en-US" dirty="0"/>
              <a:t>~.4 background events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Bottom line:</a:t>
            </a:r>
          </a:p>
          <a:p>
            <a:pPr lvl="1"/>
            <a:r>
              <a:rPr lang="en-US" dirty="0"/>
              <a:t>Single event sensitivity: 	</a:t>
            </a:r>
            <a:r>
              <a:rPr lang="en-US" dirty="0" err="1"/>
              <a:t>R</a:t>
            </a:r>
            <a:r>
              <a:rPr lang="en-US" baseline="-25000" dirty="0" err="1">
                <a:latin typeface="Symbol" charset="2"/>
                <a:cs typeface="Symbol" charset="2"/>
              </a:rPr>
              <a:t>m</a:t>
            </a:r>
            <a:r>
              <a:rPr lang="en-US" baseline="-25000" dirty="0" err="1"/>
              <a:t>e</a:t>
            </a:r>
            <a:r>
              <a:rPr lang="en-US" dirty="0"/>
              <a:t>=3x10</a:t>
            </a:r>
            <a:r>
              <a:rPr lang="en-US" baseline="30000" dirty="0"/>
              <a:t>-17</a:t>
            </a:r>
          </a:p>
          <a:p>
            <a:pPr lvl="1"/>
            <a:r>
              <a:rPr lang="en-US" dirty="0"/>
              <a:t>90% C.L. (if no signal)  :   	</a:t>
            </a:r>
            <a:r>
              <a:rPr lang="en-US" dirty="0" err="1"/>
              <a:t>R</a:t>
            </a:r>
            <a:r>
              <a:rPr lang="en-US" baseline="-25000" dirty="0" err="1">
                <a:latin typeface="Symbol" charset="2"/>
                <a:cs typeface="Symbol" charset="2"/>
              </a:rPr>
              <a:t>m</a:t>
            </a:r>
            <a:r>
              <a:rPr lang="en-US" baseline="-25000" dirty="0" err="1"/>
              <a:t>e</a:t>
            </a:r>
            <a:r>
              <a:rPr lang="en-US" dirty="0"/>
              <a:t>&lt;7x10</a:t>
            </a:r>
            <a:r>
              <a:rPr lang="en-US" baseline="30000" dirty="0"/>
              <a:t>-17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Typical SUSY Signal:	~40 events or more</a:t>
            </a:r>
          </a:p>
          <a:p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E6E40-7B22-154D-B8ED-6468F084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6DD35-DBFC-B24C-B425-FB96AC09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78E22-DF44-2749-8DF7-BDD6A31E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0A6F21-4587-C042-8E2E-14B07F28B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158" y="785551"/>
            <a:ext cx="4691842" cy="31425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C2A345-A892-E642-B593-117536E8F15E}"/>
              </a:ext>
            </a:extLst>
          </p:cNvPr>
          <p:cNvSpPr/>
          <p:nvPr/>
        </p:nvSpPr>
        <p:spPr>
          <a:xfrm>
            <a:off x="757119" y="4402198"/>
            <a:ext cx="5915988" cy="108555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087A9-B035-264C-9A30-1DB14F158973}"/>
              </a:ext>
            </a:extLst>
          </p:cNvPr>
          <p:cNvSpPr txBox="1"/>
          <p:nvPr/>
        </p:nvSpPr>
        <p:spPr>
          <a:xfrm>
            <a:off x="3715113" y="5564832"/>
            <a:ext cx="437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Four order of magnitude improvement over previous best experiment (SINDRUM-II)</a:t>
            </a:r>
          </a:p>
        </p:txBody>
      </p:sp>
    </p:spTree>
    <p:extLst>
      <p:ext uri="{BB962C8B-B14F-4D97-AF65-F5344CB8AC3E}">
        <p14:creationId xmlns:p14="http://schemas.microsoft.com/office/powerpoint/2010/main" val="408663232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6196-3B5B-9B46-BADA-32E138D9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Mu2e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C2E42-8BD0-F44A-A5C5-E073EF3A5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Mu2e doesn’t see signal?</a:t>
            </a:r>
          </a:p>
          <a:p>
            <a:pPr lvl="1"/>
            <a:r>
              <a:rPr lang="en-US" dirty="0"/>
              <a:t>Keep searching at higher sensitivity</a:t>
            </a:r>
          </a:p>
          <a:p>
            <a:pPr lvl="1"/>
            <a:r>
              <a:rPr lang="en-US" dirty="0"/>
              <a:t>Going to higher-Z targets will enhance conversion probability</a:t>
            </a:r>
          </a:p>
          <a:p>
            <a:r>
              <a:rPr lang="en-US" dirty="0"/>
              <a:t>Mu2e sees signal?</a:t>
            </a:r>
          </a:p>
          <a:p>
            <a:pPr lvl="1"/>
            <a:r>
              <a:rPr lang="en-US" dirty="0"/>
              <a:t>More running to increase precision and study nature of signal.</a:t>
            </a:r>
          </a:p>
          <a:p>
            <a:pPr lvl="1"/>
            <a:r>
              <a:rPr lang="en-US" dirty="0"/>
              <a:t>Most important: dependence on the capture target!</a:t>
            </a:r>
          </a:p>
          <a:p>
            <a:r>
              <a:rPr lang="en-US" dirty="0"/>
              <a:t>Common</a:t>
            </a:r>
          </a:p>
          <a:p>
            <a:pPr lvl="1"/>
            <a:r>
              <a:rPr lang="en-US" dirty="0"/>
              <a:t>More beam</a:t>
            </a:r>
          </a:p>
          <a:p>
            <a:pPr lvl="1"/>
            <a:r>
              <a:rPr lang="en-US" dirty="0"/>
              <a:t>Higher-Z targets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851CD-C341-FB4F-A176-62F8B198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9383F-1F67-454F-98A5-FA646B55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201C5-E19D-6449-A8AE-FDAD11BE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32788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5AD3-0D35-B04E-A5E1-13FC7918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CE150-50DF-D249-9ABA-D0A97C70F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Mu2e-II</a:t>
            </a:r>
          </a:p>
          <a:p>
            <a:pPr lvl="1"/>
            <a:r>
              <a:rPr lang="en-US" dirty="0"/>
              <a:t>Redo the Mu2e experiment using beam directly from the PIP-II </a:t>
            </a:r>
            <a:r>
              <a:rPr lang="en-US" dirty="0" err="1"/>
              <a:t>linac</a:t>
            </a:r>
            <a:r>
              <a:rPr lang="en-US" dirty="0"/>
              <a:t> (8 GeV -&gt; 800 MeV)</a:t>
            </a:r>
          </a:p>
          <a:p>
            <a:pPr lvl="1"/>
            <a:r>
              <a:rPr lang="en-US" dirty="0"/>
              <a:t>8kW-&gt;100 kW </a:t>
            </a:r>
          </a:p>
          <a:p>
            <a:pPr lvl="2"/>
            <a:r>
              <a:rPr lang="en-US" dirty="0"/>
              <a:t>~10 times the statistics</a:t>
            </a:r>
          </a:p>
          <a:p>
            <a:pPr lvl="1"/>
            <a:r>
              <a:rPr lang="en-US" dirty="0"/>
              <a:t>Unless the signal from Mu2e is large, we’ll still be limited to aluminum or slightly heavier as a target.</a:t>
            </a:r>
          </a:p>
          <a:p>
            <a:pPr lvl="1"/>
            <a:r>
              <a:rPr lang="en-US" dirty="0"/>
              <a:t>I’ll say very little about this.</a:t>
            </a:r>
          </a:p>
          <a:p>
            <a:r>
              <a:rPr lang="en-US" dirty="0"/>
              <a:t>ENIGMA</a:t>
            </a:r>
          </a:p>
          <a:p>
            <a:pPr lvl="1"/>
            <a:r>
              <a:rPr lang="en-US" dirty="0"/>
              <a:t>Goal: 1 MW at 800-2000 MeV (depending on PIP-II upgrades)</a:t>
            </a:r>
          </a:p>
          <a:p>
            <a:pPr lvl="2"/>
            <a:r>
              <a:rPr lang="en-US" b="1" dirty="0"/>
              <a:t>Cannot</a:t>
            </a:r>
            <a:r>
              <a:rPr lang="en-US" dirty="0"/>
              <a:t> be done directly with PIP-II beam</a:t>
            </a:r>
          </a:p>
          <a:p>
            <a:pPr lvl="1"/>
            <a:r>
              <a:rPr lang="en-US" dirty="0"/>
              <a:t>Other significant issues going to higher statistics and heavier targets.</a:t>
            </a:r>
          </a:p>
          <a:p>
            <a:pPr lvl="1"/>
            <a:r>
              <a:rPr lang="en-US" dirty="0"/>
              <a:t>Let’s talk about those…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7FED-0051-9345-9746-528BEA7F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1AD9A-9090-3E44-8870-0865F75A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8E4EA-2181-A443-8733-B0F51060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40630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CD81-B2F9-9549-918B-60E76F31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Nucleus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DECF2-26A0-524E-873E-E9609B0E5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would like to go to higher Z nuclei either to enhance the rate if we don’t see a signal or to study the A-dependence if we do; </a:t>
            </a:r>
          </a:p>
          <a:p>
            <a:r>
              <a:rPr lang="en-US" sz="2000" dirty="0"/>
              <a:t>HOWEVER, heavier nuclei </a:t>
            </a:r>
            <a:r>
              <a:rPr lang="en-US" sz="2000" i="1" dirty="0"/>
              <a:t>dramatically shorten </a:t>
            </a:r>
            <a:r>
              <a:rPr lang="en-US" sz="2000" dirty="0"/>
              <a:t>the lifetime of the bound muons, which runs into problems with the long beam straggling time</a:t>
            </a:r>
          </a:p>
          <a:p>
            <a:pPr lvl="2"/>
            <a:r>
              <a:rPr lang="en-US" sz="1600" dirty="0"/>
              <a:t>Example: The probability of interaction for a gold nucleus would be enhanced by ~1.5-2 relative to aluminum, but the lifetime goes from 880 ns to only 73 ns!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5B99-2691-6049-8A58-F8FA7FAC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62E10-EE1D-7F4C-8CE3-224EACDC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Muon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A94F4-AF78-644F-9D03-1A03BDE2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712C8F1-A74D-A243-B0BC-6BE68381C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63"/>
          <a:stretch/>
        </p:blipFill>
        <p:spPr bwMode="auto">
          <a:xfrm>
            <a:off x="1426029" y="3572283"/>
            <a:ext cx="5943600" cy="273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34191F-5CEC-7B4F-8258-E7B203D3985A}"/>
              </a:ext>
            </a:extLst>
          </p:cNvPr>
          <p:cNvSpPr txBox="1"/>
          <p:nvPr/>
        </p:nvSpPr>
        <p:spPr>
          <a:xfrm>
            <a:off x="3644414" y="6209229"/>
            <a:ext cx="492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This curve would be dramatically shortened, so all the muons would decay away before the live window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F95670-43B7-7B4A-95AA-7301297E1E87}"/>
              </a:ext>
            </a:extLst>
          </p:cNvPr>
          <p:cNvCxnSpPr>
            <a:cxnSpLocks/>
          </p:cNvCxnSpPr>
          <p:nvPr/>
        </p:nvCxnSpPr>
        <p:spPr>
          <a:xfrm flipH="1" flipV="1">
            <a:off x="3592286" y="5834743"/>
            <a:ext cx="169570" cy="3374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2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30469</TotalTime>
  <Words>2564</Words>
  <Application>Microsoft Macintosh PowerPoint</Application>
  <PresentationFormat>On-screen Show (4:3)</PresentationFormat>
  <Paragraphs>440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Symbol</vt:lpstr>
      <vt:lpstr>Helvetica</vt:lpstr>
      <vt:lpstr>Times New Roman</vt:lpstr>
      <vt:lpstr>Arial</vt:lpstr>
      <vt:lpstr>Wingdings</vt:lpstr>
      <vt:lpstr>Clarity</vt:lpstr>
      <vt:lpstr>Equation</vt:lpstr>
      <vt:lpstr>Buncher Ring for a CLFV Muon Program</vt:lpstr>
      <vt:lpstr>Outline</vt:lpstr>
      <vt:lpstr>Reminder: the Mu2e Experiment</vt:lpstr>
      <vt:lpstr>Decay-in-orbit Spectrum Motivates Detector Specs</vt:lpstr>
      <vt:lpstr>Beam Requirements</vt:lpstr>
      <vt:lpstr>Mu2e Goals</vt:lpstr>
      <vt:lpstr>After Mu2e</vt:lpstr>
      <vt:lpstr>Potential Future Plans</vt:lpstr>
      <vt:lpstr>Target Nucleus Issue</vt:lpstr>
      <vt:lpstr>Capture Target Issue</vt:lpstr>
      <vt:lpstr>Solution:  FFA*</vt:lpstr>
      <vt:lpstr>PowerPoint Presentation</vt:lpstr>
      <vt:lpstr>Review: PIP-II Scope Overview</vt:lpstr>
      <vt:lpstr>Beam Switching*</vt:lpstr>
      <vt:lpstr>RF Beam Splitting</vt:lpstr>
      <vt:lpstr>PIP-II Linac Beam Parameters</vt:lpstr>
      <vt:lpstr>Mu2e-II Beam Formation</vt:lpstr>
      <vt:lpstr>Need for a Bunch Compressor</vt:lpstr>
      <vt:lpstr>Competing Priorities</vt:lpstr>
      <vt:lpstr>Filling a Compressor Ring</vt:lpstr>
      <vt:lpstr>Modes of Operation</vt:lpstr>
      <vt:lpstr>All the Accelerator Physics U Need 2 Know</vt:lpstr>
      <vt:lpstr>Betatron Tune</vt:lpstr>
      <vt:lpstr>Tune, Stability, and the Tune Plane</vt:lpstr>
      <vt:lpstr>Space Charge Tune Shift</vt:lpstr>
      <vt:lpstr>Ring Size and Space Charge Considerations</vt:lpstr>
      <vt:lpstr>Strawman Parameters for Small Compressor Ring</vt:lpstr>
      <vt:lpstr>Comparing Small Ring to BSR</vt:lpstr>
      <vt:lpstr>Going from 500 kW to 1 MW</vt:lpstr>
      <vt:lpstr>Challenges</vt:lpstr>
      <vt:lpstr>Summary</vt:lpstr>
      <vt:lpstr>BACKUP</vt:lpstr>
      <vt:lpstr>General: Calculating Beam Rate and Power</vt:lpstr>
    </vt:vector>
  </TitlesOfParts>
  <Company>Fermilab Beams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Eric Prebys</cp:lastModifiedBy>
  <cp:revision>740</cp:revision>
  <cp:lastPrinted>2022-01-14T17:26:20Z</cp:lastPrinted>
  <dcterms:created xsi:type="dcterms:W3CDTF">2003-06-24T14:15:57Z</dcterms:created>
  <dcterms:modified xsi:type="dcterms:W3CDTF">2022-01-14T17:26:38Z</dcterms:modified>
</cp:coreProperties>
</file>