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4" r:id="rId4"/>
    <p:sldId id="258" r:id="rId5"/>
    <p:sldId id="259" r:id="rId6"/>
    <p:sldId id="262" r:id="rId7"/>
    <p:sldId id="266" r:id="rId8"/>
    <p:sldId id="260" r:id="rId9"/>
    <p:sldId id="268" r:id="rId10"/>
    <p:sldId id="267" r:id="rId11"/>
    <p:sldId id="261" r:id="rId12"/>
    <p:sldId id="265" r:id="rId13"/>
    <p:sldId id="269" r:id="rId14"/>
    <p:sldId id="263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6" autoAdjust="0"/>
    <p:restoredTop sz="94660"/>
  </p:normalViewPr>
  <p:slideViewPr>
    <p:cSldViewPr snapToGrid="0">
      <p:cViewPr varScale="1">
        <p:scale>
          <a:sx n="68" d="100"/>
          <a:sy n="68" d="100"/>
        </p:scale>
        <p:origin x="6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373237319694012"/>
          <c:y val="7.0629039587105868E-2"/>
          <c:w val="0.74644000269197119"/>
          <c:h val="0.75366253636900038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11"/>
            <c:spPr>
              <a:solidFill>
                <a:srgbClr val="000080"/>
              </a:solidFill>
              <a:ln w="95250"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Sheet1!$A$4:$A$17</c:f>
              <c:numCache>
                <c:formatCode>General</c:formatCode>
                <c:ptCount val="14"/>
                <c:pt idx="0">
                  <c:v>2020</c:v>
                </c:pt>
                <c:pt idx="1">
                  <c:v>2014</c:v>
                </c:pt>
                <c:pt idx="2">
                  <c:v>2006</c:v>
                </c:pt>
                <c:pt idx="3">
                  <c:v>1999</c:v>
                </c:pt>
                <c:pt idx="4">
                  <c:v>1996</c:v>
                </c:pt>
                <c:pt idx="5">
                  <c:v>1992</c:v>
                </c:pt>
                <c:pt idx="6">
                  <c:v>1990</c:v>
                </c:pt>
                <c:pt idx="7">
                  <c:v>1986</c:v>
                </c:pt>
                <c:pt idx="8">
                  <c:v>1981</c:v>
                </c:pt>
                <c:pt idx="9">
                  <c:v>1979</c:v>
                </c:pt>
                <c:pt idx="10">
                  <c:v>1977</c:v>
                </c:pt>
                <c:pt idx="11">
                  <c:v>1973</c:v>
                </c:pt>
                <c:pt idx="12">
                  <c:v>1967</c:v>
                </c:pt>
                <c:pt idx="13">
                  <c:v>1957</c:v>
                </c:pt>
              </c:numCache>
            </c:numRef>
          </c:xVal>
          <c:yVal>
            <c:numRef>
              <c:f>Sheet1!$C$4:$C$17</c:f>
              <c:numCache>
                <c:formatCode>General</c:formatCode>
                <c:ptCount val="14"/>
                <c:pt idx="0">
                  <c:v>2</c:v>
                </c:pt>
                <c:pt idx="1">
                  <c:v>5.5</c:v>
                </c:pt>
                <c:pt idx="2">
                  <c:v>2.9</c:v>
                </c:pt>
                <c:pt idx="3">
                  <c:v>6.3</c:v>
                </c:pt>
                <c:pt idx="4">
                  <c:v>9.6999999999999993</c:v>
                </c:pt>
                <c:pt idx="5">
                  <c:v>11</c:v>
                </c:pt>
                <c:pt idx="6">
                  <c:v>12</c:v>
                </c:pt>
                <c:pt idx="7">
                  <c:v>26</c:v>
                </c:pt>
                <c:pt idx="8">
                  <c:v>60</c:v>
                </c:pt>
                <c:pt idx="9">
                  <c:v>160</c:v>
                </c:pt>
                <c:pt idx="10">
                  <c:v>300</c:v>
                </c:pt>
                <c:pt idx="11">
                  <c:v>1000</c:v>
                </c:pt>
                <c:pt idx="12">
                  <c:v>66000</c:v>
                </c:pt>
                <c:pt idx="13">
                  <c:v>5000000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A89-4D8B-8F0A-1CB4014BC9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9616400"/>
        <c:axId val="1"/>
      </c:scatterChart>
      <c:valAx>
        <c:axId val="409616400"/>
        <c:scaling>
          <c:orientation val="minMax"/>
          <c:max val="2020"/>
          <c:min val="1950"/>
        </c:scaling>
        <c:delete val="0"/>
        <c:axPos val="b"/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 baseline="0"/>
                  <a:t>Year</a:t>
                </a:r>
              </a:p>
            </c:rich>
          </c:tx>
          <c:layout>
            <c:manualLayout>
              <c:xMode val="edge"/>
              <c:yMode val="edge"/>
              <c:x val="0.51794956034052519"/>
              <c:y val="0.9043948847711401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crossBetween val="midCat"/>
        <c:majorUnit val="10"/>
      </c:valAx>
      <c:valAx>
        <c:axId val="1"/>
        <c:scaling>
          <c:logBase val="10"/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800" b="1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rPr>
                  <a:t>nedm</a:t>
                </a:r>
                <a:r>
                  <a:rPr lang="en-US" sz="1800" b="1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rPr>
                  <a:t> limits (10-^26ecm)</a:t>
                </a:r>
                <a:endParaRPr lang="en-US" sz="1800" b="1"/>
              </a:p>
            </c:rich>
          </c:tx>
          <c:layout>
            <c:manualLayout>
              <c:xMode val="edge"/>
              <c:yMode val="edge"/>
              <c:x val="1.7093938839040469E-2"/>
              <c:y val="0.22222274610883219"/>
            </c:manualLayout>
          </c:layout>
          <c:overlay val="0"/>
          <c:spPr>
            <a:solidFill>
              <a:schemeClr val="lt1"/>
            </a:solidFill>
            <a:ln w="25400" cap="flat" cmpd="sng" algn="ctr">
              <a:solidFill>
                <a:schemeClr val="dk1"/>
              </a:solidFill>
              <a:prstDash val="solid"/>
            </a:ln>
            <a:effectLst/>
          </c:spPr>
        </c:title>
        <c:numFmt formatCode="0.E+0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9616400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52244C-6680-440F-AC72-B2D3D9B19A32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D5A22-5659-479F-A306-03CB150F6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32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5051F-ED53-4C25-BF53-1F67C41729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555105-202D-44BC-BC13-4F6C235265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93049-8250-4A67-B407-E0FF49B24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3D03D-33F5-491F-B2FA-977216B17454}" type="datetime1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81931-5198-4561-854F-77BA5799D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EF3FD-6D53-444A-A13D-9A159338D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86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431F6-DE5C-4BBD-8AB2-4D1B6F9DE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9AB856-88B4-4135-801C-E2692E867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FE62B-8CE3-4142-81F8-1C5AE1840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0482-98CB-47FC-8EF8-F38169BED2E6}" type="datetime1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CB476C-7640-4316-8746-7FBA6AF4F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C0C560-1AFD-4245-B914-4BE1681D1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48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E54A36-C1D2-48DE-89A0-22DE1AECA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03095A-534F-4E86-9883-4263EDD27D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8184D-3165-4315-A5B4-D9E3A21D2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94AD1-A784-495E-954B-525F75CCA05D}" type="datetime1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2F914-ED60-4B88-95C2-AF2D093FF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1F3E1-8A95-403B-92F1-12040D710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576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84AFF-AC97-4B8B-8C5C-69082DF33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381C4-A7B3-4411-93FB-B335FD17D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2B673-E12F-47C6-9AA7-9B2D59798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7B47-A14B-417E-8468-2619A7142D6A}" type="datetime1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5F6DB-5A66-45B4-B022-CFC26B878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63632-8B68-4563-9513-BE3A158A8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93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C0DAF-2AA8-4C83-936F-EB63D2C68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F91320-E4DA-431B-8CAB-E1B1F47F60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8461A9-FD9A-4B16-8497-BB4696E98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94DE-8F85-43B8-B5CB-AFB0BC37185B}" type="datetime1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25081-6BF0-4C42-9E2A-6E3B19F04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5C3F5-DF80-4144-8BE4-F38089E51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17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4AB26-097C-4F44-BC34-791CF1D72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AEB75-04F1-4B08-999A-7FDD4FA569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844D76-9953-4BF4-A68F-88D06C865B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410BD-C156-4739-9D95-921A7D286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8504-99D6-4E5C-B0AD-495EABB957F4}" type="datetime1">
              <a:rPr lang="en-US" smtClean="0"/>
              <a:t>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470FAF-7E90-4F8C-9037-865BD9DCF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E12D9-D254-49FA-B897-C9BB053C7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03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BC3C1-2580-40F9-BE0D-5A66D3014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43E24C-FE0D-4327-8705-2B4D6A4EF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46AAF2-6165-4527-8D3B-2FF437BE6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A60B54-BFC3-426B-B84F-C5F675437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1BAAFB-2B6B-48A3-A9CC-81C32DD707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2B6CBE-DC2C-4C5B-B377-FCEB3D7AE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15F8-D2C5-4C26-9BF7-64DFB4E8DB07}" type="datetime1">
              <a:rPr lang="en-US" smtClean="0"/>
              <a:t>2/4/2022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6EA8F0-016B-4E55-B200-C366660B7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9A3D24-D98F-42B9-B46B-98DA826DC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442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3B3EB-4478-4CA3-BB01-380EF5CD6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310FE0-E401-4D66-9BC1-3057454B1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6646-7177-4561-B8E0-F2568C3E5FB6}" type="datetime1">
              <a:rPr lang="en-US" smtClean="0"/>
              <a:t>2/4/2022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1949AA-1A22-47B7-AFC0-4909F01A3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0BC091-189B-49F6-810B-4681092EF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45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042F09-8253-4571-AC63-EC3AA7A16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A1B0-20BD-4C43-8715-FD42A51C485E}" type="datetime1">
              <a:rPr lang="en-US" smtClean="0"/>
              <a:t>2/4/2022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412938-70BA-47B2-9B06-6EFF7FC63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83FE88-1398-4837-8E3C-4282965E1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431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B1340-121E-43FC-847D-1904A98CE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BFB22-DC6B-48E8-AF61-1359DA885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65B079-611F-4C15-94D8-EDD36F5EA0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92901-94BD-4CC0-B239-A19A7FEE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6D3E-D4E1-4619-8478-FE4CCBCA3875}" type="datetime1">
              <a:rPr lang="en-US" smtClean="0"/>
              <a:t>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DAB6B-2DAB-429A-AD6E-F8F6DA14D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833AD9-25E8-4DED-AB77-03DFCD36C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50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20840-52B3-4207-ABED-6E097BFCA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E363F4-B5B0-483B-AAE9-DDB3D56EE6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B14E08-28DB-4AFB-A8F8-3AE2EE9297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9661FE-67F2-4922-9B6E-9DA26F942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B8CE7-CF7B-431F-B75C-FC6A34E7EDC6}" type="datetime1">
              <a:rPr lang="en-US" smtClean="0"/>
              <a:t>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6451D2-73D3-4011-B733-AC13D7638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666C5F-BDBD-4A55-BCA2-86EFE9093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00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F97228-4F09-41A9-93B0-3E8C901C4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1C1554-CB6D-4498-8DE6-377D9A666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B33C5-BD70-4BE2-B50C-7A2688741C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1BFCB-AA6A-4CD9-B82C-DBD018E5E80B}" type="datetime1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5BB31-5922-463C-BA86-C96130CE2E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W. Morse PEDM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85568-D109-45DE-8CCC-D8363BC854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EBB48-F486-40F4-AA14-5F6C5C725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58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B9585-3A30-4B9D-A4CA-D3D982484A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Proton EDM Storage Ring Experiment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6DBD9-6B46-46D5-8EE6-9BA96317A9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William Morse </a:t>
            </a:r>
          </a:p>
          <a:p>
            <a:r>
              <a:rPr lang="en-US" dirty="0"/>
              <a:t> February 4,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4F92D0-FCEA-44DE-B85A-37D8448ED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0C676-F32A-49B6-B14A-0C340A1B8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</p:spTree>
    <p:extLst>
      <p:ext uri="{BB962C8B-B14F-4D97-AF65-F5344CB8AC3E}">
        <p14:creationId xmlns:p14="http://schemas.microsoft.com/office/powerpoint/2010/main" val="3316930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7A976-1D70-49AB-988A-9D114E5DE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Polarimetry</a:t>
            </a:r>
            <a:br>
              <a:rPr lang="en-US" dirty="0"/>
            </a:br>
            <a:r>
              <a:rPr lang="en-US" dirty="0"/>
              <a:t>E=233 MeV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77C9BC9-5544-4060-96E7-2F0B68593D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04492" y="136525"/>
            <a:ext cx="7174523" cy="6584950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C4C71-8392-4918-B6FA-FC84E742A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062576-F47E-471E-91BA-15E7FE4E1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76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EE9A880-59E5-49D8-9ACA-802B3E33E707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PEDM     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𝑑𝑆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EE9A880-59E5-49D8-9ACA-802B3E33E7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0326681-25F3-485C-B969-5F28BB356B8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Circumference = 800m.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rPr>
                      <m:t>   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4.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MV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.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   Conservative electric field.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Sensitive to vector dark matter/dark energy models [1].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VDM/DE signal proportional to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𝛽</m:t>
                    </m:r>
                    <m:r>
                      <a:rPr lang="en-US" sz="24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Magic momentum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pEDM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ring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𝛽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=0.6.</m:t>
                    </m:r>
                  </m:oMath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PEDM experiment is highly complementary with molecule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edm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experiments [2].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Molecule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edm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many different effects, “sole source analysis”, unknown cancellations [3].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After proton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edm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add magnetic bending and do Deuteron/He3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edm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measurements.</a:t>
                </a:r>
              </a:p>
              <a:p>
                <a:pPr marL="342900" indent="-342900">
                  <a:lnSpc>
                    <a:spcPct val="107000"/>
                  </a:lnSpc>
                  <a:spcBef>
                    <a:spcPts val="0"/>
                  </a:spcBef>
                  <a:buFont typeface="Symbol" panose="05050102010706020507" pitchFamily="18" charset="2"/>
                  <a:buChar char="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Deuteron and He3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edm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measurements have complementary physics to proton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edm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0326681-25F3-485C-B969-5F28BB356B8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812" t="-3641" r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B29CA8-17B2-44C1-9683-8A3960C44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A590F-28C9-4D98-8635-B1B3E6935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</p:spTree>
    <p:extLst>
      <p:ext uri="{BB962C8B-B14F-4D97-AF65-F5344CB8AC3E}">
        <p14:creationId xmlns:p14="http://schemas.microsoft.com/office/powerpoint/2010/main" val="4263148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F626E66B-691F-4C6E-85C5-A166471D439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FNAL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𝑑𝑆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F626E66B-691F-4C6E-85C5-A166471D43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A4EB5-B4BF-4092-92F1-51DB07C66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polarized source and space for the ring.</a:t>
            </a:r>
          </a:p>
          <a:p>
            <a:r>
              <a:rPr lang="en-US" dirty="0"/>
              <a:t>We have talked with FNAL AD.</a:t>
            </a:r>
          </a:p>
          <a:p>
            <a:r>
              <a:rPr lang="en-US" dirty="0"/>
              <a:t>Valeri </a:t>
            </a:r>
            <a:r>
              <a:rPr lang="en-US" dirty="0" err="1"/>
              <a:t>Lededev</a:t>
            </a:r>
            <a:r>
              <a:rPr lang="en-US" dirty="0"/>
              <a:t> BD.</a:t>
            </a:r>
          </a:p>
          <a:p>
            <a:r>
              <a:rPr lang="en-US" dirty="0"/>
              <a:t>Want high E (sensitivity) and low circumference (cost).</a:t>
            </a:r>
          </a:p>
          <a:p>
            <a:r>
              <a:rPr lang="en-US" dirty="0"/>
              <a:t>Electrodes 20cm high, 4cm separation.</a:t>
            </a:r>
          </a:p>
          <a:p>
            <a:r>
              <a:rPr lang="en-US" dirty="0"/>
              <a:t>In AGS tunnel at magic energy: E = 4.4MV/m.</a:t>
            </a:r>
          </a:p>
          <a:p>
            <a:r>
              <a:rPr lang="en-US" dirty="0"/>
              <a:t>Riad Suleiman, </a:t>
            </a:r>
            <a:r>
              <a:rPr lang="en-US" dirty="0" err="1"/>
              <a:t>JLab</a:t>
            </a:r>
            <a:r>
              <a:rPr lang="en-US" dirty="0"/>
              <a:t>: Up to 5MV/m, doesn’t need R&amp;D.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0115ED-CFC1-4C0B-BB84-4CD90DF92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ACCBC-B5ED-4E90-B777-B4E23F73D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78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E42AD-017B-40CD-84DC-8C50174B6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BD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C500518-6347-4BA8-82B1-22F3EF7331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23109" y="0"/>
            <a:ext cx="4830291" cy="6721475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26319E-4B99-4DA2-A828-3FB4F396E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501650"/>
          </a:xfrm>
        </p:spPr>
        <p:txBody>
          <a:bodyPr/>
          <a:lstStyle/>
          <a:p>
            <a:r>
              <a:rPr lang="en-US" dirty="0"/>
              <a:t>W. Morse PEDM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AE6B1E-BBBF-45F5-95DD-8512D3A57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54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D2A70-0D4A-47A5-AAF7-B4720239E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8A93E-9E28-4858-8F9D-0FC5C6D51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P.W. Graham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 al.,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Storage ring Probes for Dark Matter and Dark Energy, PRD103, 055010, 2021.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N.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Hutzler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Developing New Directions in Fundamental Physics 2020, 4-6 Nov. 2020.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T. Chupp, Developing New Directions in Fundamental Physics 2020, 4-6 Nov. 2020; T. Chupp et al</a:t>
            </a:r>
            <a:r>
              <a:rPr lang="en-US" sz="2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Rev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Mod. Phys. 91, 015001 (2019). 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EBB836-8C0B-4D34-975B-6E8C95771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14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F8EF0-AEDE-466C-97D4-C553CC962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</p:spTree>
    <p:extLst>
      <p:ext uri="{BB962C8B-B14F-4D97-AF65-F5344CB8AC3E}">
        <p14:creationId xmlns:p14="http://schemas.microsoft.com/office/powerpoint/2010/main" val="1118850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F6902-78C9-4C5C-A356-DCD3ABF6D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1AD52-F7EF-4A93-B149-CC2224919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F.J.M. Farley </a:t>
            </a:r>
            <a:r>
              <a:rPr lang="en-US" sz="1800" i="1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et al.,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 A new method of measuring electric dipole moments in storage rings, Phys. Rev. Lett. 93, 052001 (2004)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G.W. Bennett </a:t>
            </a:r>
            <a:r>
              <a:rPr lang="en-US" sz="1800" i="1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et al., 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An improved limit on the muon electric dipole moment, Phys. Rev. D 80, 052008 (2009)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N.P.M. </a:t>
            </a:r>
            <a:r>
              <a:rPr lang="en-US" sz="1800" dirty="0" err="1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Brantjes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 </a:t>
            </a:r>
            <a:r>
              <a:rPr lang="en-US" sz="1800" i="1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et al.,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 Correction systematic errors in high-sensitivity deuteron polarization measurements, </a:t>
            </a:r>
            <a:r>
              <a:rPr lang="en-US" sz="1800" dirty="0" err="1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Nucl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. </a:t>
            </a:r>
            <a:r>
              <a:rPr lang="en-US" sz="1800" dirty="0" err="1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Instrum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. Meth. A664, 49 (2012)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W.M. Morse </a:t>
            </a:r>
            <a:r>
              <a:rPr lang="en-US" sz="1800" i="1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et al.,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 rf Wien filter in an electric dipole moment storage ring: The “partially frozen spin” effect, Phys. Rev. Accel. Beams 16 (11), 114001 (2013)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E.M. </a:t>
            </a:r>
            <a:r>
              <a:rPr lang="en-US" sz="1800" dirty="0" err="1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Metodiev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 </a:t>
            </a:r>
            <a:r>
              <a:rPr lang="en-US" sz="1800" i="1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et al., 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Fringe electric fields of flat and cylindrical deflectors in electrostatic charged particle storage rings, Phys. Rev. Accel. Beams 17 (7), 074002 (2014)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E.M. </a:t>
            </a:r>
            <a:r>
              <a:rPr lang="en-US" sz="1800" dirty="0" err="1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Metodiev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 </a:t>
            </a:r>
            <a:r>
              <a:rPr lang="en-US" sz="1800" i="1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et al., 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Analytical benchmarks for precision particle tracking in electric and magnetic rings, NIM A797, 311 (2015)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V. </a:t>
            </a:r>
            <a:r>
              <a:rPr lang="en-US" sz="1800" dirty="0" err="1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Anastassopoulos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 </a:t>
            </a:r>
            <a:r>
              <a:rPr lang="en-US" sz="1800" i="1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et al., 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A storage ring experiment to detect a proton electric dipole moment, Rev. Sci. </a:t>
            </a:r>
            <a:r>
              <a:rPr lang="en-US" sz="1800" dirty="0" err="1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Instrum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. 87 (11), 115116 (2016)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G. </a:t>
            </a:r>
            <a:r>
              <a:rPr lang="en-US" sz="1800" dirty="0" err="1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Guidoboni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 </a:t>
            </a:r>
            <a:r>
              <a:rPr lang="en-US" sz="1800" i="1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et al.,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 How to reach a Thousand-second in-plane Polarization Lifetime with 0.97 GeV/c Deuterons in a storage ring, Phys. Rev. Lett. 117 (5), 054801 (2016)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N. </a:t>
            </a:r>
            <a:r>
              <a:rPr lang="en-US" sz="1800" dirty="0" err="1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Hempelmann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 </a:t>
            </a:r>
            <a:r>
              <a:rPr lang="en-US" sz="1800" i="1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et al.,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 Phase locking the spin precession in a storage ring, Phys. Rev. Lett. 119 (1), 014801 (2017)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EA5A01-CAA0-445B-9E87-62C2F9B71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4FD1A9-F4C2-4670-8541-00D3AD089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44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A6AE6-AEE7-4D29-BC57-4A2C933F7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EA57F-86A0-42E5-845E-0634D47EF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6222"/>
            <a:ext cx="10515600" cy="4370741"/>
          </a:xfrm>
        </p:spPr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S. Haciomeroglu </a:t>
            </a:r>
            <a:r>
              <a:rPr lang="en-US" sz="1800" i="1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et al.,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 SQUID-based Beam Position Monitor, </a:t>
            </a:r>
            <a:r>
              <a:rPr lang="en-US" sz="1800" i="1" dirty="0" err="1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PoS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 ICHEP2018 (2019) 279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S.P. Chang </a:t>
            </a:r>
            <a:r>
              <a:rPr lang="en-US" sz="1800" i="1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et al., 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Axionlike dark matter search using the storage ring EDM method, Phys. Rev. D 99 (8), 083002 (2019)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S. Haciomeroglu and Y.K. Semertzidis, Hybrid ring design in the storage-ring proton EDM experiment, Phys. Rev. Accel. Beams 22 (3), 034001 (2019)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P.W. Graham </a:t>
            </a:r>
            <a:r>
              <a:rPr lang="en-US" sz="1800" i="1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et al., 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Storage ring Probes for Dark Matter and Dark Energy, </a:t>
            </a:r>
            <a:r>
              <a:rPr lang="en-US" sz="1800" dirty="0" err="1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Phys.Rev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. D 103 (2021) 5, 055010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Z. Omarov </a:t>
            </a:r>
            <a:r>
              <a:rPr lang="en-US" sz="1800" i="1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et al., 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Comprehensive Symmetric-Hybrid ring design for </a:t>
            </a:r>
            <a:r>
              <a:rPr lang="en-US" sz="1800" dirty="0" err="1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pEDM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 experiment at below 10</a:t>
            </a:r>
            <a:r>
              <a:rPr lang="en-US" sz="1800" baseline="300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-29</a:t>
            </a:r>
            <a:r>
              <a:rPr lang="en-US" sz="1800" i="1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e</a:t>
            </a: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-cm, arXiv:2007.10332 (2020)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NewRomanPSMT"/>
                <a:ea typeface="Malgun Gothic" panose="020B0503020000020004" pitchFamily="34" charset="-127"/>
                <a:cs typeface="TimesNewRomanPSMT"/>
              </a:rPr>
              <a:t>On Kim, Yannis K. Semertzidis, </a:t>
            </a:r>
            <a:r>
              <a:rPr lang="en-US" sz="1800" dirty="0">
                <a:solidFill>
                  <a:srgbClr val="211E1E"/>
                </a:solidFill>
                <a:effectLst/>
                <a:latin typeface="AdvOT19ee2aa8.B"/>
                <a:ea typeface="Calibri" panose="020F0502020204030204" pitchFamily="34" charset="0"/>
                <a:cs typeface="Times New Roman" panose="02020603050405020304" pitchFamily="18" charset="0"/>
              </a:rPr>
              <a:t>New method of probing an oscillating EDM induced by axionlike dark matter using an rf Wien filter in storage rings, Phys. Rev. D 104, 096006 (2021), </a:t>
            </a:r>
            <a:r>
              <a:rPr lang="en-US" sz="1800" dirty="0">
                <a:solidFill>
                  <a:srgbClr val="211E1E"/>
                </a:solidFill>
                <a:effectLst/>
                <a:latin typeface="AdvOT483a8203"/>
                <a:ea typeface="Calibri" panose="020F0502020204030204" pitchFamily="34" charset="0"/>
                <a:cs typeface="Times New Roman" panose="02020603050405020304" pitchFamily="18" charset="0"/>
              </a:rPr>
              <a:t>DOI: </a:t>
            </a:r>
            <a:r>
              <a:rPr lang="en-US" sz="1800" dirty="0">
                <a:solidFill>
                  <a:srgbClr val="2D2D91"/>
                </a:solidFill>
                <a:effectLst/>
                <a:latin typeface="AdvOT483a8203"/>
                <a:ea typeface="Calibri" panose="020F0502020204030204" pitchFamily="34" charset="0"/>
                <a:cs typeface="Times New Roman" panose="02020603050405020304" pitchFamily="18" charset="0"/>
              </a:rPr>
              <a:t>10.1103/PhysRevD.104.096006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15CDD3-4794-4FA6-8AEB-0D2940ABB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FD63E5-BC72-4BFA-843D-148E89272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173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FF12E-EDB5-4EB5-A3D1-323470995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Proton EDM Storage Ring Experiment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7E11544-7D5B-4851-BEAB-3F8E6344AD8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Neutron </a:t>
                </a:r>
                <a:r>
                  <a:rPr lang="en-US" dirty="0" err="1"/>
                  <a:t>edm</a:t>
                </a:r>
                <a:r>
                  <a:rPr lang="en-US" dirty="0"/>
                  <a:t> experiment sensitivity has been stuck 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−26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Due to statistics, not systematics.</a:t>
                </a:r>
              </a:p>
              <a:p>
                <a:r>
                  <a:rPr lang="en-US" dirty="0"/>
                  <a:t>Hard to trap neutrons.</a:t>
                </a:r>
              </a:p>
              <a:p>
                <a:r>
                  <a:rPr lang="en-US" dirty="0"/>
                  <a:t>We can get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sup>
                    </m:sSup>
                  </m:oMath>
                </a14:m>
                <a:r>
                  <a:rPr lang="en-US" dirty="0"/>
                  <a:t>polarized protons from the BNL LINAC/Booster.</a:t>
                </a:r>
              </a:p>
              <a:p>
                <a:r>
                  <a:rPr lang="en-US" dirty="0"/>
                  <a:t>Our requirement is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.3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US" dirty="0"/>
                  <a:t> polarized protons.</a:t>
                </a:r>
              </a:p>
              <a:p>
                <a:r>
                  <a:rPr lang="en-US" dirty="0"/>
                  <a:t>Our proton </a:t>
                </a:r>
                <a:r>
                  <a:rPr lang="en-US" dirty="0" err="1"/>
                  <a:t>edm</a:t>
                </a:r>
                <a:r>
                  <a:rPr lang="en-US" dirty="0"/>
                  <a:t> experiment targeted sensitivity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−29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7E11544-7D5B-4851-BEAB-3F8E6344AD8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79E259-D441-4510-9539-F64C08D37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5D980-8CD0-4464-8367-946C65885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</p:spTree>
    <p:extLst>
      <p:ext uri="{BB962C8B-B14F-4D97-AF65-F5344CB8AC3E}">
        <p14:creationId xmlns:p14="http://schemas.microsoft.com/office/powerpoint/2010/main" val="13557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C907C-1915-4918-8973-68C1B221C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Magic Momentum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A49B4FE-12F9-436F-B179-759ECEA6E5E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No spin precession due to MDM in electric fields</a:t>
                </a: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</m:den>
                        </m:f>
                      </m:e>
                    </m:rad>
                  </m:oMath>
                </a14:m>
                <a:endParaRPr lang="en-US" dirty="0"/>
              </a:p>
              <a:p>
                <a:r>
                  <a:rPr lang="en-US" dirty="0"/>
                  <a:t>Muon 3.1 GeV/c, Proton 0.7GeV/c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A49B4FE-12F9-436F-B179-759ECEA6E5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4D0C40-9E39-426D-A98A-A171A30F6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F00AD5-E087-403F-A177-41F1E9C6FC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4677" y="4001294"/>
            <a:ext cx="8182708" cy="1522511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61F2A15-58D6-48FD-8E96-0AAF1B85FF97}"/>
              </a:ext>
            </a:extLst>
          </p:cNvPr>
          <p:cNvCxnSpPr/>
          <p:nvPr/>
        </p:nvCxnSpPr>
        <p:spPr>
          <a:xfrm>
            <a:off x="7258756" y="5410916"/>
            <a:ext cx="1444977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3892D-1735-4691-9995-38EA57174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</p:spTree>
    <p:extLst>
      <p:ext uri="{BB962C8B-B14F-4D97-AF65-F5344CB8AC3E}">
        <p14:creationId xmlns:p14="http://schemas.microsoft.com/office/powerpoint/2010/main" val="3201664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A06DB91D-AC2F-40C7-9657-24B878A33A3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Neutron </a:t>
                </a:r>
                <a:r>
                  <a:rPr lang="en-US" dirty="0" err="1"/>
                  <a:t>edm</a:t>
                </a:r>
                <a:r>
                  <a:rPr lang="en-US" dirty="0"/>
                  <a:t> </a:t>
                </a:r>
                <a:r>
                  <a:rPr lang="en-US" dirty="0" err="1"/>
                  <a:t>exps</a:t>
                </a:r>
                <a:r>
                  <a:rPr lang="en-US" dirty="0"/>
                  <a:t> are 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−26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US" dirty="0"/>
                  <a:t>. 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A06DB91D-AC2F-40C7-9657-24B878A33A3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6350857-1107-4EA4-B5C1-AACDACEF8E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2593402"/>
              </p:ext>
            </p:extLst>
          </p:nvPr>
        </p:nvGraphicFramePr>
        <p:xfrm>
          <a:off x="1806222" y="1320800"/>
          <a:ext cx="7608711" cy="5396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427527-0C76-4572-9876-DB757D15A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FFCB9C-E751-476A-9851-827970189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</p:spTree>
    <p:extLst>
      <p:ext uri="{BB962C8B-B14F-4D97-AF65-F5344CB8AC3E}">
        <p14:creationId xmlns:p14="http://schemas.microsoft.com/office/powerpoint/2010/main" val="2107146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60C81-29DA-4F52-BD5A-15BA3A72A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PEDM Ring - 800m circumference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FD74230-EEEB-40B3-A586-A73CF4EF83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098" y="1690689"/>
            <a:ext cx="4588625" cy="45771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3CE0CC3-C290-4733-A615-7822E1F1F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F3F9A-6EC4-4373-8110-6E7B7E066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</p:spTree>
    <p:extLst>
      <p:ext uri="{BB962C8B-B14F-4D97-AF65-F5344CB8AC3E}">
        <p14:creationId xmlns:p14="http://schemas.microsoft.com/office/powerpoint/2010/main" val="1410305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D3CEC-7B17-43BF-B0C1-F530EDCA9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37C4522-1016-4114-BED9-C44FFCED75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en-US" sz="2800" dirty="0">
                    <a:effectLst/>
                    <a:latin typeface="TimesNewRomanPSMT"/>
                    <a:ea typeface="Calibri" panose="020F0502020204030204" pitchFamily="34" charset="0"/>
                    <a:cs typeface="TimesNewRomanPSMT"/>
                  </a:rPr>
                  <a:t>Proton </a:t>
                </a:r>
                <a:r>
                  <a:rPr lang="en-US" sz="2800" dirty="0" err="1">
                    <a:effectLst/>
                    <a:latin typeface="TimesNewRomanPSMT"/>
                    <a:ea typeface="Calibri" panose="020F0502020204030204" pitchFamily="34" charset="0"/>
                    <a:cs typeface="TimesNewRomanPSMT"/>
                  </a:rPr>
                  <a:t>edm</a:t>
                </a:r>
                <a:r>
                  <a:rPr lang="en-US" sz="2800" dirty="0">
                    <a:effectLst/>
                    <a:latin typeface="TimesNewRomanPSMT"/>
                    <a:ea typeface="Calibri" panose="020F0502020204030204" pitchFamily="34" charset="0"/>
                    <a:cs typeface="TimesNewRomanPSMT"/>
                  </a:rPr>
                  <a:t> sensitivity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NewRomanPSMT"/>
                          </a:rPr>
                        </m:ctrlPr>
                      </m:sSup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NewRomanPSMT"/>
                          </a:rPr>
                          <m:t>10</m:t>
                        </m:r>
                      </m:e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NewRomanPSMT"/>
                          </a:rPr>
                          <m:t>−29</m:t>
                        </m:r>
                      </m:sup>
                    </m:sSup>
                    <m:r>
                      <m:rPr>
                        <m:sty m:val="p"/>
                      </m:rPr>
                      <a:rPr lang="en-US" sz="2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NewRomanPSMT"/>
                      </a:rPr>
                      <m:t>e</m:t>
                    </m:r>
                    <m:r>
                      <a:rPr lang="en-US" sz="2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NewRomanPSMT"/>
                      </a:rPr>
                      <m:t>∙</m:t>
                    </m:r>
                    <m:r>
                      <m:rPr>
                        <m:sty m:val="p"/>
                      </m:rPr>
                      <a:rPr lang="en-US" sz="2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NewRomanPSMT"/>
                      </a:rPr>
                      <m:t>cm</m:t>
                    </m:r>
                  </m:oMath>
                </a14:m>
                <a:r>
                  <a:rPr lang="en-US" sz="2800" dirty="0">
                    <a:effectLst/>
                    <a:latin typeface="TimesNewRomanPSMT"/>
                    <a:ea typeface="Calibri" panose="020F0502020204030204" pitchFamily="34" charset="0"/>
                    <a:cs typeface="TimesNewRomanPSMT"/>
                  </a:rPr>
                  <a:t>. 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en-US" sz="2800" dirty="0">
                    <a:effectLst/>
                    <a:latin typeface="TimesNewRomanPSMT"/>
                    <a:ea typeface="Calibri" panose="020F0502020204030204" pitchFamily="34" charset="0"/>
                    <a:cs typeface="TimesNewRomanPSMT"/>
                  </a:rPr>
                  <a:t>Improves the sensitivity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𝑄𝐶𝐷</m:t>
                        </m:r>
                      </m:sub>
                    </m:sSub>
                  </m:oMath>
                </a14:m>
                <a:r>
                  <a:rPr lang="en-US" sz="2800" dirty="0">
                    <a:effectLst/>
                    <a:latin typeface="TimesNewRomanPSMT"/>
                    <a:ea typeface="Calibri" panose="020F0502020204030204" pitchFamily="34" charset="0"/>
                    <a:cs typeface="TimesNewRomanPSMT"/>
                  </a:rPr>
                  <a:t> 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by </a:t>
                </a:r>
                <a:r>
                  <a:rPr lang="en-US" sz="2800" dirty="0">
                    <a:effectLst/>
                    <a:latin typeface="TimesNewRomanPSMT"/>
                    <a:ea typeface="Calibri" panose="020F0502020204030204" pitchFamily="34" charset="0"/>
                    <a:cs typeface="TimesNewRomanPSMT"/>
                  </a:rPr>
                  <a:t>three orders of magnitude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,</a:t>
                </a:r>
                <a:r>
                  <a:rPr lang="en-US" sz="2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 critical parameter related to axion physics. Combination of ARIADNE and hadronic EDM </a:t>
                </a:r>
                <a:r>
                  <a:rPr lang="en-US" sz="28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exps</a:t>
                </a:r>
                <a:r>
                  <a:rPr lang="en-US" sz="2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can exclude axions from a large frequency range; critical to axion dark matter searches.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en-US" sz="2800" dirty="0">
                    <a:effectLst/>
                    <a:latin typeface="TimesNewRomanPSMT"/>
                    <a:ea typeface="Calibri" panose="020F0502020204030204" pitchFamily="34" charset="0"/>
                    <a:cs typeface="TimesNewRomanPSMT"/>
                  </a:rPr>
                  <a:t>New Physics reach 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NewRomanPSMT"/>
                          </a:rPr>
                        </m:ctrlPr>
                      </m:sSup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NewRomanPSMT"/>
                          </a:rPr>
                          <m:t>10</m:t>
                        </m:r>
                      </m:e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NewRomanPSMT"/>
                          </a:rPr>
                          <m:t>3</m:t>
                        </m:r>
                      </m:sup>
                    </m:sSup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NewRomanPSMT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NewRomanPSMT"/>
                      </a:rPr>
                      <m:t>TeV</m:t>
                    </m:r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NewRomanPSMT"/>
                      </a:rPr>
                      <m:t> </m:t>
                    </m:r>
                  </m:oMath>
                </a14:m>
                <a:r>
                  <a:rPr lang="en-US" sz="2800" dirty="0">
                    <a:effectLst/>
                    <a:latin typeface="TimesNewRomanPSMT"/>
                    <a:ea typeface="Calibri" panose="020F0502020204030204" pitchFamily="34" charset="0"/>
                    <a:cs typeface="TimesNewRomanPSMT"/>
                  </a:rPr>
                  <a:t>mass scale.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en-US" sz="2800" dirty="0">
                    <a:effectLst/>
                    <a:latin typeface="TimesNewRomanPSMT"/>
                    <a:ea typeface="Calibri" panose="020F0502020204030204" pitchFamily="34" charset="0"/>
                    <a:cs typeface="TimesNewRomanPSMT"/>
                  </a:rPr>
                  <a:t>Probes CP-violation in the Higgs sector with best sensitivity: </a:t>
                </a:r>
                <a14:m>
                  <m:oMath xmlns:m="http://schemas.openxmlformats.org/officeDocument/2006/math"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NewRomanPSMT"/>
                      </a:rPr>
                      <m:t>30×</m:t>
                    </m:r>
                  </m:oMath>
                </a14:m>
                <a:r>
                  <a:rPr lang="en-US" sz="2800" dirty="0">
                    <a:effectLst/>
                    <a:latin typeface="TimesNewRomanPSMT"/>
                    <a:ea typeface="Malgun Gothic" panose="020B0503020000020004" pitchFamily="34" charset="-127"/>
                    <a:cs typeface="TimesNewRomanPSMT"/>
                  </a:rPr>
                  <a:t> more sensitive compared to </a:t>
                </a:r>
                <a:r>
                  <a:rPr lang="en-US" sz="2800" dirty="0" err="1">
                    <a:effectLst/>
                    <a:latin typeface="TimesNewRomanPSMT"/>
                    <a:ea typeface="Malgun Gothic" panose="020B0503020000020004" pitchFamily="34" charset="-127"/>
                    <a:cs typeface="TimesNewRomanPSMT"/>
                  </a:rPr>
                  <a:t>eEDM</a:t>
                </a:r>
                <a:r>
                  <a:rPr lang="en-US" sz="2800" dirty="0">
                    <a:effectLst/>
                    <a:latin typeface="TimesNewRomanPSMT"/>
                    <a:ea typeface="Malgun Gothic" panose="020B0503020000020004" pitchFamily="34" charset="-127"/>
                    <a:cs typeface="TimesNewRomanPSMT"/>
                  </a:rPr>
                  <a:t>; spin flip proportional to mass. W. Marciano Feb. 24, 2020 talk at BNL.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37C4522-1016-4114-BED9-C44FFCED75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1681" r="-986" b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DF8AFA-98CD-4F65-9B97-E6CCCC28C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1AC1D-4935-4020-B64C-D343F26CC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</p:spTree>
    <p:extLst>
      <p:ext uri="{BB962C8B-B14F-4D97-AF65-F5344CB8AC3E}">
        <p14:creationId xmlns:p14="http://schemas.microsoft.com/office/powerpoint/2010/main" val="44568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26BE9-2AFC-429F-B41D-97BDCEBDB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algn="ctr"/>
            <a:r>
              <a:rPr lang="en-US" sz="3100" b="0" i="0" u="none" strike="noStrike" baseline="0" dirty="0">
                <a:solidFill>
                  <a:srgbClr val="002060"/>
                </a:solidFill>
                <a:latin typeface="CMR10"/>
              </a:rPr>
              <a:t>W. Marciano, </a:t>
            </a:r>
            <a:r>
              <a:rPr lang="en-US" sz="3100" b="0" i="0" u="none" strike="noStrike" baseline="0" dirty="0">
                <a:solidFill>
                  <a:srgbClr val="002060"/>
                </a:solidFill>
                <a:latin typeface="CMTI10"/>
              </a:rPr>
              <a:t>Overview EDM theory</a:t>
            </a:r>
            <a:r>
              <a:rPr lang="en-US" sz="3100" b="0" i="0" u="none" strike="noStrike" baseline="0" dirty="0">
                <a:solidFill>
                  <a:srgbClr val="002060"/>
                </a:solidFill>
                <a:latin typeface="CMR10"/>
              </a:rPr>
              <a:t>, </a:t>
            </a:r>
            <a:br>
              <a:rPr lang="en-US" sz="3100" b="0" i="0" u="none" strike="noStrike" baseline="0" dirty="0">
                <a:solidFill>
                  <a:srgbClr val="002060"/>
                </a:solidFill>
                <a:latin typeface="CMR10"/>
              </a:rPr>
            </a:br>
            <a:r>
              <a:rPr lang="en-US" sz="3100" dirty="0">
                <a:solidFill>
                  <a:srgbClr val="002060"/>
                </a:solidFill>
                <a:latin typeface="CMTT10"/>
              </a:rPr>
              <a:t>h</a:t>
            </a:r>
            <a:r>
              <a:rPr lang="en-US" sz="3100" b="0" i="0" u="none" strike="noStrike" baseline="0" dirty="0">
                <a:solidFill>
                  <a:srgbClr val="002060"/>
                </a:solidFill>
                <a:latin typeface="CMTT10"/>
              </a:rPr>
              <a:t>ttps://indico.fnal.gov/event/44782/timetable/?view=nicecompact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470290F-A1B3-4A8F-A55C-065EA7D34D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1877" y="1690688"/>
            <a:ext cx="7936523" cy="4545989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B8D894-FCED-4770-9FCD-D57DF7E11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88F17A-5C16-4784-9236-18C257C06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15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67FDE-9BC4-4E42-B31A-2BF4ADA36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4C6A4D-A1D6-4497-B379-0A9B68B856C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Highly symmetric, magic momentum storage ring lattice in order to control systematics.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Proton “magic momentum”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=0.7</m:t>
                    </m:r>
                    <m:f>
                      <m:fPr>
                        <m:type m:val="li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GeV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. Muon “magic momentum” = 3.1 GeV/c.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   Proton polarimetry peak sensitivity at the magic momentum.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Electric bending, magnetic focusing is optimal.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Stores simultaneously CW and CCW bunches.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Stores simultaneously longitudinally and radially polarized bunches.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24-fold symmetric storage ring.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>
                    <a:effectLst/>
                    <a:latin typeface="TimesNewRomanPSMT"/>
                    <a:ea typeface="Malgun Gothic" panose="020B0503020000020004" pitchFamily="34" charset="-127"/>
                    <a:cs typeface="TimesNewRomanPSMT"/>
                  </a:rPr>
                  <a:t>Alternating focusing and de-focusing elements fill to fill.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4C6A4D-A1D6-4497-B379-0A9B68B856C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B067FB-C269-479B-9821-ED2970BAC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E5DE3-D483-4916-8179-81F3EB686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</p:spTree>
    <p:extLst>
      <p:ext uri="{BB962C8B-B14F-4D97-AF65-F5344CB8AC3E}">
        <p14:creationId xmlns:p14="http://schemas.microsoft.com/office/powerpoint/2010/main" val="3296293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D3BA8-62CF-4DB6-8B40-58B45BC70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Polarimeter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E94AC30-F098-426D-8C4F-FE29E17150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0123" y="1887414"/>
            <a:ext cx="6940062" cy="4360985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888B69-33C5-47A2-8648-59D1A724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W. Morse PEDM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584C96-352C-4C77-B67D-3254F0517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BB48-F486-40F4-AA14-5F6C5C72597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368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1169</Words>
  <Application>Microsoft Office PowerPoint</Application>
  <PresentationFormat>Widescreen</PresentationFormat>
  <Paragraphs>108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9" baseType="lpstr">
      <vt:lpstr>AdvOT19ee2aa8.B</vt:lpstr>
      <vt:lpstr>AdvOT483a8203</vt:lpstr>
      <vt:lpstr>Arial</vt:lpstr>
      <vt:lpstr>Calibri</vt:lpstr>
      <vt:lpstr>Calibri Light</vt:lpstr>
      <vt:lpstr>Cambria Math</vt:lpstr>
      <vt:lpstr>CMR10</vt:lpstr>
      <vt:lpstr>CMTI10</vt:lpstr>
      <vt:lpstr>CMTT10</vt:lpstr>
      <vt:lpstr>Symbol</vt:lpstr>
      <vt:lpstr>Times New Roman</vt:lpstr>
      <vt:lpstr>TimesNewRomanPSMT</vt:lpstr>
      <vt:lpstr>Office Theme</vt:lpstr>
      <vt:lpstr>Proton EDM Storage Ring Experiment</vt:lpstr>
      <vt:lpstr>Proton EDM Storage Ring Experiment</vt:lpstr>
      <vt:lpstr>Magic Momentum</vt:lpstr>
      <vt:lpstr>Neutron edm exps are at 10^(-26) e∙cm. </vt:lpstr>
      <vt:lpstr>PEDM Ring - 800m circumference</vt:lpstr>
      <vt:lpstr>PEDM</vt:lpstr>
      <vt:lpstr>W. Marciano, Overview EDM theory,  https://indico.fnal.gov/event/44782/timetable/?view=nicecompact</vt:lpstr>
      <vt:lpstr>PEDM</vt:lpstr>
      <vt:lpstr>Polarimeter</vt:lpstr>
      <vt:lpstr>Polarimetry E=233 MeV</vt:lpstr>
      <vt:lpstr>PEDM      dS∕〖dt=d×E〗</vt:lpstr>
      <vt:lpstr>FNAL dS∕〖dt=d×E〗 </vt:lpstr>
      <vt:lpstr>BD</vt:lpstr>
      <vt:lpstr>PEDM</vt:lpstr>
      <vt:lpstr>References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Proton EDM Storage Ring Experiment</dc:title>
  <dc:creator>Morse, William M</dc:creator>
  <cp:lastModifiedBy>Morse, William M</cp:lastModifiedBy>
  <cp:revision>26</cp:revision>
  <dcterms:created xsi:type="dcterms:W3CDTF">2021-12-16T00:30:49Z</dcterms:created>
  <dcterms:modified xsi:type="dcterms:W3CDTF">2022-02-04T19:43:42Z</dcterms:modified>
</cp:coreProperties>
</file>