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29"/>
  </p:notesMasterIdLst>
  <p:handoutMasterIdLst>
    <p:handoutMasterId r:id="rId30"/>
  </p:handoutMasterIdLst>
  <p:sldIdLst>
    <p:sldId id="262" r:id="rId3"/>
    <p:sldId id="303" r:id="rId4"/>
    <p:sldId id="287" r:id="rId5"/>
    <p:sldId id="288" r:id="rId6"/>
    <p:sldId id="278" r:id="rId7"/>
    <p:sldId id="279" r:id="rId8"/>
    <p:sldId id="280" r:id="rId9"/>
    <p:sldId id="291" r:id="rId10"/>
    <p:sldId id="289" r:id="rId11"/>
    <p:sldId id="275" r:id="rId12"/>
    <p:sldId id="302" r:id="rId13"/>
    <p:sldId id="276" r:id="rId14"/>
    <p:sldId id="290" r:id="rId15"/>
    <p:sldId id="304" r:id="rId16"/>
    <p:sldId id="281" r:id="rId17"/>
    <p:sldId id="283" r:id="rId18"/>
    <p:sldId id="292" r:id="rId19"/>
    <p:sldId id="295" r:id="rId20"/>
    <p:sldId id="282" r:id="rId21"/>
    <p:sldId id="293" r:id="rId22"/>
    <p:sldId id="284" r:id="rId23"/>
    <p:sldId id="285" r:id="rId24"/>
    <p:sldId id="286" r:id="rId25"/>
    <p:sldId id="296" r:id="rId26"/>
    <p:sldId id="294" r:id="rId27"/>
    <p:sldId id="297"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E0CB"/>
    <a:srgbClr val="CCCCCC"/>
    <a:srgbClr val="666666"/>
    <a:srgbClr val="FECC99"/>
    <a:srgbClr val="FEE6CC"/>
    <a:srgbClr val="CCDFDB"/>
    <a:srgbClr val="E5F0EC"/>
    <a:srgbClr val="D7E59A"/>
    <a:srgbClr val="EBF1CB"/>
    <a:srgbClr val="CDD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2" autoAdjust="0"/>
    <p:restoredTop sz="94681" autoAdjust="0"/>
  </p:normalViewPr>
  <p:slideViewPr>
    <p:cSldViewPr snapToGrid="0" snapToObjects="1">
      <p:cViewPr varScale="1">
        <p:scale>
          <a:sx n="151" d="100"/>
          <a:sy n="151" d="100"/>
        </p:scale>
        <p:origin x="216" y="39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1" d="100"/>
          <a:sy n="121" d="100"/>
        </p:scale>
        <p:origin x="386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8613F-ADD5-0847-B454-8F33DB42FB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5" name="Slide Number Placeholder 4">
            <a:extLst>
              <a:ext uri="{FF2B5EF4-FFF2-40B4-BE49-F238E27FC236}">
                <a16:creationId xmlns:a16="http://schemas.microsoft.com/office/drawing/2014/main" id="{B5952819-4A94-C04D-84BC-D4539EA12E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08D84E-D402-B544-AAD3-B97E4568D83B}" type="slidenum">
              <a:rPr lang="en-GB" smtClean="0"/>
              <a:t>‹#›</a:t>
            </a:fld>
            <a:endParaRPr lang="en-GB"/>
          </a:p>
        </p:txBody>
      </p:sp>
    </p:spTree>
    <p:extLst>
      <p:ext uri="{BB962C8B-B14F-4D97-AF65-F5344CB8AC3E}">
        <p14:creationId xmlns:p14="http://schemas.microsoft.com/office/powerpoint/2010/main" val="125411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2022-01-31</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13</a:t>
            </a:fld>
            <a:endParaRPr lang="sv-SE"/>
          </a:p>
        </p:txBody>
      </p:sp>
    </p:spTree>
    <p:extLst>
      <p:ext uri="{BB962C8B-B14F-4D97-AF65-F5344CB8AC3E}">
        <p14:creationId xmlns:p14="http://schemas.microsoft.com/office/powerpoint/2010/main" val="410363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beam image scale</a:t>
            </a:r>
          </a:p>
          <a:p>
            <a:r>
              <a:rPr lang="en-GB" dirty="0"/>
              <a:t>PBW: 0.5/16bit  -&gt; end of life: 5% 0.5 = 0.025/16bits = 1600counts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TW: 0.18/16bit  -&gt; end of life: 5% 0.18 = 0.025/16bits = 15counts </a:t>
            </a:r>
          </a:p>
          <a:p>
            <a:endParaRPr lang="en-GB" dirty="0"/>
          </a:p>
          <a:p>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10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r>
              <a:rPr lang="sv-SE"/>
              <a:t>2022-02-04</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In-situ Beam on target monitor system at ESS</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In-situ Beam on target monitor system at ESS</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r>
              <a:rPr lang="sv-SE"/>
              <a:t>2022-02-04</a:t>
            </a:r>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374249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2022-02-02</a:t>
            </a:fld>
            <a:endParaRPr lang="sv-SE" dirty="0"/>
          </a:p>
        </p:txBody>
      </p:sp>
    </p:spTree>
    <p:extLst>
      <p:ext uri="{BB962C8B-B14F-4D97-AF65-F5344CB8AC3E}">
        <p14:creationId xmlns:p14="http://schemas.microsoft.com/office/powerpoint/2010/main" val="400717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2022-02-02</a:t>
            </a:fld>
            <a:endParaRPr lang="sv-SE" dirty="0"/>
          </a:p>
        </p:txBody>
      </p:sp>
    </p:spTree>
    <p:extLst>
      <p:ext uri="{BB962C8B-B14F-4D97-AF65-F5344CB8AC3E}">
        <p14:creationId xmlns:p14="http://schemas.microsoft.com/office/powerpoint/2010/main" val="26482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1882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dirty="0"/>
              <a:t>PBW Supported Instruments</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sv-SE" dirty="0"/>
              <a:t>2021-03-04</a:t>
            </a:r>
          </a:p>
        </p:txBody>
      </p:sp>
    </p:spTree>
    <p:extLst>
      <p:ext uri="{BB962C8B-B14F-4D97-AF65-F5344CB8AC3E}">
        <p14:creationId xmlns:p14="http://schemas.microsoft.com/office/powerpoint/2010/main" val="8277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2022-02-02</a:t>
            </a:fld>
            <a:endParaRPr lang="sv-SE" dirty="0"/>
          </a:p>
        </p:txBody>
      </p:sp>
    </p:spTree>
    <p:extLst>
      <p:ext uri="{BB962C8B-B14F-4D97-AF65-F5344CB8AC3E}">
        <p14:creationId xmlns:p14="http://schemas.microsoft.com/office/powerpoint/2010/main" val="335436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2022-02-02</a:t>
            </a:fld>
            <a:endParaRPr lang="sv-SE" dirty="0"/>
          </a:p>
        </p:txBody>
      </p:sp>
    </p:spTree>
    <p:extLst>
      <p:ext uri="{BB962C8B-B14F-4D97-AF65-F5344CB8AC3E}">
        <p14:creationId xmlns:p14="http://schemas.microsoft.com/office/powerpoint/2010/main" val="385912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dirty="0" err="1"/>
              <a:t>presented</a:t>
            </a:r>
            <a:r>
              <a:rPr lang="sv-SE" dirty="0"/>
              <a:t> by Dr. Cyrille Thomas</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r>
              <a:rPr lang="sv-SE"/>
              <a:t>2022-02-04</a:t>
            </a:r>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2022-02-02</a:t>
            </a:fld>
            <a:endParaRPr lang="sv-SE" dirty="0"/>
          </a:p>
        </p:txBody>
      </p:sp>
    </p:spTree>
    <p:extLst>
      <p:ext uri="{BB962C8B-B14F-4D97-AF65-F5344CB8AC3E}">
        <p14:creationId xmlns:p14="http://schemas.microsoft.com/office/powerpoint/2010/main" val="30375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425770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2022-02-02</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46971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2022-02-02</a:t>
            </a:fld>
            <a:endParaRPr lang="sv-SE" dirty="0"/>
          </a:p>
        </p:txBody>
      </p:sp>
    </p:spTree>
    <p:extLst>
      <p:ext uri="{BB962C8B-B14F-4D97-AF65-F5344CB8AC3E}">
        <p14:creationId xmlns:p14="http://schemas.microsoft.com/office/powerpoint/2010/main" val="335037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146920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a:t>In-situ Beam on target monitor system at ESS</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r>
              <a:rPr lang="sv-SE"/>
              <a:t>2022-02-04</a:t>
            </a:r>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In-situ Beam on target monitor system at ESS</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lvl1pPr>
              <a:defRPr/>
            </a:lvl1pPr>
          </a:lstStyle>
          <a:p>
            <a:r>
              <a:rPr lang="sv-SE"/>
              <a:t>2022-02-04</a:t>
            </a:r>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In-situ Beam on target monitor system at ESS</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r>
              <a:rPr lang="sv-SE"/>
              <a:t>2022-02-04</a:t>
            </a:r>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In-situ Beam on target monitor system at ESS</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r>
              <a:rPr lang="sv-SE"/>
              <a:t>2022-02-04</a:t>
            </a:r>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In-situ Beam on target monitor system at ESS</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r>
              <a:rPr lang="sv-SE"/>
              <a:t>2022-02-04</a:t>
            </a:r>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r>
              <a:rPr lang="sv-SE"/>
              <a:t>2022-02-04</a:t>
            </a:r>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In-situ Beam on target monitor system at ESS</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2022-02-02</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272888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tiff"/></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1860181-39BE-AE4C-86E8-850B1DC48047}"/>
              </a:ext>
            </a:extLst>
          </p:cNvPr>
          <p:cNvSpPr>
            <a:spLocks noGrp="1"/>
          </p:cNvSpPr>
          <p:nvPr>
            <p:ph type="ftr" sz="quarter" idx="11"/>
          </p:nvPr>
        </p:nvSpPr>
        <p:spPr/>
        <p:txBody>
          <a:bodyPr/>
          <a:lstStyle/>
          <a:p>
            <a:r>
              <a:rPr lang="en-GB"/>
              <a:t>PBW Supported Instruments</a:t>
            </a:r>
            <a:endParaRPr lang="en-GB" dirty="0"/>
          </a:p>
        </p:txBody>
      </p:sp>
      <p:sp>
        <p:nvSpPr>
          <p:cNvPr id="4" name="Slide Number Placeholder 3">
            <a:extLst>
              <a:ext uri="{FF2B5EF4-FFF2-40B4-BE49-F238E27FC236}">
                <a16:creationId xmlns:a16="http://schemas.microsoft.com/office/drawing/2014/main" id="{5D2D926E-DE81-6749-A366-CEAF586477FA}"/>
              </a:ext>
            </a:extLst>
          </p:cNvPr>
          <p:cNvSpPr>
            <a:spLocks noGrp="1"/>
          </p:cNvSpPr>
          <p:nvPr>
            <p:ph type="sldNum" sz="quarter" idx="12"/>
          </p:nvPr>
        </p:nvSpPr>
        <p:spPr/>
        <p:txBody>
          <a:bodyPr/>
          <a:lstStyle/>
          <a:p>
            <a:fld id="{F7283078-D760-1647-8B80-66BA8B52336D}" type="slidenum">
              <a:rPr lang="sv-SE" smtClean="0"/>
              <a:t>10</a:t>
            </a:fld>
            <a:endParaRPr lang="sv-SE" dirty="0"/>
          </a:p>
        </p:txBody>
      </p:sp>
      <p:sp>
        <p:nvSpPr>
          <p:cNvPr id="7" name="Date Placeholder 6">
            <a:extLst>
              <a:ext uri="{FF2B5EF4-FFF2-40B4-BE49-F238E27FC236}">
                <a16:creationId xmlns:a16="http://schemas.microsoft.com/office/drawing/2014/main" id="{5828B245-FC1C-8C4F-8632-484D0C77A29D}"/>
              </a:ext>
            </a:extLst>
          </p:cNvPr>
          <p:cNvSpPr>
            <a:spLocks noGrp="1"/>
          </p:cNvSpPr>
          <p:nvPr>
            <p:ph type="dt" sz="half" idx="10"/>
          </p:nvPr>
        </p:nvSpPr>
        <p:spPr/>
        <p:txBody>
          <a:bodyPr/>
          <a:lstStyle/>
          <a:p>
            <a:r>
              <a:rPr lang="sv-SE"/>
              <a:t>2021-03-04</a:t>
            </a:r>
            <a:endParaRPr lang="sv-SE" dirty="0"/>
          </a:p>
        </p:txBody>
      </p:sp>
      <p:sp>
        <p:nvSpPr>
          <p:cNvPr id="8" name="Title 1">
            <a:extLst>
              <a:ext uri="{FF2B5EF4-FFF2-40B4-BE49-F238E27FC236}">
                <a16:creationId xmlns:a16="http://schemas.microsoft.com/office/drawing/2014/main" id="{E050BFDF-1873-F54D-843E-AC2065164EE7}"/>
              </a:ext>
            </a:extLst>
          </p:cNvPr>
          <p:cNvSpPr>
            <a:spLocks noGrp="1"/>
          </p:cNvSpPr>
          <p:nvPr>
            <p:ph type="title"/>
          </p:nvPr>
        </p:nvSpPr>
        <p:spPr>
          <a:xfrm>
            <a:off x="1103709" y="265373"/>
            <a:ext cx="9360000" cy="657339"/>
          </a:xfrm>
        </p:spPr>
        <p:txBody>
          <a:bodyPr/>
          <a:lstStyle/>
          <a:p>
            <a:r>
              <a:rPr lang="en-GB" sz="3200" b="1" dirty="0">
                <a:solidFill>
                  <a:schemeClr val="tx1"/>
                </a:solidFill>
              </a:rPr>
              <a:t>Instrumentation for Beam on Target: Overview</a:t>
            </a:r>
            <a:br>
              <a:rPr lang="en-GB" sz="3200" b="1" dirty="0">
                <a:solidFill>
                  <a:schemeClr val="tx1"/>
                </a:solidFill>
              </a:rPr>
            </a:br>
            <a:endParaRPr lang="en-GB" sz="3200" b="1" dirty="0">
              <a:solidFill>
                <a:schemeClr val="tx1"/>
              </a:solidFill>
            </a:endParaRPr>
          </a:p>
        </p:txBody>
      </p:sp>
      <p:sp>
        <p:nvSpPr>
          <p:cNvPr id="9" name="Oval 8">
            <a:extLst>
              <a:ext uri="{FF2B5EF4-FFF2-40B4-BE49-F238E27FC236}">
                <a16:creationId xmlns:a16="http://schemas.microsoft.com/office/drawing/2014/main" id="{542C7228-68CA-EE4F-B167-5D532976A61C}"/>
              </a:ext>
            </a:extLst>
          </p:cNvPr>
          <p:cNvSpPr/>
          <p:nvPr/>
        </p:nvSpPr>
        <p:spPr>
          <a:xfrm>
            <a:off x="3039575" y="1043374"/>
            <a:ext cx="6031809" cy="4043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Beam position</a:t>
            </a:r>
          </a:p>
          <a:p>
            <a:pPr algn="ctr"/>
            <a:r>
              <a:rPr lang="en-GB" dirty="0"/>
              <a:t>Beam size</a:t>
            </a:r>
          </a:p>
          <a:p>
            <a:pPr algn="ctr"/>
            <a:r>
              <a:rPr lang="en-GB" dirty="0"/>
              <a:t>Edges positions </a:t>
            </a:r>
          </a:p>
          <a:p>
            <a:pPr algn="ctr"/>
            <a:r>
              <a:rPr lang="en-GB" dirty="0"/>
              <a:t>Uniformity</a:t>
            </a:r>
          </a:p>
          <a:p>
            <a:pPr algn="ctr"/>
            <a:r>
              <a:rPr lang="en-GB" dirty="0"/>
              <a:t>Current Density Distribution</a:t>
            </a:r>
          </a:p>
          <a:p>
            <a:pPr algn="ctr"/>
            <a:r>
              <a:rPr lang="en-GB" dirty="0"/>
              <a:t>Beamlet position</a:t>
            </a:r>
          </a:p>
          <a:p>
            <a:pPr algn="ctr"/>
            <a:r>
              <a:rPr lang="en-GB" dirty="0"/>
              <a:t>Beamlet size</a:t>
            </a:r>
          </a:p>
          <a:p>
            <a:pPr algn="ctr"/>
            <a:r>
              <a:rPr lang="en-GB" dirty="0"/>
              <a:t>Beam loss, halo, scattering</a:t>
            </a:r>
          </a:p>
          <a:p>
            <a:pPr algn="ctr"/>
            <a:r>
              <a:rPr lang="en-GB" dirty="0"/>
              <a:t>Raster pattern</a:t>
            </a:r>
          </a:p>
          <a:p>
            <a:pPr algn="ctr"/>
            <a:endParaRPr lang="en-GB" dirty="0"/>
          </a:p>
        </p:txBody>
      </p:sp>
      <p:sp>
        <p:nvSpPr>
          <p:cNvPr id="10" name="TextBox 9">
            <a:extLst>
              <a:ext uri="{FF2B5EF4-FFF2-40B4-BE49-F238E27FC236}">
                <a16:creationId xmlns:a16="http://schemas.microsoft.com/office/drawing/2014/main" id="{37A0291E-9939-1143-9F32-C3AB1D7D3F7E}"/>
              </a:ext>
            </a:extLst>
          </p:cNvPr>
          <p:cNvSpPr txBox="1"/>
          <p:nvPr/>
        </p:nvSpPr>
        <p:spPr>
          <a:xfrm>
            <a:off x="1188637" y="2181125"/>
            <a:ext cx="808235" cy="523220"/>
          </a:xfrm>
          <a:prstGeom prst="rect">
            <a:avLst/>
          </a:prstGeom>
          <a:noFill/>
        </p:spPr>
        <p:txBody>
          <a:bodyPr wrap="none" rtlCol="0">
            <a:spAutoFit/>
          </a:bodyPr>
          <a:lstStyle/>
          <a:p>
            <a:pPr algn="l"/>
            <a:r>
              <a:rPr lang="en-GB" sz="2800" dirty="0">
                <a:solidFill>
                  <a:srgbClr val="666666"/>
                </a:solidFill>
              </a:rPr>
              <a:t>IMG</a:t>
            </a:r>
          </a:p>
        </p:txBody>
      </p:sp>
      <p:sp>
        <p:nvSpPr>
          <p:cNvPr id="11" name="TextBox 10">
            <a:extLst>
              <a:ext uri="{FF2B5EF4-FFF2-40B4-BE49-F238E27FC236}">
                <a16:creationId xmlns:a16="http://schemas.microsoft.com/office/drawing/2014/main" id="{3FF9BDE1-27A8-1C4D-876A-406AFD577271}"/>
              </a:ext>
            </a:extLst>
          </p:cNvPr>
          <p:cNvSpPr txBox="1"/>
          <p:nvPr/>
        </p:nvSpPr>
        <p:spPr>
          <a:xfrm>
            <a:off x="9366786" y="4514524"/>
            <a:ext cx="1059906" cy="523220"/>
          </a:xfrm>
          <a:prstGeom prst="rect">
            <a:avLst/>
          </a:prstGeom>
          <a:noFill/>
        </p:spPr>
        <p:txBody>
          <a:bodyPr wrap="none" rtlCol="0">
            <a:spAutoFit/>
          </a:bodyPr>
          <a:lstStyle/>
          <a:p>
            <a:pPr algn="l"/>
            <a:r>
              <a:rPr lang="en-GB" sz="2800" dirty="0">
                <a:solidFill>
                  <a:srgbClr val="666666"/>
                </a:solidFill>
              </a:rPr>
              <a:t>APTM</a:t>
            </a:r>
          </a:p>
        </p:txBody>
      </p:sp>
      <p:sp>
        <p:nvSpPr>
          <p:cNvPr id="12" name="TextBox 11">
            <a:extLst>
              <a:ext uri="{FF2B5EF4-FFF2-40B4-BE49-F238E27FC236}">
                <a16:creationId xmlns:a16="http://schemas.microsoft.com/office/drawing/2014/main" id="{161E1A00-6529-BD40-B390-5E08BCEF793B}"/>
              </a:ext>
            </a:extLst>
          </p:cNvPr>
          <p:cNvSpPr txBox="1"/>
          <p:nvPr/>
        </p:nvSpPr>
        <p:spPr>
          <a:xfrm>
            <a:off x="10020307" y="2148793"/>
            <a:ext cx="917239" cy="523220"/>
          </a:xfrm>
          <a:prstGeom prst="rect">
            <a:avLst/>
          </a:prstGeom>
          <a:noFill/>
        </p:spPr>
        <p:txBody>
          <a:bodyPr wrap="none" rtlCol="0">
            <a:spAutoFit/>
          </a:bodyPr>
          <a:lstStyle/>
          <a:p>
            <a:pPr algn="l"/>
            <a:r>
              <a:rPr lang="en-GB" sz="2800" dirty="0">
                <a:solidFill>
                  <a:srgbClr val="666666"/>
                </a:solidFill>
              </a:rPr>
              <a:t>GRID</a:t>
            </a:r>
          </a:p>
        </p:txBody>
      </p:sp>
      <p:cxnSp>
        <p:nvCxnSpPr>
          <p:cNvPr id="13" name="Straight Connector 12">
            <a:extLst>
              <a:ext uri="{FF2B5EF4-FFF2-40B4-BE49-F238E27FC236}">
                <a16:creationId xmlns:a16="http://schemas.microsoft.com/office/drawing/2014/main" id="{29039252-B5D9-CC40-A3F9-21F3ECA0A0E5}"/>
              </a:ext>
            </a:extLst>
          </p:cNvPr>
          <p:cNvCxnSpPr>
            <a:stCxn id="10" idx="3"/>
            <a:endCxn id="32" idx="2"/>
          </p:cNvCxnSpPr>
          <p:nvPr/>
        </p:nvCxnSpPr>
        <p:spPr>
          <a:xfrm flipV="1">
            <a:off x="1996872" y="2106710"/>
            <a:ext cx="2140153" cy="336025"/>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0D0EFC-D5B0-1444-B50A-14B2A8DC21E6}"/>
              </a:ext>
            </a:extLst>
          </p:cNvPr>
          <p:cNvCxnSpPr>
            <a:cxnSpLocks/>
            <a:stCxn id="10" idx="3"/>
            <a:endCxn id="33" idx="2"/>
          </p:cNvCxnSpPr>
          <p:nvPr/>
        </p:nvCxnSpPr>
        <p:spPr>
          <a:xfrm flipV="1">
            <a:off x="1996872" y="2375617"/>
            <a:ext cx="2140153" cy="67118"/>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9C47EE-CD0E-5845-82E8-713A4E4C42C3}"/>
              </a:ext>
            </a:extLst>
          </p:cNvPr>
          <p:cNvCxnSpPr>
            <a:cxnSpLocks/>
            <a:stCxn id="10" idx="3"/>
            <a:endCxn id="34" idx="2"/>
          </p:cNvCxnSpPr>
          <p:nvPr/>
        </p:nvCxnSpPr>
        <p:spPr>
          <a:xfrm>
            <a:off x="1996872" y="2442735"/>
            <a:ext cx="2140153" cy="201789"/>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388B3F-D734-6D4D-8A04-6C705DF654CD}"/>
              </a:ext>
            </a:extLst>
          </p:cNvPr>
          <p:cNvCxnSpPr>
            <a:cxnSpLocks/>
            <a:stCxn id="12" idx="1"/>
            <a:endCxn id="50" idx="6"/>
          </p:cNvCxnSpPr>
          <p:nvPr/>
        </p:nvCxnSpPr>
        <p:spPr>
          <a:xfrm flipH="1" flipV="1">
            <a:off x="7979491" y="1837801"/>
            <a:ext cx="2040816" cy="572602"/>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60DA8C-955A-0F4B-B079-D6CC1B631462}"/>
              </a:ext>
            </a:extLst>
          </p:cNvPr>
          <p:cNvCxnSpPr>
            <a:cxnSpLocks/>
            <a:stCxn id="12" idx="1"/>
            <a:endCxn id="42" idx="6"/>
          </p:cNvCxnSpPr>
          <p:nvPr/>
        </p:nvCxnSpPr>
        <p:spPr>
          <a:xfrm flipH="1" flipV="1">
            <a:off x="7979491" y="2106710"/>
            <a:ext cx="2040816" cy="303693"/>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0F39B7-EA64-C340-B52D-57DC7C65757B}"/>
              </a:ext>
            </a:extLst>
          </p:cNvPr>
          <p:cNvCxnSpPr>
            <a:cxnSpLocks/>
            <a:stCxn id="12" idx="2"/>
            <a:endCxn id="46" idx="6"/>
          </p:cNvCxnSpPr>
          <p:nvPr/>
        </p:nvCxnSpPr>
        <p:spPr>
          <a:xfrm flipH="1">
            <a:off x="7979491" y="2672013"/>
            <a:ext cx="2499436" cy="510325"/>
          </a:xfrm>
          <a:prstGeom prst="line">
            <a:avLst/>
          </a:prstGeom>
          <a:ln>
            <a:solidFill>
              <a:schemeClr val="accent3"/>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994769-0147-E64E-AEB8-38B6A7D43EFE}"/>
              </a:ext>
            </a:extLst>
          </p:cNvPr>
          <p:cNvCxnSpPr>
            <a:cxnSpLocks/>
            <a:stCxn id="12" idx="2"/>
            <a:endCxn id="47" idx="7"/>
          </p:cNvCxnSpPr>
          <p:nvPr/>
        </p:nvCxnSpPr>
        <p:spPr>
          <a:xfrm flipH="1">
            <a:off x="7963675" y="2672013"/>
            <a:ext cx="2515252" cy="741199"/>
          </a:xfrm>
          <a:prstGeom prst="line">
            <a:avLst/>
          </a:prstGeom>
          <a:ln>
            <a:solidFill>
              <a:schemeClr val="accent3"/>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CDE708-4F5E-CC4C-9281-185BEE597D1D}"/>
              </a:ext>
            </a:extLst>
          </p:cNvPr>
          <p:cNvCxnSpPr>
            <a:cxnSpLocks/>
            <a:stCxn id="12" idx="2"/>
            <a:endCxn id="45" idx="7"/>
          </p:cNvCxnSpPr>
          <p:nvPr/>
        </p:nvCxnSpPr>
        <p:spPr>
          <a:xfrm flipH="1">
            <a:off x="7963675" y="2672013"/>
            <a:ext cx="2515252" cy="203385"/>
          </a:xfrm>
          <a:prstGeom prst="line">
            <a:avLst/>
          </a:prstGeom>
          <a:ln>
            <a:solidFill>
              <a:schemeClr val="accent3"/>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64BEB2D-D33D-8546-BBA4-A51F0DA7E741}"/>
              </a:ext>
            </a:extLst>
          </p:cNvPr>
          <p:cNvCxnSpPr>
            <a:cxnSpLocks/>
            <a:stCxn id="10" idx="2"/>
            <a:endCxn id="35" idx="2"/>
          </p:cNvCxnSpPr>
          <p:nvPr/>
        </p:nvCxnSpPr>
        <p:spPr>
          <a:xfrm>
            <a:off x="1592755" y="2704345"/>
            <a:ext cx="2544270" cy="209086"/>
          </a:xfrm>
          <a:prstGeom prst="line">
            <a:avLst/>
          </a:prstGeom>
          <a:ln>
            <a:solidFill>
              <a:srgbClr val="92D050"/>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5A87D8-B506-E244-9BA1-E5C72C7E97E1}"/>
              </a:ext>
            </a:extLst>
          </p:cNvPr>
          <p:cNvCxnSpPr>
            <a:cxnSpLocks/>
            <a:stCxn id="10" idx="3"/>
            <a:endCxn id="37" idx="2"/>
          </p:cNvCxnSpPr>
          <p:nvPr/>
        </p:nvCxnSpPr>
        <p:spPr>
          <a:xfrm>
            <a:off x="1996872" y="2442735"/>
            <a:ext cx="2140153" cy="1008510"/>
          </a:xfrm>
          <a:prstGeom prst="line">
            <a:avLst/>
          </a:prstGeom>
          <a:ln>
            <a:solidFill>
              <a:schemeClr val="tx1"/>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467E50-F667-1441-9C37-94E92C8D428B}"/>
              </a:ext>
            </a:extLst>
          </p:cNvPr>
          <p:cNvCxnSpPr>
            <a:cxnSpLocks/>
            <a:stCxn id="11" idx="1"/>
            <a:endCxn id="48" idx="5"/>
          </p:cNvCxnSpPr>
          <p:nvPr/>
        </p:nvCxnSpPr>
        <p:spPr>
          <a:xfrm flipH="1" flipV="1">
            <a:off x="7963675" y="3758184"/>
            <a:ext cx="1403111" cy="101795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D45060-5B51-AF44-90B5-14FDA27EEEB9}"/>
              </a:ext>
            </a:extLst>
          </p:cNvPr>
          <p:cNvCxnSpPr>
            <a:cxnSpLocks/>
            <a:stCxn id="12" idx="1"/>
            <a:endCxn id="49" idx="7"/>
          </p:cNvCxnSpPr>
          <p:nvPr/>
        </p:nvCxnSpPr>
        <p:spPr>
          <a:xfrm flipH="1">
            <a:off x="7963675" y="2410403"/>
            <a:ext cx="2056632" cy="1540625"/>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7D042E-CE97-6F46-B118-729BA9B13BCC}"/>
              </a:ext>
            </a:extLst>
          </p:cNvPr>
          <p:cNvSpPr txBox="1"/>
          <p:nvPr/>
        </p:nvSpPr>
        <p:spPr>
          <a:xfrm>
            <a:off x="1188637" y="5137359"/>
            <a:ext cx="4850880" cy="1200329"/>
          </a:xfrm>
          <a:prstGeom prst="rect">
            <a:avLst/>
          </a:prstGeom>
          <a:noFill/>
        </p:spPr>
        <p:txBody>
          <a:bodyPr wrap="none" rtlCol="0">
            <a:spAutoFit/>
          </a:bodyPr>
          <a:lstStyle/>
          <a:p>
            <a:pPr algn="l"/>
            <a:r>
              <a:rPr lang="en-GB" u="sng" dirty="0"/>
              <a:t>Online systems</a:t>
            </a:r>
          </a:p>
          <a:p>
            <a:pPr algn="l"/>
            <a:r>
              <a:rPr lang="en-GB" dirty="0"/>
              <a:t>Supports: </a:t>
            </a:r>
          </a:p>
          <a:p>
            <a:pPr marL="285750" indent="-285750" algn="l">
              <a:buFont typeface="Arial" panose="020B0604020202020204" pitchFamily="34" charset="0"/>
              <a:buChar char="•"/>
            </a:pPr>
            <a:r>
              <a:rPr lang="en-GB" dirty="0"/>
              <a:t>Beam tuning: set beam properties </a:t>
            </a:r>
          </a:p>
          <a:p>
            <a:pPr marL="285750" indent="-285750" algn="l">
              <a:buFont typeface="Arial" panose="020B0604020202020204" pitchFamily="34" charset="0"/>
              <a:buChar char="•"/>
            </a:pPr>
            <a:r>
              <a:rPr lang="en-GB" dirty="0"/>
              <a:t>Beam operation: detect errant beam condition</a:t>
            </a:r>
          </a:p>
        </p:txBody>
      </p:sp>
      <p:sp>
        <p:nvSpPr>
          <p:cNvPr id="27" name="TextBox 26">
            <a:extLst>
              <a:ext uri="{FF2B5EF4-FFF2-40B4-BE49-F238E27FC236}">
                <a16:creationId xmlns:a16="http://schemas.microsoft.com/office/drawing/2014/main" id="{D245ECA0-2A2D-4E44-BF84-B400F5B2CBFD}"/>
              </a:ext>
            </a:extLst>
          </p:cNvPr>
          <p:cNvSpPr txBox="1"/>
          <p:nvPr/>
        </p:nvSpPr>
        <p:spPr>
          <a:xfrm>
            <a:off x="769484" y="4187255"/>
            <a:ext cx="873957" cy="523220"/>
          </a:xfrm>
          <a:prstGeom prst="rect">
            <a:avLst/>
          </a:prstGeom>
          <a:noFill/>
        </p:spPr>
        <p:txBody>
          <a:bodyPr wrap="none" rtlCol="0">
            <a:spAutoFit/>
          </a:bodyPr>
          <a:lstStyle/>
          <a:p>
            <a:pPr algn="l"/>
            <a:r>
              <a:rPr lang="en-GB" sz="2800" dirty="0">
                <a:solidFill>
                  <a:srgbClr val="666666"/>
                </a:solidFill>
              </a:rPr>
              <a:t>BPM</a:t>
            </a:r>
          </a:p>
        </p:txBody>
      </p:sp>
      <p:sp>
        <p:nvSpPr>
          <p:cNvPr id="28" name="TextBox 27">
            <a:extLst>
              <a:ext uri="{FF2B5EF4-FFF2-40B4-BE49-F238E27FC236}">
                <a16:creationId xmlns:a16="http://schemas.microsoft.com/office/drawing/2014/main" id="{37E0D3EA-B0B2-B14B-A27D-65CE7DA6992D}"/>
              </a:ext>
            </a:extLst>
          </p:cNvPr>
          <p:cNvSpPr txBox="1"/>
          <p:nvPr/>
        </p:nvSpPr>
        <p:spPr>
          <a:xfrm rot="19419985">
            <a:off x="786828" y="4248788"/>
            <a:ext cx="1088439" cy="369332"/>
          </a:xfrm>
          <a:prstGeom prst="rect">
            <a:avLst/>
          </a:prstGeom>
          <a:noFill/>
        </p:spPr>
        <p:txBody>
          <a:bodyPr wrap="none" rtlCol="0">
            <a:spAutoFit/>
          </a:bodyPr>
          <a:lstStyle/>
          <a:p>
            <a:pPr algn="l"/>
            <a:r>
              <a:rPr lang="en-GB" dirty="0"/>
              <a:t>descoped</a:t>
            </a:r>
          </a:p>
        </p:txBody>
      </p:sp>
      <p:cxnSp>
        <p:nvCxnSpPr>
          <p:cNvPr id="30" name="Straight Connector 29">
            <a:extLst>
              <a:ext uri="{FF2B5EF4-FFF2-40B4-BE49-F238E27FC236}">
                <a16:creationId xmlns:a16="http://schemas.microsoft.com/office/drawing/2014/main" id="{3389E20E-0E26-EE43-BB28-8D03A2DF9B90}"/>
              </a:ext>
            </a:extLst>
          </p:cNvPr>
          <p:cNvCxnSpPr>
            <a:cxnSpLocks/>
            <a:stCxn id="10" idx="2"/>
            <a:endCxn id="39" idx="1"/>
          </p:cNvCxnSpPr>
          <p:nvPr/>
        </p:nvCxnSpPr>
        <p:spPr>
          <a:xfrm>
            <a:off x="1592755" y="2704345"/>
            <a:ext cx="2560086" cy="1246683"/>
          </a:xfrm>
          <a:prstGeom prst="line">
            <a:avLst/>
          </a:prstGeom>
          <a:ln>
            <a:solidFill>
              <a:schemeClr val="accent3"/>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E3DA0E5-EE55-6949-A817-45E484BB91CE}"/>
              </a:ext>
            </a:extLst>
          </p:cNvPr>
          <p:cNvGrpSpPr/>
          <p:nvPr/>
        </p:nvGrpSpPr>
        <p:grpSpPr>
          <a:xfrm>
            <a:off x="4137025" y="1784014"/>
            <a:ext cx="108000" cy="2258833"/>
            <a:chOff x="3855674" y="1676441"/>
            <a:chExt cx="108000" cy="2258833"/>
          </a:xfrm>
        </p:grpSpPr>
        <p:sp>
          <p:nvSpPr>
            <p:cNvPr id="32" name="Oval 31">
              <a:extLst>
                <a:ext uri="{FF2B5EF4-FFF2-40B4-BE49-F238E27FC236}">
                  <a16:creationId xmlns:a16="http://schemas.microsoft.com/office/drawing/2014/main" id="{98EDFC99-1A35-7746-A9EB-7E594065EB8C}"/>
                </a:ext>
              </a:extLst>
            </p:cNvPr>
            <p:cNvSpPr>
              <a:spLocks noChangeAspect="1"/>
            </p:cNvSpPr>
            <p:nvPr/>
          </p:nvSpPr>
          <p:spPr>
            <a:xfrm>
              <a:off x="3855674" y="1945350"/>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0198C525-0475-274C-A3DB-473246A771DF}"/>
                </a:ext>
              </a:extLst>
            </p:cNvPr>
            <p:cNvSpPr>
              <a:spLocks noChangeAspect="1"/>
            </p:cNvSpPr>
            <p:nvPr/>
          </p:nvSpPr>
          <p:spPr>
            <a:xfrm>
              <a:off x="3855674" y="2214257"/>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6926A08-BE9D-3045-9673-54A0C8BB502B}"/>
                </a:ext>
              </a:extLst>
            </p:cNvPr>
            <p:cNvSpPr>
              <a:spLocks noChangeAspect="1"/>
            </p:cNvSpPr>
            <p:nvPr/>
          </p:nvSpPr>
          <p:spPr>
            <a:xfrm>
              <a:off x="3855674" y="2483164"/>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E97C9BAD-7DF5-7B43-ABB4-B683416E8F69}"/>
                </a:ext>
              </a:extLst>
            </p:cNvPr>
            <p:cNvSpPr>
              <a:spLocks noChangeAspect="1"/>
            </p:cNvSpPr>
            <p:nvPr/>
          </p:nvSpPr>
          <p:spPr>
            <a:xfrm>
              <a:off x="3855674" y="2752071"/>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A7E571C-CF82-4745-8A3E-2BE3F8A2C724}"/>
                </a:ext>
              </a:extLst>
            </p:cNvPr>
            <p:cNvSpPr>
              <a:spLocks noChangeAspect="1"/>
            </p:cNvSpPr>
            <p:nvPr/>
          </p:nvSpPr>
          <p:spPr>
            <a:xfrm>
              <a:off x="3855674" y="3020978"/>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2533E46A-E9B8-A445-A190-B9B36A8B8834}"/>
                </a:ext>
              </a:extLst>
            </p:cNvPr>
            <p:cNvSpPr>
              <a:spLocks noChangeAspect="1"/>
            </p:cNvSpPr>
            <p:nvPr/>
          </p:nvSpPr>
          <p:spPr>
            <a:xfrm>
              <a:off x="3855674" y="3289885"/>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07CB358-7944-1242-A531-3BCBFCB38FD2}"/>
                </a:ext>
              </a:extLst>
            </p:cNvPr>
            <p:cNvSpPr>
              <a:spLocks noChangeAspect="1"/>
            </p:cNvSpPr>
            <p:nvPr/>
          </p:nvSpPr>
          <p:spPr>
            <a:xfrm>
              <a:off x="3855674" y="3558792"/>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8E972376-D001-8543-9108-25CE5860A4CB}"/>
                </a:ext>
              </a:extLst>
            </p:cNvPr>
            <p:cNvSpPr>
              <a:spLocks noChangeAspect="1"/>
            </p:cNvSpPr>
            <p:nvPr/>
          </p:nvSpPr>
          <p:spPr>
            <a:xfrm>
              <a:off x="3855674" y="3827701"/>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04ABAF0-899C-D74C-9058-2E8084E19181}"/>
                </a:ext>
              </a:extLst>
            </p:cNvPr>
            <p:cNvSpPr>
              <a:spLocks noChangeAspect="1"/>
            </p:cNvSpPr>
            <p:nvPr/>
          </p:nvSpPr>
          <p:spPr>
            <a:xfrm>
              <a:off x="3855674" y="1676441"/>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EA235E9F-473D-B049-9EF5-C428FA6408FE}"/>
              </a:ext>
            </a:extLst>
          </p:cNvPr>
          <p:cNvGrpSpPr/>
          <p:nvPr/>
        </p:nvGrpSpPr>
        <p:grpSpPr>
          <a:xfrm>
            <a:off x="7871491" y="1784014"/>
            <a:ext cx="108000" cy="2258833"/>
            <a:chOff x="3855674" y="1676441"/>
            <a:chExt cx="108000" cy="2258833"/>
          </a:xfrm>
        </p:grpSpPr>
        <p:sp>
          <p:nvSpPr>
            <p:cNvPr id="42" name="Oval 41">
              <a:extLst>
                <a:ext uri="{FF2B5EF4-FFF2-40B4-BE49-F238E27FC236}">
                  <a16:creationId xmlns:a16="http://schemas.microsoft.com/office/drawing/2014/main" id="{CE486DD5-3F6A-0C48-858E-C547E5F4F824}"/>
                </a:ext>
              </a:extLst>
            </p:cNvPr>
            <p:cNvSpPr>
              <a:spLocks noChangeAspect="1"/>
            </p:cNvSpPr>
            <p:nvPr/>
          </p:nvSpPr>
          <p:spPr>
            <a:xfrm>
              <a:off x="3855674" y="1945350"/>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AA420C22-D993-FC4D-B566-D53267946E8B}"/>
                </a:ext>
              </a:extLst>
            </p:cNvPr>
            <p:cNvSpPr>
              <a:spLocks noChangeAspect="1"/>
            </p:cNvSpPr>
            <p:nvPr/>
          </p:nvSpPr>
          <p:spPr>
            <a:xfrm>
              <a:off x="3855674" y="2214257"/>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751D2B6-1E38-5247-8074-1393690FBB84}"/>
                </a:ext>
              </a:extLst>
            </p:cNvPr>
            <p:cNvSpPr>
              <a:spLocks noChangeAspect="1"/>
            </p:cNvSpPr>
            <p:nvPr/>
          </p:nvSpPr>
          <p:spPr>
            <a:xfrm>
              <a:off x="3855674" y="2483164"/>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4E1E168F-5179-F64C-9219-855B4FC468F0}"/>
                </a:ext>
              </a:extLst>
            </p:cNvPr>
            <p:cNvSpPr>
              <a:spLocks noChangeAspect="1"/>
            </p:cNvSpPr>
            <p:nvPr/>
          </p:nvSpPr>
          <p:spPr>
            <a:xfrm>
              <a:off x="3855674" y="2752071"/>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FBA7BA8-006A-9A42-A7F6-01C4C10AC2BC}"/>
                </a:ext>
              </a:extLst>
            </p:cNvPr>
            <p:cNvSpPr>
              <a:spLocks noChangeAspect="1"/>
            </p:cNvSpPr>
            <p:nvPr/>
          </p:nvSpPr>
          <p:spPr>
            <a:xfrm>
              <a:off x="3855674" y="3020978"/>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975116D3-8E76-6C4C-A66E-E92201EE96F3}"/>
                </a:ext>
              </a:extLst>
            </p:cNvPr>
            <p:cNvSpPr>
              <a:spLocks noChangeAspect="1"/>
            </p:cNvSpPr>
            <p:nvPr/>
          </p:nvSpPr>
          <p:spPr>
            <a:xfrm>
              <a:off x="3855674" y="3289885"/>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78631177-C2AA-0A40-9D39-C01A51DAEFB1}"/>
                </a:ext>
              </a:extLst>
            </p:cNvPr>
            <p:cNvSpPr>
              <a:spLocks noChangeAspect="1"/>
            </p:cNvSpPr>
            <p:nvPr/>
          </p:nvSpPr>
          <p:spPr>
            <a:xfrm>
              <a:off x="3855674" y="3558792"/>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062A844-60F4-5A49-8E5E-AA2E6D3282CA}"/>
                </a:ext>
              </a:extLst>
            </p:cNvPr>
            <p:cNvSpPr>
              <a:spLocks noChangeAspect="1"/>
            </p:cNvSpPr>
            <p:nvPr/>
          </p:nvSpPr>
          <p:spPr>
            <a:xfrm>
              <a:off x="3855674" y="3827701"/>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D35E516B-BB85-924D-99F8-298A2E686151}"/>
                </a:ext>
              </a:extLst>
            </p:cNvPr>
            <p:cNvSpPr>
              <a:spLocks noChangeAspect="1"/>
            </p:cNvSpPr>
            <p:nvPr/>
          </p:nvSpPr>
          <p:spPr>
            <a:xfrm>
              <a:off x="3855674" y="1676441"/>
              <a:ext cx="108000" cy="107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1" name="Straight Connector 50">
            <a:extLst>
              <a:ext uri="{FF2B5EF4-FFF2-40B4-BE49-F238E27FC236}">
                <a16:creationId xmlns:a16="http://schemas.microsoft.com/office/drawing/2014/main" id="{67A4F5A7-8848-2048-9D1E-4011425CEECF}"/>
              </a:ext>
            </a:extLst>
          </p:cNvPr>
          <p:cNvCxnSpPr>
            <a:cxnSpLocks/>
            <a:stCxn id="10" idx="3"/>
            <a:endCxn id="40" idx="2"/>
          </p:cNvCxnSpPr>
          <p:nvPr/>
        </p:nvCxnSpPr>
        <p:spPr>
          <a:xfrm flipV="1">
            <a:off x="1996872" y="1837801"/>
            <a:ext cx="2140153" cy="60493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44315E-EC61-0845-B7BB-4B8E557FECDF}"/>
              </a:ext>
            </a:extLst>
          </p:cNvPr>
          <p:cNvCxnSpPr>
            <a:cxnSpLocks/>
            <a:stCxn id="12" idx="1"/>
            <a:endCxn id="43" idx="6"/>
          </p:cNvCxnSpPr>
          <p:nvPr/>
        </p:nvCxnSpPr>
        <p:spPr>
          <a:xfrm flipH="1" flipV="1">
            <a:off x="7979491" y="2375617"/>
            <a:ext cx="2040816" cy="34786"/>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08A6C1-EF68-854F-A623-75B3E7AFAE22}"/>
              </a:ext>
            </a:extLst>
          </p:cNvPr>
          <p:cNvCxnSpPr>
            <a:cxnSpLocks/>
            <a:stCxn id="12" idx="2"/>
            <a:endCxn id="44" idx="6"/>
          </p:cNvCxnSpPr>
          <p:nvPr/>
        </p:nvCxnSpPr>
        <p:spPr>
          <a:xfrm flipH="1" flipV="1">
            <a:off x="7979491" y="2644524"/>
            <a:ext cx="2499436" cy="27489"/>
          </a:xfrm>
          <a:prstGeom prst="line">
            <a:avLst/>
          </a:prstGeom>
          <a:ln>
            <a:solidFill>
              <a:schemeClr val="accent3"/>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1B7209A-8AD6-3C45-BF6A-1EA386617132}"/>
              </a:ext>
            </a:extLst>
          </p:cNvPr>
          <p:cNvCxnSpPr>
            <a:cxnSpLocks/>
          </p:cNvCxnSpPr>
          <p:nvPr/>
        </p:nvCxnSpPr>
        <p:spPr>
          <a:xfrm>
            <a:off x="10326340" y="6122244"/>
            <a:ext cx="720000" cy="0"/>
          </a:xfrm>
          <a:prstGeom prst="line">
            <a:avLst/>
          </a:prstGeom>
          <a:ln>
            <a:solidFill>
              <a:schemeClr val="accent3"/>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C996F3-1D11-1D43-9845-096EAFC0D936}"/>
              </a:ext>
            </a:extLst>
          </p:cNvPr>
          <p:cNvSpPr txBox="1"/>
          <p:nvPr/>
        </p:nvSpPr>
        <p:spPr>
          <a:xfrm>
            <a:off x="11153196" y="5968356"/>
            <a:ext cx="743345" cy="307777"/>
          </a:xfrm>
          <a:prstGeom prst="rect">
            <a:avLst/>
          </a:prstGeom>
          <a:noFill/>
        </p:spPr>
        <p:txBody>
          <a:bodyPr wrap="none" rtlCol="0">
            <a:spAutoFit/>
          </a:bodyPr>
          <a:lstStyle/>
          <a:p>
            <a:pPr algn="l"/>
            <a:r>
              <a:rPr lang="en-GB" sz="1400" dirty="0">
                <a:solidFill>
                  <a:srgbClr val="92D050"/>
                </a:solidFill>
              </a:rPr>
              <a:t>indirect</a:t>
            </a:r>
          </a:p>
        </p:txBody>
      </p:sp>
      <p:cxnSp>
        <p:nvCxnSpPr>
          <p:cNvPr id="55" name="Straight Connector 54">
            <a:extLst>
              <a:ext uri="{FF2B5EF4-FFF2-40B4-BE49-F238E27FC236}">
                <a16:creationId xmlns:a16="http://schemas.microsoft.com/office/drawing/2014/main" id="{FB0E5B51-C4C3-CE4B-BA8A-8749940EBEBA}"/>
              </a:ext>
            </a:extLst>
          </p:cNvPr>
          <p:cNvCxnSpPr>
            <a:cxnSpLocks/>
          </p:cNvCxnSpPr>
          <p:nvPr/>
        </p:nvCxnSpPr>
        <p:spPr>
          <a:xfrm>
            <a:off x="10326340" y="5808470"/>
            <a:ext cx="720000"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3B06BE8-F49E-9244-B785-B71961E3ADFE}"/>
              </a:ext>
            </a:extLst>
          </p:cNvPr>
          <p:cNvSpPr txBox="1"/>
          <p:nvPr/>
        </p:nvSpPr>
        <p:spPr>
          <a:xfrm>
            <a:off x="11162500" y="5654582"/>
            <a:ext cx="607089" cy="307777"/>
          </a:xfrm>
          <a:prstGeom prst="rect">
            <a:avLst/>
          </a:prstGeom>
          <a:noFill/>
        </p:spPr>
        <p:txBody>
          <a:bodyPr wrap="none" rtlCol="0">
            <a:spAutoFit/>
          </a:bodyPr>
          <a:lstStyle/>
          <a:p>
            <a:pPr algn="l"/>
            <a:r>
              <a:rPr lang="en-GB" sz="1400" dirty="0">
                <a:solidFill>
                  <a:srgbClr val="666666"/>
                </a:solidFill>
              </a:rPr>
              <a:t>direct</a:t>
            </a:r>
          </a:p>
        </p:txBody>
      </p:sp>
    </p:spTree>
    <p:extLst>
      <p:ext uri="{BB962C8B-B14F-4D97-AF65-F5344CB8AC3E}">
        <p14:creationId xmlns:p14="http://schemas.microsoft.com/office/powerpoint/2010/main" val="331557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6391A61-5A43-FF49-9910-37FD0BCA7EAF}"/>
              </a:ext>
            </a:extLst>
          </p:cNvPr>
          <p:cNvSpPr>
            <a:spLocks noGrp="1"/>
          </p:cNvSpPr>
          <p:nvPr>
            <p:ph type="ftr" sz="quarter" idx="11"/>
          </p:nvPr>
        </p:nvSpPr>
        <p:spPr/>
        <p:txBody>
          <a:bodyPr/>
          <a:lstStyle/>
          <a:p>
            <a:r>
              <a:rPr lang="sv-SE"/>
              <a:t>In-situ Beam on target monitor system at ESS</a:t>
            </a:r>
            <a:endParaRPr lang="sv-SE" dirty="0"/>
          </a:p>
        </p:txBody>
      </p:sp>
      <p:sp>
        <p:nvSpPr>
          <p:cNvPr id="6" name="Date Placeholder 5">
            <a:extLst>
              <a:ext uri="{FF2B5EF4-FFF2-40B4-BE49-F238E27FC236}">
                <a16:creationId xmlns:a16="http://schemas.microsoft.com/office/drawing/2014/main" id="{7B397988-C23C-6143-9C81-B8C5F3FFCDDA}"/>
              </a:ext>
            </a:extLst>
          </p:cNvPr>
          <p:cNvSpPr>
            <a:spLocks noGrp="1"/>
          </p:cNvSpPr>
          <p:nvPr>
            <p:ph type="dt" sz="half" idx="10"/>
          </p:nvPr>
        </p:nvSpPr>
        <p:spPr/>
        <p:txBody>
          <a:bodyPr/>
          <a:lstStyle/>
          <a:p>
            <a:r>
              <a:rPr lang="sv-SE"/>
              <a:t>2022-02-04</a:t>
            </a:r>
            <a:endParaRPr lang="sv-SE" dirty="0"/>
          </a:p>
        </p:txBody>
      </p:sp>
      <p:sp>
        <p:nvSpPr>
          <p:cNvPr id="7" name="TextBox 6">
            <a:extLst>
              <a:ext uri="{FF2B5EF4-FFF2-40B4-BE49-F238E27FC236}">
                <a16:creationId xmlns:a16="http://schemas.microsoft.com/office/drawing/2014/main" id="{100A4CE9-1FC6-7942-84DD-7112A6C9C4DB}"/>
              </a:ext>
            </a:extLst>
          </p:cNvPr>
          <p:cNvSpPr txBox="1"/>
          <p:nvPr/>
        </p:nvSpPr>
        <p:spPr>
          <a:xfrm>
            <a:off x="790832" y="387178"/>
            <a:ext cx="7261924" cy="584775"/>
          </a:xfrm>
          <a:prstGeom prst="rect">
            <a:avLst/>
          </a:prstGeom>
          <a:noFill/>
        </p:spPr>
        <p:txBody>
          <a:bodyPr wrap="none" rtlCol="0">
            <a:spAutoFit/>
          </a:bodyPr>
          <a:lstStyle/>
          <a:p>
            <a:pPr algn="l"/>
            <a:r>
              <a:rPr lang="en-GB" sz="3200" b="1" dirty="0"/>
              <a:t>Proton Beam Instrumentation PLUG: PBIP</a:t>
            </a:r>
          </a:p>
        </p:txBody>
      </p:sp>
      <p:sp>
        <p:nvSpPr>
          <p:cNvPr id="8" name="TextBox 7">
            <a:extLst>
              <a:ext uri="{FF2B5EF4-FFF2-40B4-BE49-F238E27FC236}">
                <a16:creationId xmlns:a16="http://schemas.microsoft.com/office/drawing/2014/main" id="{FE0FE6D2-4200-F64F-93D2-A59D75DF24A1}"/>
              </a:ext>
            </a:extLst>
          </p:cNvPr>
          <p:cNvSpPr txBox="1"/>
          <p:nvPr/>
        </p:nvSpPr>
        <p:spPr>
          <a:xfrm>
            <a:off x="790832" y="1194486"/>
            <a:ext cx="4013791" cy="646331"/>
          </a:xfrm>
          <a:prstGeom prst="rect">
            <a:avLst/>
          </a:prstGeom>
          <a:noFill/>
        </p:spPr>
        <p:txBody>
          <a:bodyPr wrap="none" rtlCol="0">
            <a:spAutoFit/>
          </a:bodyPr>
          <a:lstStyle/>
          <a:p>
            <a:pPr algn="l"/>
            <a:r>
              <a:rPr lang="en-GB" dirty="0"/>
              <a:t>A Slice per each instrument</a:t>
            </a:r>
          </a:p>
          <a:p>
            <a:pPr algn="l"/>
            <a:r>
              <a:rPr lang="en-GB" dirty="0"/>
              <a:t>Each slice can be installed independently</a:t>
            </a:r>
          </a:p>
        </p:txBody>
      </p:sp>
      <p:pic>
        <p:nvPicPr>
          <p:cNvPr id="9" name="Picture 8">
            <a:extLst>
              <a:ext uri="{FF2B5EF4-FFF2-40B4-BE49-F238E27FC236}">
                <a16:creationId xmlns:a16="http://schemas.microsoft.com/office/drawing/2014/main" id="{6647A340-A2BC-6441-A1C4-B33E3FDC0DB3}"/>
              </a:ext>
            </a:extLst>
          </p:cNvPr>
          <p:cNvPicPr>
            <a:picLocks noChangeAspect="1"/>
          </p:cNvPicPr>
          <p:nvPr/>
        </p:nvPicPr>
        <p:blipFill>
          <a:blip r:embed="rId2"/>
          <a:stretch>
            <a:fillRect/>
          </a:stretch>
        </p:blipFill>
        <p:spPr>
          <a:xfrm>
            <a:off x="790832" y="2468434"/>
            <a:ext cx="1765300" cy="2959100"/>
          </a:xfrm>
          <a:prstGeom prst="rect">
            <a:avLst/>
          </a:prstGeom>
        </p:spPr>
      </p:pic>
      <p:pic>
        <p:nvPicPr>
          <p:cNvPr id="10" name="Picture 9">
            <a:extLst>
              <a:ext uri="{FF2B5EF4-FFF2-40B4-BE49-F238E27FC236}">
                <a16:creationId xmlns:a16="http://schemas.microsoft.com/office/drawing/2014/main" id="{8694B17C-7A6D-654D-AEE9-5870F8F515E3}"/>
              </a:ext>
            </a:extLst>
          </p:cNvPr>
          <p:cNvPicPr>
            <a:picLocks noChangeAspect="1"/>
          </p:cNvPicPr>
          <p:nvPr/>
        </p:nvPicPr>
        <p:blipFill>
          <a:blip r:embed="rId3"/>
          <a:stretch>
            <a:fillRect/>
          </a:stretch>
        </p:blipFill>
        <p:spPr>
          <a:xfrm>
            <a:off x="3822529" y="2398570"/>
            <a:ext cx="4711700" cy="4076700"/>
          </a:xfrm>
          <a:prstGeom prst="rect">
            <a:avLst/>
          </a:prstGeom>
        </p:spPr>
      </p:pic>
      <p:sp>
        <p:nvSpPr>
          <p:cNvPr id="11" name="TextBox 10">
            <a:extLst>
              <a:ext uri="{FF2B5EF4-FFF2-40B4-BE49-F238E27FC236}">
                <a16:creationId xmlns:a16="http://schemas.microsoft.com/office/drawing/2014/main" id="{3FF548F4-1404-4E48-AF23-7CEA58F5D559}"/>
              </a:ext>
            </a:extLst>
          </p:cNvPr>
          <p:cNvSpPr txBox="1"/>
          <p:nvPr/>
        </p:nvSpPr>
        <p:spPr>
          <a:xfrm>
            <a:off x="7467339" y="2029238"/>
            <a:ext cx="585417" cy="369332"/>
          </a:xfrm>
          <a:prstGeom prst="rect">
            <a:avLst/>
          </a:prstGeom>
          <a:noFill/>
        </p:spPr>
        <p:txBody>
          <a:bodyPr wrap="none" rtlCol="0">
            <a:spAutoFit/>
          </a:bodyPr>
          <a:lstStyle/>
          <a:p>
            <a:pPr algn="l"/>
            <a:r>
              <a:rPr lang="en-GB" dirty="0"/>
              <a:t>IMG</a:t>
            </a:r>
          </a:p>
        </p:txBody>
      </p:sp>
      <p:sp>
        <p:nvSpPr>
          <p:cNvPr id="12" name="TextBox 11">
            <a:extLst>
              <a:ext uri="{FF2B5EF4-FFF2-40B4-BE49-F238E27FC236}">
                <a16:creationId xmlns:a16="http://schemas.microsoft.com/office/drawing/2014/main" id="{ABE62CAF-3B66-184D-8C9C-B19DB0F1086C}"/>
              </a:ext>
            </a:extLst>
          </p:cNvPr>
          <p:cNvSpPr txBox="1"/>
          <p:nvPr/>
        </p:nvSpPr>
        <p:spPr>
          <a:xfrm>
            <a:off x="4213468" y="2029238"/>
            <a:ext cx="585417" cy="369332"/>
          </a:xfrm>
          <a:prstGeom prst="rect">
            <a:avLst/>
          </a:prstGeom>
          <a:noFill/>
        </p:spPr>
        <p:txBody>
          <a:bodyPr wrap="none" rtlCol="0">
            <a:spAutoFit/>
          </a:bodyPr>
          <a:lstStyle/>
          <a:p>
            <a:pPr algn="l"/>
            <a:r>
              <a:rPr lang="en-GB" dirty="0"/>
              <a:t>IMG</a:t>
            </a:r>
          </a:p>
        </p:txBody>
      </p:sp>
      <p:sp>
        <p:nvSpPr>
          <p:cNvPr id="13" name="TextBox 12">
            <a:extLst>
              <a:ext uri="{FF2B5EF4-FFF2-40B4-BE49-F238E27FC236}">
                <a16:creationId xmlns:a16="http://schemas.microsoft.com/office/drawing/2014/main" id="{25399E5B-DACF-9943-9190-A1CCF163F437}"/>
              </a:ext>
            </a:extLst>
          </p:cNvPr>
          <p:cNvSpPr txBox="1"/>
          <p:nvPr/>
        </p:nvSpPr>
        <p:spPr>
          <a:xfrm>
            <a:off x="5479865" y="2029238"/>
            <a:ext cx="655949" cy="369332"/>
          </a:xfrm>
          <a:prstGeom prst="rect">
            <a:avLst/>
          </a:prstGeom>
          <a:noFill/>
        </p:spPr>
        <p:txBody>
          <a:bodyPr wrap="none" rtlCol="0">
            <a:spAutoFit/>
          </a:bodyPr>
          <a:lstStyle/>
          <a:p>
            <a:pPr algn="l"/>
            <a:r>
              <a:rPr lang="en-GB" dirty="0"/>
              <a:t>GRID</a:t>
            </a:r>
          </a:p>
        </p:txBody>
      </p:sp>
      <p:sp>
        <p:nvSpPr>
          <p:cNvPr id="14" name="TextBox 13">
            <a:extLst>
              <a:ext uri="{FF2B5EF4-FFF2-40B4-BE49-F238E27FC236}">
                <a16:creationId xmlns:a16="http://schemas.microsoft.com/office/drawing/2014/main" id="{A4F7C5BE-593D-BB43-B9FB-A2B6697AB81D}"/>
              </a:ext>
            </a:extLst>
          </p:cNvPr>
          <p:cNvSpPr txBox="1"/>
          <p:nvPr/>
        </p:nvSpPr>
        <p:spPr>
          <a:xfrm>
            <a:off x="6453553" y="2029238"/>
            <a:ext cx="744691" cy="369332"/>
          </a:xfrm>
          <a:prstGeom prst="rect">
            <a:avLst/>
          </a:prstGeom>
          <a:noFill/>
        </p:spPr>
        <p:txBody>
          <a:bodyPr wrap="none" rtlCol="0">
            <a:spAutoFit/>
          </a:bodyPr>
          <a:lstStyle/>
          <a:p>
            <a:pPr algn="l"/>
            <a:r>
              <a:rPr lang="en-GB" dirty="0"/>
              <a:t>APTM</a:t>
            </a:r>
          </a:p>
        </p:txBody>
      </p:sp>
    </p:spTree>
    <p:extLst>
      <p:ext uri="{BB962C8B-B14F-4D97-AF65-F5344CB8AC3E}">
        <p14:creationId xmlns:p14="http://schemas.microsoft.com/office/powerpoint/2010/main" val="16879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D16AA7-8ABE-6249-A650-38CF7268E852}"/>
              </a:ext>
            </a:extLst>
          </p:cNvPr>
          <p:cNvSpPr>
            <a:spLocks noGrp="1"/>
          </p:cNvSpPr>
          <p:nvPr>
            <p:ph type="ftr" sz="quarter" idx="11"/>
          </p:nvPr>
        </p:nvSpPr>
        <p:spPr/>
        <p:txBody>
          <a:bodyPr/>
          <a:lstStyle/>
          <a:p>
            <a:r>
              <a:rPr lang="en-GB"/>
              <a:t>PBW Supported Instruments</a:t>
            </a:r>
            <a:endParaRPr lang="en-GB" dirty="0"/>
          </a:p>
        </p:txBody>
      </p:sp>
      <p:sp>
        <p:nvSpPr>
          <p:cNvPr id="4" name="Slide Number Placeholder 3">
            <a:extLst>
              <a:ext uri="{FF2B5EF4-FFF2-40B4-BE49-F238E27FC236}">
                <a16:creationId xmlns:a16="http://schemas.microsoft.com/office/drawing/2014/main" id="{1B2DBF6E-C4CE-9E47-8D11-64F4B3BD3416}"/>
              </a:ext>
            </a:extLst>
          </p:cNvPr>
          <p:cNvSpPr>
            <a:spLocks noGrp="1"/>
          </p:cNvSpPr>
          <p:nvPr>
            <p:ph type="sldNum" sz="quarter" idx="12"/>
          </p:nvPr>
        </p:nvSpPr>
        <p:spPr/>
        <p:txBody>
          <a:bodyPr/>
          <a:lstStyle/>
          <a:p>
            <a:fld id="{F7283078-D760-1647-8B80-66BA8B52336D}" type="slidenum">
              <a:rPr lang="sv-SE" smtClean="0"/>
              <a:t>12</a:t>
            </a:fld>
            <a:endParaRPr lang="sv-SE" dirty="0"/>
          </a:p>
        </p:txBody>
      </p:sp>
      <p:sp>
        <p:nvSpPr>
          <p:cNvPr id="7" name="Date Placeholder 6">
            <a:extLst>
              <a:ext uri="{FF2B5EF4-FFF2-40B4-BE49-F238E27FC236}">
                <a16:creationId xmlns:a16="http://schemas.microsoft.com/office/drawing/2014/main" id="{4126F808-C34E-9641-B6A5-E81A9B36D37E}"/>
              </a:ext>
            </a:extLst>
          </p:cNvPr>
          <p:cNvSpPr>
            <a:spLocks noGrp="1"/>
          </p:cNvSpPr>
          <p:nvPr>
            <p:ph type="dt" sz="half" idx="10"/>
          </p:nvPr>
        </p:nvSpPr>
        <p:spPr/>
        <p:txBody>
          <a:bodyPr/>
          <a:lstStyle/>
          <a:p>
            <a:r>
              <a:rPr lang="sv-SE"/>
              <a:t>2021-03-04</a:t>
            </a:r>
            <a:endParaRPr lang="sv-SE" dirty="0"/>
          </a:p>
        </p:txBody>
      </p:sp>
      <p:sp>
        <p:nvSpPr>
          <p:cNvPr id="8" name="Title 1">
            <a:extLst>
              <a:ext uri="{FF2B5EF4-FFF2-40B4-BE49-F238E27FC236}">
                <a16:creationId xmlns:a16="http://schemas.microsoft.com/office/drawing/2014/main" id="{9B9116C5-F50F-394E-870B-5D9AFE225D75}"/>
              </a:ext>
            </a:extLst>
          </p:cNvPr>
          <p:cNvSpPr>
            <a:spLocks noGrp="1"/>
          </p:cNvSpPr>
          <p:nvPr>
            <p:ph type="title"/>
          </p:nvPr>
        </p:nvSpPr>
        <p:spPr>
          <a:xfrm>
            <a:off x="1103709" y="265373"/>
            <a:ext cx="9360000" cy="657339"/>
          </a:xfrm>
        </p:spPr>
        <p:txBody>
          <a:bodyPr/>
          <a:lstStyle/>
          <a:p>
            <a:r>
              <a:rPr lang="en-GB" sz="3000" b="1" dirty="0">
                <a:solidFill>
                  <a:schemeClr val="tx1"/>
                </a:solidFill>
              </a:rPr>
              <a:t>IMG</a:t>
            </a:r>
          </a:p>
        </p:txBody>
      </p:sp>
      <p:sp>
        <p:nvSpPr>
          <p:cNvPr id="9" name="TextBox 8">
            <a:extLst>
              <a:ext uri="{FF2B5EF4-FFF2-40B4-BE49-F238E27FC236}">
                <a16:creationId xmlns:a16="http://schemas.microsoft.com/office/drawing/2014/main" id="{DB6ABE3B-7705-7B4D-BD02-906876F3812A}"/>
              </a:ext>
            </a:extLst>
          </p:cNvPr>
          <p:cNvSpPr txBox="1"/>
          <p:nvPr/>
        </p:nvSpPr>
        <p:spPr>
          <a:xfrm>
            <a:off x="571517" y="795999"/>
            <a:ext cx="2145716" cy="369332"/>
          </a:xfrm>
          <a:prstGeom prst="rect">
            <a:avLst/>
          </a:prstGeom>
          <a:noFill/>
        </p:spPr>
        <p:txBody>
          <a:bodyPr wrap="none" rtlCol="0">
            <a:spAutoFit/>
          </a:bodyPr>
          <a:lstStyle/>
          <a:p>
            <a:pPr algn="l"/>
            <a:r>
              <a:rPr lang="en-GB" dirty="0"/>
              <a:t>Luminescent Coating</a:t>
            </a:r>
          </a:p>
        </p:txBody>
      </p:sp>
      <p:sp>
        <p:nvSpPr>
          <p:cNvPr id="10" name="TextBox 9">
            <a:extLst>
              <a:ext uri="{FF2B5EF4-FFF2-40B4-BE49-F238E27FC236}">
                <a16:creationId xmlns:a16="http://schemas.microsoft.com/office/drawing/2014/main" id="{C83100BD-5287-764A-94DE-657B5F51633E}"/>
              </a:ext>
            </a:extLst>
          </p:cNvPr>
          <p:cNvSpPr txBox="1"/>
          <p:nvPr/>
        </p:nvSpPr>
        <p:spPr>
          <a:xfrm>
            <a:off x="3700625" y="783774"/>
            <a:ext cx="775149" cy="369332"/>
          </a:xfrm>
          <a:prstGeom prst="rect">
            <a:avLst/>
          </a:prstGeom>
          <a:noFill/>
        </p:spPr>
        <p:txBody>
          <a:bodyPr wrap="none" rtlCol="0">
            <a:spAutoFit/>
          </a:bodyPr>
          <a:lstStyle/>
          <a:p>
            <a:pPr algn="l"/>
            <a:r>
              <a:rPr lang="en-GB" dirty="0"/>
              <a:t>Optics</a:t>
            </a:r>
          </a:p>
        </p:txBody>
      </p:sp>
      <p:sp>
        <p:nvSpPr>
          <p:cNvPr id="11" name="TextBox 10">
            <a:extLst>
              <a:ext uri="{FF2B5EF4-FFF2-40B4-BE49-F238E27FC236}">
                <a16:creationId xmlns:a16="http://schemas.microsoft.com/office/drawing/2014/main" id="{406630E0-62FB-9145-A6DE-31A5A1FA03C9}"/>
              </a:ext>
            </a:extLst>
          </p:cNvPr>
          <p:cNvSpPr txBox="1"/>
          <p:nvPr/>
        </p:nvSpPr>
        <p:spPr>
          <a:xfrm>
            <a:off x="6372287" y="737400"/>
            <a:ext cx="1558312" cy="369332"/>
          </a:xfrm>
          <a:prstGeom prst="rect">
            <a:avLst/>
          </a:prstGeom>
          <a:noFill/>
        </p:spPr>
        <p:txBody>
          <a:bodyPr wrap="none" rtlCol="0">
            <a:spAutoFit/>
          </a:bodyPr>
          <a:lstStyle/>
          <a:p>
            <a:pPr algn="l"/>
            <a:r>
              <a:rPr lang="en-GB" dirty="0"/>
              <a:t>Image readout</a:t>
            </a:r>
          </a:p>
        </p:txBody>
      </p:sp>
      <p:sp>
        <p:nvSpPr>
          <p:cNvPr id="12" name="TextBox 11">
            <a:extLst>
              <a:ext uri="{FF2B5EF4-FFF2-40B4-BE49-F238E27FC236}">
                <a16:creationId xmlns:a16="http://schemas.microsoft.com/office/drawing/2014/main" id="{96500453-2CBC-C846-BF07-EBC7B34EF9F8}"/>
              </a:ext>
            </a:extLst>
          </p:cNvPr>
          <p:cNvSpPr txBox="1"/>
          <p:nvPr/>
        </p:nvSpPr>
        <p:spPr>
          <a:xfrm>
            <a:off x="8321973" y="776039"/>
            <a:ext cx="1809278" cy="369332"/>
          </a:xfrm>
          <a:prstGeom prst="rect">
            <a:avLst/>
          </a:prstGeom>
          <a:noFill/>
        </p:spPr>
        <p:txBody>
          <a:bodyPr wrap="none" rtlCol="0">
            <a:spAutoFit/>
          </a:bodyPr>
          <a:lstStyle/>
          <a:p>
            <a:pPr algn="l"/>
            <a:r>
              <a:rPr lang="en-GB" dirty="0"/>
              <a:t>Image processing</a:t>
            </a:r>
          </a:p>
        </p:txBody>
      </p:sp>
      <p:pic>
        <p:nvPicPr>
          <p:cNvPr id="15" name="Image5">
            <a:extLst>
              <a:ext uri="{FF2B5EF4-FFF2-40B4-BE49-F238E27FC236}">
                <a16:creationId xmlns:a16="http://schemas.microsoft.com/office/drawing/2014/main" id="{7D5D9EAC-6F49-9547-95F5-DE351CA78D4C}"/>
              </a:ext>
            </a:extLst>
          </p:cNvPr>
          <p:cNvPicPr/>
          <p:nvPr/>
        </p:nvPicPr>
        <p:blipFill rotWithShape="1">
          <a:blip r:embed="rId2">
            <a:lum/>
            <a:alphaModFix/>
            <a:extLst>
              <a:ext uri="{28A0092B-C50C-407E-A947-70E740481C1C}">
                <a14:useLocalDpi xmlns:a14="http://schemas.microsoft.com/office/drawing/2010/main"/>
              </a:ext>
            </a:extLst>
          </a:blip>
          <a:srcRect/>
          <a:stretch/>
        </p:blipFill>
        <p:spPr>
          <a:xfrm>
            <a:off x="571517" y="4708488"/>
            <a:ext cx="1774372" cy="1491028"/>
          </a:xfrm>
          <a:prstGeom prst="rect">
            <a:avLst/>
          </a:prstGeom>
          <a:noFill/>
          <a:ln>
            <a:noFill/>
            <a:prstDash/>
          </a:ln>
        </p:spPr>
      </p:pic>
      <p:sp>
        <p:nvSpPr>
          <p:cNvPr id="16" name="TextBox 15">
            <a:extLst>
              <a:ext uri="{FF2B5EF4-FFF2-40B4-BE49-F238E27FC236}">
                <a16:creationId xmlns:a16="http://schemas.microsoft.com/office/drawing/2014/main" id="{F855FCA0-03F9-774A-8795-B0A3B9BBBAA5}"/>
              </a:ext>
            </a:extLst>
          </p:cNvPr>
          <p:cNvSpPr txBox="1"/>
          <p:nvPr/>
        </p:nvSpPr>
        <p:spPr>
          <a:xfrm>
            <a:off x="571516" y="4653025"/>
            <a:ext cx="1774373" cy="461665"/>
          </a:xfrm>
          <a:prstGeom prst="rect">
            <a:avLst/>
          </a:prstGeom>
          <a:noFill/>
        </p:spPr>
        <p:txBody>
          <a:bodyPr wrap="square" rtlCol="0">
            <a:spAutoFit/>
          </a:bodyPr>
          <a:lstStyle/>
          <a:p>
            <a:pPr algn="l"/>
            <a:r>
              <a:rPr lang="en-GB" sz="1200" dirty="0">
                <a:solidFill>
                  <a:schemeClr val="bg1"/>
                </a:solidFill>
              </a:rPr>
              <a:t>B18 X-ray beam inducing luminescence</a:t>
            </a:r>
          </a:p>
        </p:txBody>
      </p:sp>
      <p:sp>
        <p:nvSpPr>
          <p:cNvPr id="18" name="TextBox 17">
            <a:extLst>
              <a:ext uri="{FF2B5EF4-FFF2-40B4-BE49-F238E27FC236}">
                <a16:creationId xmlns:a16="http://schemas.microsoft.com/office/drawing/2014/main" id="{8837C18C-6638-6847-8936-FF5C0D09ABFF}"/>
              </a:ext>
            </a:extLst>
          </p:cNvPr>
          <p:cNvSpPr txBox="1"/>
          <p:nvPr/>
        </p:nvSpPr>
        <p:spPr>
          <a:xfrm>
            <a:off x="3882019" y="3162807"/>
            <a:ext cx="2600459" cy="276999"/>
          </a:xfrm>
          <a:prstGeom prst="rect">
            <a:avLst/>
          </a:prstGeom>
          <a:noFill/>
        </p:spPr>
        <p:txBody>
          <a:bodyPr wrap="square" rtlCol="0">
            <a:spAutoFit/>
          </a:bodyPr>
          <a:lstStyle/>
          <a:p>
            <a:pPr algn="l"/>
            <a:r>
              <a:rPr lang="en-GB" sz="1200" dirty="0"/>
              <a:t>Optics assembly in Oslo University Lab</a:t>
            </a:r>
          </a:p>
        </p:txBody>
      </p:sp>
      <p:pic>
        <p:nvPicPr>
          <p:cNvPr id="19" name="Picture 18">
            <a:extLst>
              <a:ext uri="{FF2B5EF4-FFF2-40B4-BE49-F238E27FC236}">
                <a16:creationId xmlns:a16="http://schemas.microsoft.com/office/drawing/2014/main" id="{812BC4D6-D059-BA4A-9F8F-68A7A3EA1724}"/>
              </a:ext>
            </a:extLst>
          </p:cNvPr>
          <p:cNvPicPr>
            <a:picLocks noChangeAspect="1"/>
          </p:cNvPicPr>
          <p:nvPr/>
        </p:nvPicPr>
        <p:blipFill>
          <a:blip r:embed="rId3"/>
          <a:stretch>
            <a:fillRect/>
          </a:stretch>
        </p:blipFill>
        <p:spPr>
          <a:xfrm>
            <a:off x="4718154" y="3521243"/>
            <a:ext cx="6086528" cy="2995713"/>
          </a:xfrm>
          <a:prstGeom prst="rect">
            <a:avLst/>
          </a:prstGeom>
        </p:spPr>
      </p:pic>
      <p:pic>
        <p:nvPicPr>
          <p:cNvPr id="20" name="Picture 2" descr="null">
            <a:extLst>
              <a:ext uri="{FF2B5EF4-FFF2-40B4-BE49-F238E27FC236}">
                <a16:creationId xmlns:a16="http://schemas.microsoft.com/office/drawing/2014/main" id="{C0962B81-965E-164F-8954-0640B835EE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4008" y="1203159"/>
            <a:ext cx="1241194" cy="124119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B1EB4CD-72E0-4C42-AE27-36AAA15077D1}"/>
              </a:ext>
            </a:extLst>
          </p:cNvPr>
          <p:cNvSpPr/>
          <p:nvPr/>
        </p:nvSpPr>
        <p:spPr>
          <a:xfrm>
            <a:off x="6482478" y="2540780"/>
            <a:ext cx="1337930" cy="276999"/>
          </a:xfrm>
          <a:prstGeom prst="rect">
            <a:avLst/>
          </a:prstGeom>
        </p:spPr>
        <p:txBody>
          <a:bodyPr wrap="none">
            <a:spAutoFit/>
          </a:bodyPr>
          <a:lstStyle/>
          <a:p>
            <a:r>
              <a:rPr lang="en-GB" sz="1200" dirty="0"/>
              <a:t>ORCA-Flash4.0 V3 </a:t>
            </a:r>
          </a:p>
        </p:txBody>
      </p:sp>
      <p:sp>
        <p:nvSpPr>
          <p:cNvPr id="22" name="TextBox 21">
            <a:extLst>
              <a:ext uri="{FF2B5EF4-FFF2-40B4-BE49-F238E27FC236}">
                <a16:creationId xmlns:a16="http://schemas.microsoft.com/office/drawing/2014/main" id="{49A762BC-50B1-404D-9A95-767736B47CB2}"/>
              </a:ext>
            </a:extLst>
          </p:cNvPr>
          <p:cNvSpPr txBox="1"/>
          <p:nvPr/>
        </p:nvSpPr>
        <p:spPr>
          <a:xfrm>
            <a:off x="8321973" y="1290752"/>
            <a:ext cx="2595749" cy="1815882"/>
          </a:xfrm>
          <a:prstGeom prst="rect">
            <a:avLst/>
          </a:prstGeom>
          <a:noFill/>
        </p:spPr>
        <p:txBody>
          <a:bodyPr wrap="square" rtlCol="0">
            <a:spAutoFit/>
          </a:bodyPr>
          <a:lstStyle/>
          <a:p>
            <a:r>
              <a:rPr lang="en-GB" sz="1400" dirty="0" err="1"/>
              <a:t>Kintex</a:t>
            </a:r>
            <a:r>
              <a:rPr lang="en-GB" sz="1400" dirty="0"/>
              <a:t> </a:t>
            </a:r>
            <a:r>
              <a:rPr lang="en-GB" sz="1400" dirty="0" err="1"/>
              <a:t>Ultrascale</a:t>
            </a:r>
            <a:r>
              <a:rPr lang="en-GB" sz="1400" dirty="0"/>
              <a:t> 40 (KU040)</a:t>
            </a:r>
          </a:p>
          <a:p>
            <a:pPr marL="171450" indent="-171450" algn="l">
              <a:buFont typeface="Arial" panose="020B0604020202020204" pitchFamily="34" charset="0"/>
              <a:buChar char="•"/>
            </a:pPr>
            <a:r>
              <a:rPr lang="en-GB" sz="1400" dirty="0"/>
              <a:t>FPGA algorithm -&gt; FBIS interlock</a:t>
            </a:r>
          </a:p>
          <a:p>
            <a:pPr marL="171450" indent="-171450" algn="l">
              <a:buFont typeface="Arial" panose="020B0604020202020204" pitchFamily="34" charset="0"/>
              <a:buChar char="•"/>
            </a:pPr>
            <a:r>
              <a:rPr lang="en-GB" sz="1400" dirty="0"/>
              <a:t>Image correction (distortion, normalisation, etc.) </a:t>
            </a:r>
          </a:p>
          <a:p>
            <a:pPr marL="171450" indent="-171450" algn="l">
              <a:buFont typeface="Arial" panose="020B0604020202020204" pitchFamily="34" charset="0"/>
              <a:buChar char="•"/>
            </a:pPr>
            <a:r>
              <a:rPr lang="en-GB" sz="1400" dirty="0"/>
              <a:t>Beam properties</a:t>
            </a:r>
          </a:p>
          <a:p>
            <a:pPr marL="171450" indent="-171450" algn="l">
              <a:buFont typeface="Arial" panose="020B0604020202020204" pitchFamily="34" charset="0"/>
              <a:buChar char="•"/>
            </a:pPr>
            <a:r>
              <a:rPr lang="en-GB" sz="1400" dirty="0"/>
              <a:t>Coordinate system (position of fiducials </a:t>
            </a:r>
          </a:p>
        </p:txBody>
      </p:sp>
      <p:sp>
        <p:nvSpPr>
          <p:cNvPr id="23" name="TextBox 22">
            <a:extLst>
              <a:ext uri="{FF2B5EF4-FFF2-40B4-BE49-F238E27FC236}">
                <a16:creationId xmlns:a16="http://schemas.microsoft.com/office/drawing/2014/main" id="{8C5D9D2C-9412-6D44-9948-0004E065871E}"/>
              </a:ext>
            </a:extLst>
          </p:cNvPr>
          <p:cNvSpPr txBox="1"/>
          <p:nvPr/>
        </p:nvSpPr>
        <p:spPr>
          <a:xfrm>
            <a:off x="10187237" y="3096378"/>
            <a:ext cx="1234890" cy="369332"/>
          </a:xfrm>
          <a:prstGeom prst="rect">
            <a:avLst/>
          </a:prstGeom>
          <a:noFill/>
        </p:spPr>
        <p:txBody>
          <a:bodyPr wrap="none" rtlCol="0">
            <a:spAutoFit/>
          </a:bodyPr>
          <a:lstStyle/>
          <a:p>
            <a:pPr algn="l"/>
            <a:r>
              <a:rPr lang="en-GB" dirty="0"/>
              <a:t>Peripherals</a:t>
            </a:r>
          </a:p>
        </p:txBody>
      </p:sp>
      <p:sp>
        <p:nvSpPr>
          <p:cNvPr id="24" name="TextBox 23">
            <a:extLst>
              <a:ext uri="{FF2B5EF4-FFF2-40B4-BE49-F238E27FC236}">
                <a16:creationId xmlns:a16="http://schemas.microsoft.com/office/drawing/2014/main" id="{62EDF2EB-F042-DA46-AF2B-72AE8EF31602}"/>
              </a:ext>
            </a:extLst>
          </p:cNvPr>
          <p:cNvSpPr txBox="1"/>
          <p:nvPr/>
        </p:nvSpPr>
        <p:spPr>
          <a:xfrm>
            <a:off x="10106892" y="3567635"/>
            <a:ext cx="1761238"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a:t>Illumination </a:t>
            </a:r>
          </a:p>
          <a:p>
            <a:pPr marL="285750" indent="-285750">
              <a:buFont typeface="Arial" panose="020B0604020202020204" pitchFamily="34" charset="0"/>
              <a:buChar char="•"/>
            </a:pPr>
            <a:r>
              <a:rPr lang="en-GB" sz="1400" dirty="0"/>
              <a:t>Spectrograph</a:t>
            </a:r>
          </a:p>
          <a:p>
            <a:pPr marL="285750" indent="-285750">
              <a:buFont typeface="Arial" panose="020B0604020202020204" pitchFamily="34" charset="0"/>
              <a:buChar char="•"/>
            </a:pPr>
            <a:r>
              <a:rPr lang="en-GB" sz="1400" dirty="0"/>
              <a:t>Filters </a:t>
            </a:r>
          </a:p>
          <a:p>
            <a:pPr marL="285750" indent="-285750">
              <a:buFont typeface="Arial" panose="020B0604020202020204" pitchFamily="34" charset="0"/>
              <a:buChar char="•"/>
            </a:pPr>
            <a:r>
              <a:rPr lang="en-GB" sz="1400" dirty="0"/>
              <a:t>Etc.</a:t>
            </a:r>
          </a:p>
        </p:txBody>
      </p:sp>
      <p:pic>
        <p:nvPicPr>
          <p:cNvPr id="25" name="Picture 24">
            <a:extLst>
              <a:ext uri="{FF2B5EF4-FFF2-40B4-BE49-F238E27FC236}">
                <a16:creationId xmlns:a16="http://schemas.microsoft.com/office/drawing/2014/main" id="{DAD6A80F-1532-F944-A74B-E6D310A2658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2759764" y="4355116"/>
            <a:ext cx="1553553" cy="2232250"/>
          </a:xfrm>
          <a:prstGeom prst="rect">
            <a:avLst/>
          </a:prstGeom>
        </p:spPr>
      </p:pic>
      <p:sp>
        <p:nvSpPr>
          <p:cNvPr id="28" name="TextBox 27">
            <a:extLst>
              <a:ext uri="{FF2B5EF4-FFF2-40B4-BE49-F238E27FC236}">
                <a16:creationId xmlns:a16="http://schemas.microsoft.com/office/drawing/2014/main" id="{CEF97B61-6B01-4F47-B8CB-8F6702B02C98}"/>
              </a:ext>
            </a:extLst>
          </p:cNvPr>
          <p:cNvSpPr txBox="1"/>
          <p:nvPr/>
        </p:nvSpPr>
        <p:spPr>
          <a:xfrm>
            <a:off x="2492188" y="5720035"/>
            <a:ext cx="1774373" cy="461665"/>
          </a:xfrm>
          <a:prstGeom prst="rect">
            <a:avLst/>
          </a:prstGeom>
          <a:solidFill>
            <a:schemeClr val="bg1"/>
          </a:solidFill>
        </p:spPr>
        <p:txBody>
          <a:bodyPr wrap="square" rtlCol="0">
            <a:spAutoFit/>
          </a:bodyPr>
          <a:lstStyle/>
          <a:p>
            <a:pPr algn="l"/>
            <a:r>
              <a:rPr lang="en-GB" sz="1200" dirty="0"/>
              <a:t>8MeV proton beam inducing luminescence</a:t>
            </a:r>
          </a:p>
        </p:txBody>
      </p:sp>
      <p:pic>
        <p:nvPicPr>
          <p:cNvPr id="27" name="Picture 26" descr="A picture containing indoor, dirty&#10;&#10;Description automatically generated">
            <a:extLst>
              <a:ext uri="{FF2B5EF4-FFF2-40B4-BE49-F238E27FC236}">
                <a16:creationId xmlns:a16="http://schemas.microsoft.com/office/drawing/2014/main" id="{857EEC8B-5D4A-C243-BB3E-7F1695E8D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336" y="1176633"/>
            <a:ext cx="3239770" cy="2428995"/>
          </a:xfrm>
          <a:prstGeom prst="rect">
            <a:avLst/>
          </a:prstGeom>
        </p:spPr>
      </p:pic>
      <p:pic>
        <p:nvPicPr>
          <p:cNvPr id="17" name="Picture 16">
            <a:extLst>
              <a:ext uri="{FF2B5EF4-FFF2-40B4-BE49-F238E27FC236}">
                <a16:creationId xmlns:a16="http://schemas.microsoft.com/office/drawing/2014/main" id="{7B2C3854-B627-6940-99AF-4C929732960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81106" y="1197759"/>
            <a:ext cx="2598972" cy="1948543"/>
          </a:xfrm>
          <a:prstGeom prst="rect">
            <a:avLst/>
          </a:prstGeom>
        </p:spPr>
      </p:pic>
      <p:sp>
        <p:nvSpPr>
          <p:cNvPr id="2" name="TextBox 1">
            <a:extLst>
              <a:ext uri="{FF2B5EF4-FFF2-40B4-BE49-F238E27FC236}">
                <a16:creationId xmlns:a16="http://schemas.microsoft.com/office/drawing/2014/main" id="{44C759FA-B9DE-3149-82BE-17A0C7A6877F}"/>
              </a:ext>
            </a:extLst>
          </p:cNvPr>
          <p:cNvSpPr txBox="1"/>
          <p:nvPr/>
        </p:nvSpPr>
        <p:spPr>
          <a:xfrm>
            <a:off x="512532" y="3608931"/>
            <a:ext cx="3297378" cy="307777"/>
          </a:xfrm>
          <a:prstGeom prst="rect">
            <a:avLst/>
          </a:prstGeom>
          <a:noFill/>
        </p:spPr>
        <p:txBody>
          <a:bodyPr wrap="none" rtlCol="0">
            <a:spAutoFit/>
          </a:bodyPr>
          <a:lstStyle/>
          <a:p>
            <a:pPr algn="l"/>
            <a:r>
              <a:rPr lang="en-GB" sz="1400" dirty="0"/>
              <a:t>TW </a:t>
            </a:r>
            <a:r>
              <a:rPr lang="en-GB" sz="1400" dirty="0" err="1"/>
              <a:t>mockup</a:t>
            </a:r>
            <a:r>
              <a:rPr lang="en-GB" sz="1400" dirty="0"/>
              <a:t> coating with </a:t>
            </a:r>
            <a:r>
              <a:rPr lang="en-GB" sz="1400" dirty="0" err="1"/>
              <a:t>Chromia</a:t>
            </a:r>
            <a:r>
              <a:rPr lang="en-GB" sz="1400" dirty="0"/>
              <a:t> Alumina</a:t>
            </a:r>
          </a:p>
        </p:txBody>
      </p:sp>
    </p:spTree>
    <p:extLst>
      <p:ext uri="{BB962C8B-B14F-4D97-AF65-F5344CB8AC3E}">
        <p14:creationId xmlns:p14="http://schemas.microsoft.com/office/powerpoint/2010/main" val="4354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F173-909C-774D-B590-617AAE8CC147}"/>
              </a:ext>
            </a:extLst>
          </p:cNvPr>
          <p:cNvSpPr>
            <a:spLocks noGrp="1"/>
          </p:cNvSpPr>
          <p:nvPr>
            <p:ph type="title"/>
          </p:nvPr>
        </p:nvSpPr>
        <p:spPr/>
        <p:txBody>
          <a:bodyPr/>
          <a:lstStyle/>
          <a:p>
            <a:r>
              <a:rPr lang="en-GB" sz="3200" b="1" dirty="0" err="1">
                <a:solidFill>
                  <a:schemeClr val="tx1"/>
                </a:solidFill>
              </a:rPr>
              <a:t>Chromia</a:t>
            </a:r>
            <a:r>
              <a:rPr lang="en-GB" sz="3200" b="1" dirty="0">
                <a:solidFill>
                  <a:schemeClr val="tx1"/>
                </a:solidFill>
              </a:rPr>
              <a:t> Alumina Luminescent properties</a:t>
            </a:r>
          </a:p>
        </p:txBody>
      </p:sp>
      <p:sp>
        <p:nvSpPr>
          <p:cNvPr id="3" name="Footer Placeholder 2">
            <a:extLst>
              <a:ext uri="{FF2B5EF4-FFF2-40B4-BE49-F238E27FC236}">
                <a16:creationId xmlns:a16="http://schemas.microsoft.com/office/drawing/2014/main" id="{68679AD3-B13A-3D44-B418-308F22FEF22B}"/>
              </a:ext>
            </a:extLst>
          </p:cNvPr>
          <p:cNvSpPr>
            <a:spLocks noGrp="1"/>
          </p:cNvSpPr>
          <p:nvPr>
            <p:ph type="ftr" sz="quarter" idx="11"/>
          </p:nvPr>
        </p:nvSpPr>
        <p:spPr/>
        <p:txBody>
          <a:bodyPr/>
          <a:lstStyle/>
          <a:p>
            <a:r>
              <a:rPr lang="en-GB"/>
              <a:t>PBW Supported Instruments</a:t>
            </a:r>
            <a:endParaRPr lang="en-GB" dirty="0"/>
          </a:p>
        </p:txBody>
      </p:sp>
      <p:sp>
        <p:nvSpPr>
          <p:cNvPr id="4" name="Slide Number Placeholder 3">
            <a:extLst>
              <a:ext uri="{FF2B5EF4-FFF2-40B4-BE49-F238E27FC236}">
                <a16:creationId xmlns:a16="http://schemas.microsoft.com/office/drawing/2014/main" id="{AAC3C399-B55D-DD48-9BE9-86C3AA754A95}"/>
              </a:ext>
            </a:extLst>
          </p:cNvPr>
          <p:cNvSpPr>
            <a:spLocks noGrp="1"/>
          </p:cNvSpPr>
          <p:nvPr>
            <p:ph type="sldNum" sz="quarter" idx="12"/>
          </p:nvPr>
        </p:nvSpPr>
        <p:spPr/>
        <p:txBody>
          <a:bodyPr/>
          <a:lstStyle/>
          <a:p>
            <a:fld id="{F7283078-D760-1647-8B80-66BA8B52336D}" type="slidenum">
              <a:rPr lang="sv-SE" smtClean="0"/>
              <a:t>13</a:t>
            </a:fld>
            <a:endParaRPr lang="sv-SE" dirty="0"/>
          </a:p>
        </p:txBody>
      </p:sp>
      <p:sp>
        <p:nvSpPr>
          <p:cNvPr id="5" name="Text Placeholder 4">
            <a:extLst>
              <a:ext uri="{FF2B5EF4-FFF2-40B4-BE49-F238E27FC236}">
                <a16:creationId xmlns:a16="http://schemas.microsoft.com/office/drawing/2014/main" id="{10D50937-72F5-5542-A31B-AB61598F53E7}"/>
              </a:ext>
            </a:extLst>
          </p:cNvPr>
          <p:cNvSpPr>
            <a:spLocks noGrp="1"/>
          </p:cNvSpPr>
          <p:nvPr>
            <p:ph type="body" sz="quarter" idx="14"/>
          </p:nvPr>
        </p:nvSpPr>
        <p:spPr/>
        <p:txBody>
          <a:bodyPr/>
          <a:lstStyle/>
          <a:p>
            <a:r>
              <a:rPr lang="en-GB" dirty="0"/>
              <a:t>Plasma and flame sprayed by HV (University West) </a:t>
            </a:r>
          </a:p>
        </p:txBody>
      </p:sp>
      <p:sp>
        <p:nvSpPr>
          <p:cNvPr id="6" name="Content Placeholder 5">
            <a:extLst>
              <a:ext uri="{FF2B5EF4-FFF2-40B4-BE49-F238E27FC236}">
                <a16:creationId xmlns:a16="http://schemas.microsoft.com/office/drawing/2014/main" id="{55D4DAD2-FF6D-2746-AFA7-8C6461B5322A}"/>
              </a:ext>
            </a:extLst>
          </p:cNvPr>
          <p:cNvSpPr>
            <a:spLocks noGrp="1"/>
          </p:cNvSpPr>
          <p:nvPr>
            <p:ph idx="1"/>
          </p:nvPr>
        </p:nvSpPr>
        <p:spPr>
          <a:xfrm>
            <a:off x="1094400" y="1562400"/>
            <a:ext cx="5094365" cy="4719130"/>
          </a:xfrm>
        </p:spPr>
        <p:txBody>
          <a:bodyPr/>
          <a:lstStyle/>
          <a:p>
            <a:pPr lvl="1">
              <a:buFont typeface="Wingdings" pitchFamily="2" charset="2"/>
              <a:buChar char="§"/>
            </a:pPr>
            <a:r>
              <a:rPr lang="en-GB" sz="1400" dirty="0">
                <a:solidFill>
                  <a:schemeClr val="tx1"/>
                </a:solidFill>
              </a:rPr>
              <a:t> Luminescent Yield: 10</a:t>
            </a:r>
            <a:r>
              <a:rPr lang="en-GB" sz="1400" baseline="30000" dirty="0">
                <a:solidFill>
                  <a:schemeClr val="tx1"/>
                </a:solidFill>
              </a:rPr>
              <a:t>4</a:t>
            </a:r>
            <a:r>
              <a:rPr lang="en-GB" sz="1400" dirty="0">
                <a:solidFill>
                  <a:schemeClr val="tx1"/>
                </a:solidFill>
              </a:rPr>
              <a:t> photons / MeV </a:t>
            </a:r>
          </a:p>
          <a:p>
            <a:pPr lvl="2">
              <a:buFont typeface="Wingdings" pitchFamily="2" charset="2"/>
              <a:buChar char="Ø"/>
            </a:pPr>
            <a:r>
              <a:rPr lang="en-GB" sz="1200" dirty="0">
                <a:solidFill>
                  <a:schemeClr val="tx1"/>
                </a:solidFill>
              </a:rPr>
              <a:t>Sufficient in fresh sample conditions</a:t>
            </a:r>
          </a:p>
          <a:p>
            <a:pPr lvl="2">
              <a:buFont typeface="Wingdings" pitchFamily="2" charset="2"/>
              <a:buChar char="Ø"/>
            </a:pPr>
            <a:r>
              <a:rPr lang="en-GB" sz="1200" dirty="0">
                <a:solidFill>
                  <a:schemeClr val="tx1"/>
                </a:solidFill>
              </a:rPr>
              <a:t>Measurement performed at Oslo University</a:t>
            </a:r>
            <a:r>
              <a:rPr lang="en-GB" sz="1400" dirty="0">
                <a:solidFill>
                  <a:schemeClr val="tx1"/>
                </a:solidFill>
              </a:rPr>
              <a:t> </a:t>
            </a:r>
          </a:p>
          <a:p>
            <a:pPr marL="82550" lvl="1" indent="0">
              <a:buNone/>
            </a:pPr>
            <a:endParaRPr lang="en-GB" sz="1400" dirty="0">
              <a:solidFill>
                <a:schemeClr val="tx1"/>
              </a:solidFill>
            </a:endParaRPr>
          </a:p>
        </p:txBody>
      </p:sp>
      <p:sp>
        <p:nvSpPr>
          <p:cNvPr id="7" name="Date Placeholder 6">
            <a:extLst>
              <a:ext uri="{FF2B5EF4-FFF2-40B4-BE49-F238E27FC236}">
                <a16:creationId xmlns:a16="http://schemas.microsoft.com/office/drawing/2014/main" id="{CF6022C5-6559-F040-8213-520CFC24CF74}"/>
              </a:ext>
            </a:extLst>
          </p:cNvPr>
          <p:cNvSpPr>
            <a:spLocks noGrp="1"/>
          </p:cNvSpPr>
          <p:nvPr>
            <p:ph type="dt" sz="half" idx="10"/>
          </p:nvPr>
        </p:nvSpPr>
        <p:spPr/>
        <p:txBody>
          <a:bodyPr/>
          <a:lstStyle/>
          <a:p>
            <a:r>
              <a:rPr lang="sv-SE"/>
              <a:t>2021-03-04</a:t>
            </a:r>
            <a:endParaRPr lang="sv-SE" dirty="0"/>
          </a:p>
        </p:txBody>
      </p:sp>
      <p:pic>
        <p:nvPicPr>
          <p:cNvPr id="9" name="Picture 8">
            <a:extLst>
              <a:ext uri="{FF2B5EF4-FFF2-40B4-BE49-F238E27FC236}">
                <a16:creationId xmlns:a16="http://schemas.microsoft.com/office/drawing/2014/main" id="{3D44C95F-C6F5-6C4A-A7DE-7BE192751C86}"/>
              </a:ext>
            </a:extLst>
          </p:cNvPr>
          <p:cNvPicPr>
            <a:picLocks noChangeAspect="1"/>
          </p:cNvPicPr>
          <p:nvPr/>
        </p:nvPicPr>
        <p:blipFill>
          <a:blip r:embed="rId3"/>
          <a:stretch>
            <a:fillRect/>
          </a:stretch>
        </p:blipFill>
        <p:spPr>
          <a:xfrm>
            <a:off x="7960372" y="1204041"/>
            <a:ext cx="3352800" cy="1870862"/>
          </a:xfrm>
          <a:prstGeom prst="rect">
            <a:avLst/>
          </a:prstGeom>
        </p:spPr>
      </p:pic>
      <p:pic>
        <p:nvPicPr>
          <p:cNvPr id="10" name="Picture 9">
            <a:extLst>
              <a:ext uri="{FF2B5EF4-FFF2-40B4-BE49-F238E27FC236}">
                <a16:creationId xmlns:a16="http://schemas.microsoft.com/office/drawing/2014/main" id="{89F924B8-968B-F24E-BA8D-283A92494E23}"/>
              </a:ext>
            </a:extLst>
          </p:cNvPr>
          <p:cNvPicPr>
            <a:picLocks noChangeAspect="1"/>
          </p:cNvPicPr>
          <p:nvPr/>
        </p:nvPicPr>
        <p:blipFill>
          <a:blip r:embed="rId4"/>
          <a:stretch>
            <a:fillRect/>
          </a:stretch>
        </p:blipFill>
        <p:spPr>
          <a:xfrm>
            <a:off x="992950" y="3014350"/>
            <a:ext cx="2754881" cy="1834515"/>
          </a:xfrm>
          <a:prstGeom prst="rect">
            <a:avLst/>
          </a:prstGeom>
        </p:spPr>
      </p:pic>
      <p:sp>
        <p:nvSpPr>
          <p:cNvPr id="11" name="Rectangle 10">
            <a:extLst>
              <a:ext uri="{FF2B5EF4-FFF2-40B4-BE49-F238E27FC236}">
                <a16:creationId xmlns:a16="http://schemas.microsoft.com/office/drawing/2014/main" id="{24D63806-A47E-4049-B70D-241AFC08B83B}"/>
              </a:ext>
            </a:extLst>
          </p:cNvPr>
          <p:cNvSpPr/>
          <p:nvPr/>
        </p:nvSpPr>
        <p:spPr>
          <a:xfrm>
            <a:off x="8282609" y="3070670"/>
            <a:ext cx="3352800" cy="1677382"/>
          </a:xfrm>
          <a:prstGeom prst="rect">
            <a:avLst/>
          </a:prstGeom>
        </p:spPr>
        <p:txBody>
          <a:bodyPr wrap="square">
            <a:spAutoFit/>
          </a:bodyPr>
          <a:lstStyle/>
          <a:p>
            <a:pPr marL="82550" lvl="1">
              <a:spcBef>
                <a:spcPts val="1000"/>
              </a:spcBef>
              <a:buClr>
                <a:srgbClr val="666666"/>
              </a:buClr>
            </a:pPr>
            <a:r>
              <a:rPr lang="en-GB" sz="1400" dirty="0"/>
              <a:t>Temperature studies – ESS BI lab and OCL</a:t>
            </a:r>
          </a:p>
          <a:p>
            <a:pPr marL="315913" lvl="1" indent="-233363">
              <a:spcBef>
                <a:spcPts val="1000"/>
              </a:spcBef>
              <a:buClr>
                <a:srgbClr val="666666"/>
              </a:buClr>
              <a:buFont typeface="Wingdings" pitchFamily="2" charset="2"/>
              <a:buChar char="§"/>
            </a:pPr>
            <a:r>
              <a:rPr lang="en-GB" sz="1400" dirty="0"/>
              <a:t>Influence of temperature: reduced yield with increased temperature </a:t>
            </a:r>
          </a:p>
          <a:p>
            <a:pPr marL="582613" lvl="2" indent="-250825">
              <a:spcBef>
                <a:spcPts val="1000"/>
              </a:spcBef>
              <a:buClr>
                <a:srgbClr val="666666"/>
              </a:buClr>
              <a:buFont typeface="Wingdings" pitchFamily="2" charset="2"/>
              <a:buChar char="Ø"/>
            </a:pPr>
            <a:r>
              <a:rPr lang="en-GB" sz="1200" dirty="0"/>
              <a:t>25C -&gt; 230C , yield drops by 70%</a:t>
            </a:r>
          </a:p>
          <a:p>
            <a:pPr marL="582613" lvl="2" indent="-250825">
              <a:spcBef>
                <a:spcPts val="1000"/>
              </a:spcBef>
              <a:buClr>
                <a:srgbClr val="666666"/>
              </a:buClr>
              <a:buFont typeface="Wingdings" pitchFamily="2" charset="2"/>
              <a:buChar char="Ø"/>
            </a:pPr>
            <a:r>
              <a:rPr lang="en-GB" sz="1200" dirty="0"/>
              <a:t>Quenching temperature not measured, expected to be around 300C</a:t>
            </a:r>
          </a:p>
        </p:txBody>
      </p:sp>
      <p:sp>
        <p:nvSpPr>
          <p:cNvPr id="12" name="Rectangle 11">
            <a:extLst>
              <a:ext uri="{FF2B5EF4-FFF2-40B4-BE49-F238E27FC236}">
                <a16:creationId xmlns:a16="http://schemas.microsoft.com/office/drawing/2014/main" id="{CD97D90D-A459-1A46-A870-968DA6E850ED}"/>
              </a:ext>
            </a:extLst>
          </p:cNvPr>
          <p:cNvSpPr/>
          <p:nvPr/>
        </p:nvSpPr>
        <p:spPr>
          <a:xfrm>
            <a:off x="3641582" y="3441581"/>
            <a:ext cx="3631095" cy="964367"/>
          </a:xfrm>
          <a:prstGeom prst="rect">
            <a:avLst/>
          </a:prstGeom>
        </p:spPr>
        <p:txBody>
          <a:bodyPr wrap="square">
            <a:spAutoFit/>
          </a:bodyPr>
          <a:lstStyle/>
          <a:p>
            <a:pPr marL="82550" lvl="1">
              <a:spcBef>
                <a:spcPts val="1000"/>
              </a:spcBef>
              <a:buClr>
                <a:srgbClr val="666666"/>
              </a:buClr>
            </a:pPr>
            <a:r>
              <a:rPr lang="en-GB" sz="1400" dirty="0"/>
              <a:t>Irradiation studies at DTU</a:t>
            </a:r>
          </a:p>
          <a:p>
            <a:pPr marL="315913" lvl="1" indent="-233363">
              <a:spcBef>
                <a:spcPts val="1000"/>
              </a:spcBef>
              <a:buClr>
                <a:srgbClr val="666666"/>
              </a:buClr>
              <a:buFont typeface="Wingdings" pitchFamily="2" charset="2"/>
              <a:buChar char="§"/>
            </a:pPr>
            <a:r>
              <a:rPr lang="en-GB" sz="1400" dirty="0"/>
              <a:t>Impact of radiation on yield </a:t>
            </a:r>
          </a:p>
          <a:p>
            <a:pPr marL="582613" lvl="2" indent="-250825">
              <a:spcBef>
                <a:spcPts val="1000"/>
              </a:spcBef>
              <a:buClr>
                <a:srgbClr val="666666"/>
              </a:buClr>
              <a:buFont typeface="Wingdings" pitchFamily="2" charset="2"/>
              <a:buChar char="Ø"/>
            </a:pPr>
            <a:r>
              <a:rPr lang="en-GB" sz="1200" dirty="0"/>
              <a:t> rapid decay to asymptotic value around 5% </a:t>
            </a:r>
          </a:p>
        </p:txBody>
      </p:sp>
      <p:sp>
        <p:nvSpPr>
          <p:cNvPr id="13" name="Rectangle 12">
            <a:extLst>
              <a:ext uri="{FF2B5EF4-FFF2-40B4-BE49-F238E27FC236}">
                <a16:creationId xmlns:a16="http://schemas.microsoft.com/office/drawing/2014/main" id="{25CE63BC-E944-8B4D-9173-9318C52B28F6}"/>
              </a:ext>
            </a:extLst>
          </p:cNvPr>
          <p:cNvSpPr/>
          <p:nvPr/>
        </p:nvSpPr>
        <p:spPr>
          <a:xfrm>
            <a:off x="1389832" y="5025369"/>
            <a:ext cx="3884583" cy="1431161"/>
          </a:xfrm>
          <a:prstGeom prst="rect">
            <a:avLst/>
          </a:prstGeom>
        </p:spPr>
        <p:txBody>
          <a:bodyPr wrap="square">
            <a:spAutoFit/>
          </a:bodyPr>
          <a:lstStyle/>
          <a:p>
            <a:pPr marL="315913" lvl="1" indent="-233363">
              <a:spcBef>
                <a:spcPts val="1000"/>
              </a:spcBef>
              <a:buClr>
                <a:srgbClr val="666666"/>
              </a:buClr>
              <a:buFont typeface="Wingdings" pitchFamily="2" charset="2"/>
              <a:buChar char="§"/>
            </a:pPr>
            <a:r>
              <a:rPr lang="en-GB" sz="1400" dirty="0"/>
              <a:t>Luminescence lifetime (ESS BI lab)</a:t>
            </a:r>
          </a:p>
          <a:p>
            <a:pPr marL="582613" lvl="2" indent="-250825">
              <a:spcBef>
                <a:spcPts val="1000"/>
              </a:spcBef>
              <a:buClr>
                <a:srgbClr val="666666"/>
              </a:buClr>
              <a:buFont typeface="Wingdings" pitchFamily="2" charset="2"/>
              <a:buChar char="Ø"/>
            </a:pPr>
            <a:r>
              <a:rPr lang="en-GB" sz="1200" dirty="0"/>
              <a:t>3ms (@ room temperature and non-irradiated sample) </a:t>
            </a:r>
          </a:p>
          <a:p>
            <a:pPr marL="582613" lvl="2" indent="-250825">
              <a:spcBef>
                <a:spcPts val="1000"/>
              </a:spcBef>
              <a:buClr>
                <a:srgbClr val="666666"/>
              </a:buClr>
              <a:buFont typeface="Wingdings" pitchFamily="2" charset="2"/>
              <a:buChar char="Ø"/>
            </a:pPr>
            <a:r>
              <a:rPr lang="en-GB" sz="1200" dirty="0"/>
              <a:t>Not measured at high temperature </a:t>
            </a:r>
          </a:p>
          <a:p>
            <a:pPr marL="582613" lvl="2" indent="-250825">
              <a:spcBef>
                <a:spcPts val="1000"/>
              </a:spcBef>
              <a:buClr>
                <a:srgbClr val="666666"/>
              </a:buClr>
              <a:buFont typeface="Wingdings" pitchFamily="2" charset="2"/>
              <a:buChar char="Ø"/>
            </a:pPr>
            <a:r>
              <a:rPr lang="en-GB" sz="1200" dirty="0"/>
              <a:t>No data or prediction after first irradiation </a:t>
            </a:r>
          </a:p>
        </p:txBody>
      </p:sp>
      <p:pic>
        <p:nvPicPr>
          <p:cNvPr id="14" name="Picture 13">
            <a:extLst>
              <a:ext uri="{FF2B5EF4-FFF2-40B4-BE49-F238E27FC236}">
                <a16:creationId xmlns:a16="http://schemas.microsoft.com/office/drawing/2014/main" id="{487BDF02-72DD-1F44-ADAD-CE7DE5E631AC}"/>
              </a:ext>
            </a:extLst>
          </p:cNvPr>
          <p:cNvPicPr>
            <a:picLocks noChangeAspect="1"/>
          </p:cNvPicPr>
          <p:nvPr/>
        </p:nvPicPr>
        <p:blipFill>
          <a:blip r:embed="rId5"/>
          <a:stretch>
            <a:fillRect/>
          </a:stretch>
        </p:blipFill>
        <p:spPr>
          <a:xfrm>
            <a:off x="4372806" y="1580996"/>
            <a:ext cx="2337616" cy="1493907"/>
          </a:xfrm>
          <a:prstGeom prst="rect">
            <a:avLst/>
          </a:prstGeom>
        </p:spPr>
      </p:pic>
      <p:sp>
        <p:nvSpPr>
          <p:cNvPr id="15" name="TextBox 14">
            <a:extLst>
              <a:ext uri="{FF2B5EF4-FFF2-40B4-BE49-F238E27FC236}">
                <a16:creationId xmlns:a16="http://schemas.microsoft.com/office/drawing/2014/main" id="{C5DBA065-3B70-A348-BA35-E37B241173D5}"/>
              </a:ext>
            </a:extLst>
          </p:cNvPr>
          <p:cNvSpPr txBox="1"/>
          <p:nvPr/>
        </p:nvSpPr>
        <p:spPr>
          <a:xfrm>
            <a:off x="5783709" y="1749880"/>
            <a:ext cx="516488" cy="307777"/>
          </a:xfrm>
          <a:prstGeom prst="rect">
            <a:avLst/>
          </a:prstGeom>
          <a:solidFill>
            <a:srgbClr val="002060"/>
          </a:solidFill>
        </p:spPr>
        <p:txBody>
          <a:bodyPr wrap="none" rtlCol="0">
            <a:spAutoFit/>
          </a:bodyPr>
          <a:lstStyle/>
          <a:p>
            <a:pPr algn="l"/>
            <a:r>
              <a:rPr lang="en-GB" sz="1400" b="1" dirty="0">
                <a:solidFill>
                  <a:schemeClr val="bg1"/>
                </a:solidFill>
              </a:rPr>
              <a:t>OCL </a:t>
            </a:r>
          </a:p>
        </p:txBody>
      </p:sp>
      <p:pic>
        <p:nvPicPr>
          <p:cNvPr id="16" name="Picture 15">
            <a:extLst>
              <a:ext uri="{FF2B5EF4-FFF2-40B4-BE49-F238E27FC236}">
                <a16:creationId xmlns:a16="http://schemas.microsoft.com/office/drawing/2014/main" id="{D93F2FE1-FB00-154A-A850-624C2BD8198E}"/>
              </a:ext>
            </a:extLst>
          </p:cNvPr>
          <p:cNvPicPr>
            <a:picLocks noChangeAspect="1"/>
          </p:cNvPicPr>
          <p:nvPr/>
        </p:nvPicPr>
        <p:blipFill>
          <a:blip r:embed="rId6"/>
          <a:stretch>
            <a:fillRect/>
          </a:stretch>
        </p:blipFill>
        <p:spPr>
          <a:xfrm>
            <a:off x="5151832" y="4915147"/>
            <a:ext cx="2933965" cy="1683422"/>
          </a:xfrm>
          <a:prstGeom prst="rect">
            <a:avLst/>
          </a:prstGeom>
        </p:spPr>
      </p:pic>
    </p:spTree>
    <p:extLst>
      <p:ext uri="{BB962C8B-B14F-4D97-AF65-F5344CB8AC3E}">
        <p14:creationId xmlns:p14="http://schemas.microsoft.com/office/powerpoint/2010/main" val="5823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1EF6404-55EB-CC49-9B51-91A7916C78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PBW Supported Instruments</a:t>
            </a:r>
          </a:p>
        </p:txBody>
      </p:sp>
      <p:sp>
        <p:nvSpPr>
          <p:cNvPr id="4" name="Slide Number Placeholder 3">
            <a:extLst>
              <a:ext uri="{FF2B5EF4-FFF2-40B4-BE49-F238E27FC236}">
                <a16:creationId xmlns:a16="http://schemas.microsoft.com/office/drawing/2014/main" id="{725B04AE-2C05-A44F-9E04-F544051FE3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800" b="1" i="0" u="none" strike="noStrike" kern="1200" cap="none" spc="0" normalizeH="0" baseline="0" noProof="0" dirty="0">
              <a:ln>
                <a:noFill/>
              </a:ln>
              <a:solidFill>
                <a:srgbClr val="0099DC"/>
              </a:solidFill>
              <a:effectLst/>
              <a:uLnTx/>
              <a:uFillTx/>
              <a:latin typeface="Segoe UI"/>
              <a:ea typeface="+mn-ea"/>
              <a:cs typeface="+mn-cs"/>
            </a:endParaRPr>
          </a:p>
        </p:txBody>
      </p:sp>
      <p:sp>
        <p:nvSpPr>
          <p:cNvPr id="7" name="Date Placeholder 6">
            <a:extLst>
              <a:ext uri="{FF2B5EF4-FFF2-40B4-BE49-F238E27FC236}">
                <a16:creationId xmlns:a16="http://schemas.microsoft.com/office/drawing/2014/main" id="{613B12A2-58E5-564E-9981-812BE4DE1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80" normalizeH="0" baseline="0" noProof="0">
                <a:ln>
                  <a:noFill/>
                </a:ln>
                <a:solidFill>
                  <a:srgbClr val="CCCCCC"/>
                </a:solidFill>
                <a:effectLst/>
                <a:uLnTx/>
                <a:uFillTx/>
                <a:latin typeface="Segoe UI"/>
                <a:ea typeface="+mn-ea"/>
                <a:cs typeface="+mn-cs"/>
              </a:rPr>
              <a:t>2021-03-04</a:t>
            </a:r>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C5C21866-CC04-6F48-829A-D7ACF6767E15}"/>
              </a:ext>
            </a:extLst>
          </p:cNvPr>
          <p:cNvPicPr>
            <a:picLocks noChangeAspect="1"/>
          </p:cNvPicPr>
          <p:nvPr/>
        </p:nvPicPr>
        <p:blipFill>
          <a:blip r:embed="rId3"/>
          <a:stretch>
            <a:fillRect/>
          </a:stretch>
        </p:blipFill>
        <p:spPr>
          <a:xfrm>
            <a:off x="377802" y="556581"/>
            <a:ext cx="3835666" cy="2880000"/>
          </a:xfrm>
          <a:prstGeom prst="rect">
            <a:avLst/>
          </a:prstGeom>
        </p:spPr>
      </p:pic>
      <p:sp>
        <p:nvSpPr>
          <p:cNvPr id="10" name="TextBox 9">
            <a:extLst>
              <a:ext uri="{FF2B5EF4-FFF2-40B4-BE49-F238E27FC236}">
                <a16:creationId xmlns:a16="http://schemas.microsoft.com/office/drawing/2014/main" id="{1396C29D-A273-B04A-8D9C-1FA69F01217C}"/>
              </a:ext>
            </a:extLst>
          </p:cNvPr>
          <p:cNvSpPr txBox="1"/>
          <p:nvPr/>
        </p:nvSpPr>
        <p:spPr>
          <a:xfrm>
            <a:off x="857568" y="282834"/>
            <a:ext cx="10844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Segoe UI"/>
                <a:ea typeface="+mn-ea"/>
                <a:cs typeface="+mn-cs"/>
              </a:rPr>
              <a:t>PBW IMG</a:t>
            </a:r>
          </a:p>
        </p:txBody>
      </p:sp>
      <p:sp>
        <p:nvSpPr>
          <p:cNvPr id="11" name="TextBox 10">
            <a:extLst>
              <a:ext uri="{FF2B5EF4-FFF2-40B4-BE49-F238E27FC236}">
                <a16:creationId xmlns:a16="http://schemas.microsoft.com/office/drawing/2014/main" id="{BA4E6C67-8552-EA45-9CBF-E9E9066ABA84}"/>
              </a:ext>
            </a:extLst>
          </p:cNvPr>
          <p:cNvSpPr txBox="1"/>
          <p:nvPr/>
        </p:nvSpPr>
        <p:spPr>
          <a:xfrm>
            <a:off x="10106892" y="222232"/>
            <a:ext cx="9557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6666"/>
                </a:solidFill>
                <a:effectLst/>
                <a:uLnTx/>
                <a:uFillTx/>
                <a:latin typeface="Segoe UI"/>
                <a:ea typeface="+mn-ea"/>
                <a:cs typeface="+mn-cs"/>
              </a:rPr>
              <a:t>TW IMG</a:t>
            </a:r>
          </a:p>
        </p:txBody>
      </p:sp>
      <p:graphicFrame>
        <p:nvGraphicFramePr>
          <p:cNvPr id="12" name="Table 11">
            <a:extLst>
              <a:ext uri="{FF2B5EF4-FFF2-40B4-BE49-F238E27FC236}">
                <a16:creationId xmlns:a16="http://schemas.microsoft.com/office/drawing/2014/main" id="{60065197-416F-4044-A78F-30682D769D49}"/>
              </a:ext>
            </a:extLst>
          </p:cNvPr>
          <p:cNvGraphicFramePr>
            <a:graphicFrameLocks noGrp="1"/>
          </p:cNvGraphicFramePr>
          <p:nvPr>
            <p:extLst/>
          </p:nvPr>
        </p:nvGraphicFramePr>
        <p:xfrm>
          <a:off x="377802" y="3542732"/>
          <a:ext cx="4639718" cy="2262236"/>
        </p:xfrm>
        <a:graphic>
          <a:graphicData uri="http://schemas.openxmlformats.org/drawingml/2006/table">
            <a:tbl>
              <a:tblPr firstRow="1" bandRow="1">
                <a:tableStyleId>{5C22544A-7EE6-4342-B048-85BDC9FD1C3A}</a:tableStyleId>
              </a:tblPr>
              <a:tblGrid>
                <a:gridCol w="2057086">
                  <a:extLst>
                    <a:ext uri="{9D8B030D-6E8A-4147-A177-3AD203B41FA5}">
                      <a16:colId xmlns:a16="http://schemas.microsoft.com/office/drawing/2014/main" val="2558357196"/>
                    </a:ext>
                  </a:extLst>
                </a:gridCol>
                <a:gridCol w="741092">
                  <a:extLst>
                    <a:ext uri="{9D8B030D-6E8A-4147-A177-3AD203B41FA5}">
                      <a16:colId xmlns:a16="http://schemas.microsoft.com/office/drawing/2014/main" val="374828792"/>
                    </a:ext>
                  </a:extLst>
                </a:gridCol>
                <a:gridCol w="816473">
                  <a:extLst>
                    <a:ext uri="{9D8B030D-6E8A-4147-A177-3AD203B41FA5}">
                      <a16:colId xmlns:a16="http://schemas.microsoft.com/office/drawing/2014/main" val="1893852654"/>
                    </a:ext>
                  </a:extLst>
                </a:gridCol>
                <a:gridCol w="1025067">
                  <a:extLst>
                    <a:ext uri="{9D8B030D-6E8A-4147-A177-3AD203B41FA5}">
                      <a16:colId xmlns:a16="http://schemas.microsoft.com/office/drawing/2014/main" val="1459912065"/>
                    </a:ext>
                  </a:extLst>
                </a:gridCol>
              </a:tblGrid>
              <a:tr h="336959">
                <a:tc>
                  <a:txBody>
                    <a:bodyPr/>
                    <a:lstStyle/>
                    <a:p>
                      <a:r>
                        <a:rPr lang="en-GB" sz="1200" dirty="0"/>
                        <a:t>Beam </a:t>
                      </a:r>
                    </a:p>
                  </a:txBody>
                  <a:tcPr anchor="ctr"/>
                </a:tc>
                <a:tc>
                  <a:txBody>
                    <a:bodyPr/>
                    <a:lstStyle/>
                    <a:p>
                      <a:r>
                        <a:rPr lang="en-GB" sz="1200" dirty="0"/>
                        <a:t>value</a:t>
                      </a:r>
                    </a:p>
                  </a:txBody>
                  <a:tcPr anchor="ctr"/>
                </a:tc>
                <a:tc>
                  <a:txBody>
                    <a:bodyPr/>
                    <a:lstStyle/>
                    <a:p>
                      <a:r>
                        <a:rPr lang="en-GB" sz="1200" dirty="0"/>
                        <a:t>measured</a:t>
                      </a:r>
                    </a:p>
                  </a:txBody>
                  <a:tcPr anchor="ctr"/>
                </a:tc>
                <a:tc>
                  <a:txBody>
                    <a:bodyPr/>
                    <a:lstStyle/>
                    <a:p>
                      <a:r>
                        <a:rPr lang="en-GB" sz="1200" dirty="0"/>
                        <a:t>Error  (mm)</a:t>
                      </a:r>
                    </a:p>
                  </a:txBody>
                  <a:tcPr anchor="ctr"/>
                </a:tc>
                <a:extLst>
                  <a:ext uri="{0D108BD9-81ED-4DB2-BD59-A6C34878D82A}">
                    <a16:rowId xmlns:a16="http://schemas.microsoft.com/office/drawing/2014/main" val="2454291698"/>
                  </a:ext>
                </a:extLst>
              </a:tr>
              <a:tr h="336959">
                <a:tc>
                  <a:txBody>
                    <a:bodyPr/>
                    <a:lstStyle/>
                    <a:p>
                      <a:r>
                        <a:rPr lang="en-GB" sz="1200" dirty="0"/>
                        <a:t>Size X (mm)</a:t>
                      </a:r>
                    </a:p>
                  </a:txBody>
                  <a:tcPr anchor="ctr"/>
                </a:tc>
                <a:tc>
                  <a:txBody>
                    <a:bodyPr/>
                    <a:lstStyle/>
                    <a:p>
                      <a:pPr algn="ctr"/>
                      <a:r>
                        <a:rPr lang="en-GB" sz="1200" dirty="0"/>
                        <a:t>36,4</a:t>
                      </a:r>
                    </a:p>
                  </a:txBody>
                  <a:tcPr anchor="ctr"/>
                </a:tc>
                <a:tc>
                  <a:txBody>
                    <a:bodyPr/>
                    <a:lstStyle/>
                    <a:p>
                      <a:pPr algn="ctr"/>
                      <a:r>
                        <a:rPr lang="en-GB" sz="1200" dirty="0"/>
                        <a:t>36.4</a:t>
                      </a:r>
                    </a:p>
                  </a:txBody>
                  <a:tcPr anchor="ctr"/>
                </a:tc>
                <a:tc>
                  <a:txBody>
                    <a:bodyPr/>
                    <a:lstStyle/>
                    <a:p>
                      <a:pPr algn="ctr"/>
                      <a:r>
                        <a:rPr lang="en-GB" sz="1200" dirty="0"/>
                        <a:t>0.1</a:t>
                      </a:r>
                    </a:p>
                  </a:txBody>
                  <a:tcPr anchor="ctr"/>
                </a:tc>
                <a:extLst>
                  <a:ext uri="{0D108BD9-81ED-4DB2-BD59-A6C34878D82A}">
                    <a16:rowId xmlns:a16="http://schemas.microsoft.com/office/drawing/2014/main" val="164442424"/>
                  </a:ext>
                </a:extLst>
              </a:tr>
              <a:tr h="336959">
                <a:tc>
                  <a:txBody>
                    <a:bodyPr/>
                    <a:lstStyle/>
                    <a:p>
                      <a:r>
                        <a:rPr lang="en-GB" sz="1200" dirty="0"/>
                        <a:t>Size Y (mm)</a:t>
                      </a:r>
                    </a:p>
                  </a:txBody>
                  <a:tcPr anchor="ctr"/>
                </a:tc>
                <a:tc>
                  <a:txBody>
                    <a:bodyPr/>
                    <a:lstStyle/>
                    <a:p>
                      <a:pPr algn="ctr"/>
                      <a:r>
                        <a:rPr lang="en-GB" sz="1200" dirty="0"/>
                        <a:t>14.7</a:t>
                      </a:r>
                    </a:p>
                  </a:txBody>
                  <a:tcPr anchor="ctr"/>
                </a:tc>
                <a:tc>
                  <a:txBody>
                    <a:bodyPr/>
                    <a:lstStyle/>
                    <a:p>
                      <a:pPr algn="ctr"/>
                      <a:r>
                        <a:rPr lang="en-GB" sz="1200" dirty="0"/>
                        <a:t>14.7</a:t>
                      </a:r>
                    </a:p>
                  </a:txBody>
                  <a:tcPr anchor="ctr"/>
                </a:tc>
                <a:tc>
                  <a:txBody>
                    <a:bodyPr/>
                    <a:lstStyle/>
                    <a:p>
                      <a:pPr algn="ctr"/>
                      <a:r>
                        <a:rPr lang="en-GB" sz="1200" dirty="0"/>
                        <a:t>0.1</a:t>
                      </a:r>
                    </a:p>
                  </a:txBody>
                  <a:tcPr anchor="ctr"/>
                </a:tc>
                <a:extLst>
                  <a:ext uri="{0D108BD9-81ED-4DB2-BD59-A6C34878D82A}">
                    <a16:rowId xmlns:a16="http://schemas.microsoft.com/office/drawing/2014/main" val="3670542679"/>
                  </a:ext>
                </a:extLst>
              </a:tr>
              <a:tr h="336959">
                <a:tc>
                  <a:txBody>
                    <a:bodyPr/>
                    <a:lstStyle/>
                    <a:p>
                      <a:r>
                        <a:rPr lang="en-GB" sz="1200" dirty="0"/>
                        <a:t>Centre of mass </a:t>
                      </a:r>
                      <a:r>
                        <a:rPr lang="en-GB" sz="1200" dirty="0" err="1"/>
                        <a:t>x,y</a:t>
                      </a:r>
                      <a:r>
                        <a:rPr lang="en-GB" sz="1200" dirty="0"/>
                        <a:t> (mm)</a:t>
                      </a:r>
                    </a:p>
                  </a:txBody>
                  <a:tcPr anchor="ctr"/>
                </a:tc>
                <a:tc>
                  <a:txBody>
                    <a:bodyPr/>
                    <a:lstStyle/>
                    <a:p>
                      <a:pPr algn="ctr"/>
                      <a:r>
                        <a:rPr lang="en-GB" sz="1200" dirty="0"/>
                        <a:t>0, 0</a:t>
                      </a:r>
                    </a:p>
                  </a:txBody>
                  <a:tcPr anchor="ctr"/>
                </a:tc>
                <a:tc>
                  <a:txBody>
                    <a:bodyPr/>
                    <a:lstStyle/>
                    <a:p>
                      <a:pPr algn="ctr"/>
                      <a:r>
                        <a:rPr lang="en-GB" sz="1200" dirty="0"/>
                        <a:t>0.07, 0.03 </a:t>
                      </a:r>
                    </a:p>
                  </a:txBody>
                  <a:tcPr anchor="ctr"/>
                </a:tc>
                <a:tc>
                  <a:txBody>
                    <a:bodyPr/>
                    <a:lstStyle/>
                    <a:p>
                      <a:pPr algn="ctr"/>
                      <a:r>
                        <a:rPr lang="en-GB" sz="1200" dirty="0"/>
                        <a:t>0.01</a:t>
                      </a:r>
                    </a:p>
                  </a:txBody>
                  <a:tcPr anchor="ctr"/>
                </a:tc>
                <a:extLst>
                  <a:ext uri="{0D108BD9-81ED-4DB2-BD59-A6C34878D82A}">
                    <a16:rowId xmlns:a16="http://schemas.microsoft.com/office/drawing/2014/main" val="3840095215"/>
                  </a:ext>
                </a:extLst>
              </a:tr>
              <a:tr h="336959">
                <a:tc>
                  <a:txBody>
                    <a:bodyPr/>
                    <a:lstStyle/>
                    <a:p>
                      <a:r>
                        <a:rPr lang="en-GB" sz="1200" dirty="0"/>
                        <a:t>Edge position x left / right  (mm)</a:t>
                      </a:r>
                    </a:p>
                  </a:txBody>
                  <a:tcPr anchor="ctr"/>
                </a:tc>
                <a:tc>
                  <a:txBody>
                    <a:bodyPr/>
                    <a:lstStyle/>
                    <a:p>
                      <a:pPr algn="ctr"/>
                      <a:r>
                        <a:rPr lang="en-GB" sz="1200" dirty="0"/>
                        <a:t>-59 /59</a:t>
                      </a:r>
                    </a:p>
                  </a:txBody>
                  <a:tcPr anchor="ctr"/>
                </a:tc>
                <a:tc>
                  <a:txBody>
                    <a:bodyPr/>
                    <a:lstStyle/>
                    <a:p>
                      <a:pPr algn="ctr"/>
                      <a:r>
                        <a:rPr lang="en-GB" sz="1200" dirty="0"/>
                        <a:t>-59 / 59</a:t>
                      </a:r>
                    </a:p>
                  </a:txBody>
                  <a:tcPr anchor="ctr"/>
                </a:tc>
                <a:tc>
                  <a:txBody>
                    <a:bodyPr/>
                    <a:lstStyle/>
                    <a:p>
                      <a:pPr algn="ctr"/>
                      <a:r>
                        <a:rPr lang="en-GB" sz="1200" dirty="0"/>
                        <a:t>0.01</a:t>
                      </a:r>
                    </a:p>
                  </a:txBody>
                  <a:tcPr anchor="ctr"/>
                </a:tc>
                <a:extLst>
                  <a:ext uri="{0D108BD9-81ED-4DB2-BD59-A6C34878D82A}">
                    <a16:rowId xmlns:a16="http://schemas.microsoft.com/office/drawing/2014/main" val="1326256674"/>
                  </a:ext>
                </a:extLst>
              </a:tr>
              <a:tr h="336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Edge position y top / bottom  (mm)</a:t>
                      </a:r>
                    </a:p>
                  </a:txBody>
                  <a:tcPr anchor="ctr"/>
                </a:tc>
                <a:tc>
                  <a:txBody>
                    <a:bodyPr/>
                    <a:lstStyle/>
                    <a:p>
                      <a:pPr algn="ctr"/>
                      <a:r>
                        <a:rPr lang="en-GB" sz="1200" dirty="0"/>
                        <a:t>-24/24</a:t>
                      </a:r>
                    </a:p>
                  </a:txBody>
                  <a:tcPr anchor="ctr"/>
                </a:tc>
                <a:tc>
                  <a:txBody>
                    <a:bodyPr/>
                    <a:lstStyle/>
                    <a:p>
                      <a:pPr algn="ctr"/>
                      <a:r>
                        <a:rPr lang="en-GB" sz="1200" dirty="0"/>
                        <a:t>-24/24</a:t>
                      </a:r>
                    </a:p>
                  </a:txBody>
                  <a:tcPr anchor="ctr"/>
                </a:tc>
                <a:tc>
                  <a:txBody>
                    <a:bodyPr/>
                    <a:lstStyle/>
                    <a:p>
                      <a:pPr algn="ctr"/>
                      <a:r>
                        <a:rPr lang="en-GB" sz="1200" dirty="0"/>
                        <a:t>0.01</a:t>
                      </a:r>
                    </a:p>
                  </a:txBody>
                  <a:tcPr anchor="ctr"/>
                </a:tc>
                <a:extLst>
                  <a:ext uri="{0D108BD9-81ED-4DB2-BD59-A6C34878D82A}">
                    <a16:rowId xmlns:a16="http://schemas.microsoft.com/office/drawing/2014/main" val="496178803"/>
                  </a:ext>
                </a:extLst>
              </a:tr>
            </a:tbl>
          </a:graphicData>
        </a:graphic>
      </p:graphicFrame>
      <p:graphicFrame>
        <p:nvGraphicFramePr>
          <p:cNvPr id="13" name="Table 12">
            <a:extLst>
              <a:ext uri="{FF2B5EF4-FFF2-40B4-BE49-F238E27FC236}">
                <a16:creationId xmlns:a16="http://schemas.microsoft.com/office/drawing/2014/main" id="{9AA24F9D-E549-1241-8E98-B9FBA4BBB726}"/>
              </a:ext>
            </a:extLst>
          </p:cNvPr>
          <p:cNvGraphicFramePr>
            <a:graphicFrameLocks noGrp="1"/>
          </p:cNvGraphicFramePr>
          <p:nvPr>
            <p:extLst/>
          </p:nvPr>
        </p:nvGraphicFramePr>
        <p:xfrm>
          <a:off x="6570508" y="3530316"/>
          <a:ext cx="4946578" cy="2262236"/>
        </p:xfrm>
        <a:graphic>
          <a:graphicData uri="http://schemas.openxmlformats.org/drawingml/2006/table">
            <a:tbl>
              <a:tblPr firstRow="1" bandRow="1">
                <a:tableStyleId>{5C22544A-7EE6-4342-B048-85BDC9FD1C3A}</a:tableStyleId>
              </a:tblPr>
              <a:tblGrid>
                <a:gridCol w="2057086">
                  <a:extLst>
                    <a:ext uri="{9D8B030D-6E8A-4147-A177-3AD203B41FA5}">
                      <a16:colId xmlns:a16="http://schemas.microsoft.com/office/drawing/2014/main" val="2558357196"/>
                    </a:ext>
                  </a:extLst>
                </a:gridCol>
                <a:gridCol w="741092">
                  <a:extLst>
                    <a:ext uri="{9D8B030D-6E8A-4147-A177-3AD203B41FA5}">
                      <a16:colId xmlns:a16="http://schemas.microsoft.com/office/drawing/2014/main" val="374828792"/>
                    </a:ext>
                  </a:extLst>
                </a:gridCol>
                <a:gridCol w="1081600">
                  <a:extLst>
                    <a:ext uri="{9D8B030D-6E8A-4147-A177-3AD203B41FA5}">
                      <a16:colId xmlns:a16="http://schemas.microsoft.com/office/drawing/2014/main" val="1893852654"/>
                    </a:ext>
                  </a:extLst>
                </a:gridCol>
                <a:gridCol w="1066800">
                  <a:extLst>
                    <a:ext uri="{9D8B030D-6E8A-4147-A177-3AD203B41FA5}">
                      <a16:colId xmlns:a16="http://schemas.microsoft.com/office/drawing/2014/main" val="1459912065"/>
                    </a:ext>
                  </a:extLst>
                </a:gridCol>
              </a:tblGrid>
              <a:tr h="336959">
                <a:tc>
                  <a:txBody>
                    <a:bodyPr/>
                    <a:lstStyle/>
                    <a:p>
                      <a:r>
                        <a:rPr lang="en-GB" sz="1200" dirty="0"/>
                        <a:t>Beam </a:t>
                      </a:r>
                    </a:p>
                  </a:txBody>
                  <a:tcPr anchor="ctr"/>
                </a:tc>
                <a:tc>
                  <a:txBody>
                    <a:bodyPr/>
                    <a:lstStyle/>
                    <a:p>
                      <a:r>
                        <a:rPr lang="en-GB" sz="1200" dirty="0"/>
                        <a:t>value</a:t>
                      </a:r>
                    </a:p>
                  </a:txBody>
                  <a:tcPr anchor="ctr"/>
                </a:tc>
                <a:tc>
                  <a:txBody>
                    <a:bodyPr/>
                    <a:lstStyle/>
                    <a:p>
                      <a:r>
                        <a:rPr lang="en-GB" sz="1200" dirty="0"/>
                        <a:t>measured</a:t>
                      </a:r>
                    </a:p>
                  </a:txBody>
                  <a:tcPr anchor="ctr"/>
                </a:tc>
                <a:tc>
                  <a:txBody>
                    <a:bodyPr/>
                    <a:lstStyle/>
                    <a:p>
                      <a:r>
                        <a:rPr lang="en-GB" sz="1200" dirty="0"/>
                        <a:t>Error  (mm)</a:t>
                      </a:r>
                    </a:p>
                  </a:txBody>
                  <a:tcPr anchor="ctr"/>
                </a:tc>
                <a:extLst>
                  <a:ext uri="{0D108BD9-81ED-4DB2-BD59-A6C34878D82A}">
                    <a16:rowId xmlns:a16="http://schemas.microsoft.com/office/drawing/2014/main" val="2454291698"/>
                  </a:ext>
                </a:extLst>
              </a:tr>
              <a:tr h="336959">
                <a:tc>
                  <a:txBody>
                    <a:bodyPr/>
                    <a:lstStyle/>
                    <a:p>
                      <a:r>
                        <a:rPr lang="en-GB" sz="1200" dirty="0"/>
                        <a:t>Size X (mm)</a:t>
                      </a:r>
                    </a:p>
                  </a:txBody>
                  <a:tcPr anchor="ctr"/>
                </a:tc>
                <a:tc>
                  <a:txBody>
                    <a:bodyPr/>
                    <a:lstStyle/>
                    <a:p>
                      <a:pPr algn="ctr"/>
                      <a:r>
                        <a:rPr lang="en-GB" sz="1200" dirty="0"/>
                        <a:t>36,4</a:t>
                      </a:r>
                    </a:p>
                  </a:txBody>
                  <a:tcPr anchor="ctr"/>
                </a:tc>
                <a:tc>
                  <a:txBody>
                    <a:bodyPr/>
                    <a:lstStyle/>
                    <a:p>
                      <a:pPr algn="ctr"/>
                      <a:r>
                        <a:rPr lang="en-GB" sz="1200" dirty="0"/>
                        <a:t>38.9</a:t>
                      </a:r>
                    </a:p>
                  </a:txBody>
                  <a:tcPr anchor="ctr"/>
                </a:tc>
                <a:tc>
                  <a:txBody>
                    <a:bodyPr/>
                    <a:lstStyle/>
                    <a:p>
                      <a:pPr algn="ctr"/>
                      <a:r>
                        <a:rPr lang="en-GB" sz="1200" dirty="0"/>
                        <a:t>0.5</a:t>
                      </a:r>
                    </a:p>
                  </a:txBody>
                  <a:tcPr anchor="ctr"/>
                </a:tc>
                <a:extLst>
                  <a:ext uri="{0D108BD9-81ED-4DB2-BD59-A6C34878D82A}">
                    <a16:rowId xmlns:a16="http://schemas.microsoft.com/office/drawing/2014/main" val="164442424"/>
                  </a:ext>
                </a:extLst>
              </a:tr>
              <a:tr h="336959">
                <a:tc>
                  <a:txBody>
                    <a:bodyPr/>
                    <a:lstStyle/>
                    <a:p>
                      <a:r>
                        <a:rPr lang="en-GB" sz="1200" dirty="0"/>
                        <a:t>Size Y (mm)</a:t>
                      </a:r>
                    </a:p>
                  </a:txBody>
                  <a:tcPr anchor="ctr"/>
                </a:tc>
                <a:tc>
                  <a:txBody>
                    <a:bodyPr/>
                    <a:lstStyle/>
                    <a:p>
                      <a:pPr algn="ctr"/>
                      <a:r>
                        <a:rPr lang="en-GB" sz="1200" dirty="0"/>
                        <a:t>14.7</a:t>
                      </a:r>
                    </a:p>
                  </a:txBody>
                  <a:tcPr anchor="ctr"/>
                </a:tc>
                <a:tc>
                  <a:txBody>
                    <a:bodyPr/>
                    <a:lstStyle/>
                    <a:p>
                      <a:pPr algn="ctr"/>
                      <a:r>
                        <a:rPr lang="en-GB" sz="1200" dirty="0"/>
                        <a:t>14.7</a:t>
                      </a:r>
                    </a:p>
                  </a:txBody>
                  <a:tcPr anchor="ctr"/>
                </a:tc>
                <a:tc>
                  <a:txBody>
                    <a:bodyPr/>
                    <a:lstStyle/>
                    <a:p>
                      <a:pPr algn="ctr"/>
                      <a:r>
                        <a:rPr lang="en-GB" sz="1200" dirty="0"/>
                        <a:t>0.5</a:t>
                      </a:r>
                    </a:p>
                  </a:txBody>
                  <a:tcPr anchor="ctr"/>
                </a:tc>
                <a:extLst>
                  <a:ext uri="{0D108BD9-81ED-4DB2-BD59-A6C34878D82A}">
                    <a16:rowId xmlns:a16="http://schemas.microsoft.com/office/drawing/2014/main" val="3670542679"/>
                  </a:ext>
                </a:extLst>
              </a:tr>
              <a:tr h="336959">
                <a:tc>
                  <a:txBody>
                    <a:bodyPr/>
                    <a:lstStyle/>
                    <a:p>
                      <a:r>
                        <a:rPr lang="en-GB" sz="1200" dirty="0"/>
                        <a:t>Centre of mass </a:t>
                      </a:r>
                      <a:r>
                        <a:rPr lang="en-GB" sz="1200" dirty="0" err="1"/>
                        <a:t>x,y</a:t>
                      </a:r>
                      <a:r>
                        <a:rPr lang="en-GB" sz="1200" dirty="0"/>
                        <a:t> (mm)</a:t>
                      </a:r>
                    </a:p>
                  </a:txBody>
                  <a:tcPr anchor="ctr"/>
                </a:tc>
                <a:tc>
                  <a:txBody>
                    <a:bodyPr/>
                    <a:lstStyle/>
                    <a:p>
                      <a:pPr algn="ctr"/>
                      <a:r>
                        <a:rPr lang="en-GB" sz="1200" dirty="0"/>
                        <a:t>0, 0</a:t>
                      </a:r>
                    </a:p>
                  </a:txBody>
                  <a:tcPr anchor="ctr"/>
                </a:tc>
                <a:tc>
                  <a:txBody>
                    <a:bodyPr/>
                    <a:lstStyle/>
                    <a:p>
                      <a:pPr algn="ctr"/>
                      <a:r>
                        <a:rPr lang="en-GB" sz="1200" dirty="0"/>
                        <a:t>15.2, -0.03 </a:t>
                      </a:r>
                    </a:p>
                  </a:txBody>
                  <a:tcPr anchor="ctr"/>
                </a:tc>
                <a:tc>
                  <a:txBody>
                    <a:bodyPr/>
                    <a:lstStyle/>
                    <a:p>
                      <a:pPr algn="ctr"/>
                      <a:r>
                        <a:rPr lang="en-GB" sz="1200" dirty="0"/>
                        <a:t>0.05</a:t>
                      </a:r>
                    </a:p>
                  </a:txBody>
                  <a:tcPr anchor="ctr"/>
                </a:tc>
                <a:extLst>
                  <a:ext uri="{0D108BD9-81ED-4DB2-BD59-A6C34878D82A}">
                    <a16:rowId xmlns:a16="http://schemas.microsoft.com/office/drawing/2014/main" val="3840095215"/>
                  </a:ext>
                </a:extLst>
              </a:tr>
              <a:tr h="336959">
                <a:tc>
                  <a:txBody>
                    <a:bodyPr/>
                    <a:lstStyle/>
                    <a:p>
                      <a:r>
                        <a:rPr lang="en-GB" sz="1200" dirty="0"/>
                        <a:t>Edge position x left / right  (mm)</a:t>
                      </a:r>
                    </a:p>
                  </a:txBody>
                  <a:tcPr anchor="ctr"/>
                </a:tc>
                <a:tc>
                  <a:txBody>
                    <a:bodyPr/>
                    <a:lstStyle/>
                    <a:p>
                      <a:pPr algn="ctr"/>
                      <a:r>
                        <a:rPr lang="en-GB" sz="1200" dirty="0"/>
                        <a:t>-59 /59</a:t>
                      </a:r>
                    </a:p>
                  </a:txBody>
                  <a:tcPr anchor="ctr"/>
                </a:tc>
                <a:tc>
                  <a:txBody>
                    <a:bodyPr/>
                    <a:lstStyle/>
                    <a:p>
                      <a:pPr algn="ctr"/>
                      <a:r>
                        <a:rPr lang="en-GB" sz="1200" dirty="0"/>
                        <a:t>-48.2 / 69.5</a:t>
                      </a:r>
                    </a:p>
                  </a:txBody>
                  <a:tcPr anchor="ctr"/>
                </a:tc>
                <a:tc>
                  <a:txBody>
                    <a:bodyPr/>
                    <a:lstStyle/>
                    <a:p>
                      <a:pPr algn="ctr"/>
                      <a:r>
                        <a:rPr lang="en-GB" sz="1200" dirty="0"/>
                        <a:t>+10.5</a:t>
                      </a:r>
                    </a:p>
                  </a:txBody>
                  <a:tcPr anchor="ctr"/>
                </a:tc>
                <a:extLst>
                  <a:ext uri="{0D108BD9-81ED-4DB2-BD59-A6C34878D82A}">
                    <a16:rowId xmlns:a16="http://schemas.microsoft.com/office/drawing/2014/main" val="1326256674"/>
                  </a:ext>
                </a:extLst>
              </a:tr>
              <a:tr h="336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Edge position y top / bottom  (mm)</a:t>
                      </a:r>
                    </a:p>
                  </a:txBody>
                  <a:tcPr anchor="ctr"/>
                </a:tc>
                <a:tc>
                  <a:txBody>
                    <a:bodyPr/>
                    <a:lstStyle/>
                    <a:p>
                      <a:pPr algn="ctr"/>
                      <a:r>
                        <a:rPr lang="en-GB" sz="1200" dirty="0"/>
                        <a:t>-24/24</a:t>
                      </a:r>
                    </a:p>
                  </a:txBody>
                  <a:tcPr anchor="ctr"/>
                </a:tc>
                <a:tc>
                  <a:txBody>
                    <a:bodyPr/>
                    <a:lstStyle/>
                    <a:p>
                      <a:pPr algn="ctr"/>
                      <a:r>
                        <a:rPr lang="en-GB" sz="1200" dirty="0"/>
                        <a:t>-24/24</a:t>
                      </a:r>
                    </a:p>
                  </a:txBody>
                  <a:tcPr anchor="ctr"/>
                </a:tc>
                <a:tc>
                  <a:txBody>
                    <a:bodyPr/>
                    <a:lstStyle/>
                    <a:p>
                      <a:pPr algn="ctr"/>
                      <a:r>
                        <a:rPr lang="en-GB" sz="1200" dirty="0"/>
                        <a:t>0.05</a:t>
                      </a:r>
                    </a:p>
                  </a:txBody>
                  <a:tcPr anchor="ctr"/>
                </a:tc>
                <a:extLst>
                  <a:ext uri="{0D108BD9-81ED-4DB2-BD59-A6C34878D82A}">
                    <a16:rowId xmlns:a16="http://schemas.microsoft.com/office/drawing/2014/main" val="496178803"/>
                  </a:ext>
                </a:extLst>
              </a:tr>
            </a:tbl>
          </a:graphicData>
        </a:graphic>
      </p:graphicFrame>
      <p:sp>
        <p:nvSpPr>
          <p:cNvPr id="14" name="TextBox 13">
            <a:extLst>
              <a:ext uri="{FF2B5EF4-FFF2-40B4-BE49-F238E27FC236}">
                <a16:creationId xmlns:a16="http://schemas.microsoft.com/office/drawing/2014/main" id="{63ABBE64-B2D6-5B49-A1A1-052B65C98BE1}"/>
              </a:ext>
            </a:extLst>
          </p:cNvPr>
          <p:cNvSpPr txBox="1"/>
          <p:nvPr/>
        </p:nvSpPr>
        <p:spPr>
          <a:xfrm>
            <a:off x="377802" y="5980022"/>
            <a:ext cx="46397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Segoe UI"/>
                <a:ea typeface="+mn-ea"/>
                <a:cs typeface="+mn-cs"/>
              </a:rPr>
              <a:t>IMG PBW unique direct verification of the beam on target properties </a:t>
            </a:r>
          </a:p>
        </p:txBody>
      </p:sp>
      <p:sp>
        <p:nvSpPr>
          <p:cNvPr id="15" name="TextBox 14">
            <a:extLst>
              <a:ext uri="{FF2B5EF4-FFF2-40B4-BE49-F238E27FC236}">
                <a16:creationId xmlns:a16="http://schemas.microsoft.com/office/drawing/2014/main" id="{5C9A6D29-C00B-E244-824E-DC5DB90D6F33}"/>
              </a:ext>
            </a:extLst>
          </p:cNvPr>
          <p:cNvSpPr txBox="1"/>
          <p:nvPr/>
        </p:nvSpPr>
        <p:spPr>
          <a:xfrm>
            <a:off x="6570508" y="5980022"/>
            <a:ext cx="46397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Segoe UI"/>
                <a:ea typeface="+mn-ea"/>
                <a:cs typeface="+mn-cs"/>
              </a:rPr>
              <a:t>IMG TW permit partial verification of the beam on target properties but with larger uncertainty in horizontal axis than allocated requirements</a:t>
            </a:r>
          </a:p>
        </p:txBody>
      </p:sp>
      <p:sp>
        <p:nvSpPr>
          <p:cNvPr id="17" name="TextBox 16">
            <a:extLst>
              <a:ext uri="{FF2B5EF4-FFF2-40B4-BE49-F238E27FC236}">
                <a16:creationId xmlns:a16="http://schemas.microsoft.com/office/drawing/2014/main" id="{D5C53FBD-2EC3-FA46-9AF7-25C3F312B6E1}"/>
              </a:ext>
            </a:extLst>
          </p:cNvPr>
          <p:cNvSpPr txBox="1"/>
          <p:nvPr/>
        </p:nvSpPr>
        <p:spPr>
          <a:xfrm>
            <a:off x="4479003" y="806924"/>
            <a:ext cx="3352071"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Segoe UI"/>
                <a:ea typeface="+mn-ea"/>
                <a:cs typeface="+mn-cs"/>
              </a:rPr>
              <a:t>Coating: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effectLst/>
                <a:uLnTx/>
                <a:uFillTx/>
                <a:latin typeface="Segoe UI"/>
                <a:ea typeface="+mn-ea"/>
                <a:cs typeface="+mn-cs"/>
              </a:rPr>
              <a:t>Fresh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effectLst/>
                <a:uLnTx/>
                <a:uFillTx/>
                <a:latin typeface="Segoe UI"/>
                <a:ea typeface="+mn-ea"/>
                <a:cs typeface="+mn-cs"/>
              </a:rPr>
              <a:t>Temperature 40C (PBW) and 230C (TW)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Segoe UI"/>
                <a:ea typeface="+mn-ea"/>
                <a:cs typeface="+mn-cs"/>
              </a:rPr>
              <a:t>Beam: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effectLst/>
                <a:uLnTx/>
                <a:uFillTx/>
                <a:latin typeface="Segoe UI"/>
                <a:ea typeface="+mn-ea"/>
                <a:cs typeface="+mn-cs"/>
              </a:rPr>
              <a:t>62mA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effectLst/>
                <a:uLnTx/>
                <a:uFillTx/>
                <a:latin typeface="Segoe UI"/>
                <a:ea typeface="+mn-ea"/>
                <a:cs typeface="+mn-cs"/>
              </a:rPr>
              <a:t>2GeV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effectLst/>
                <a:uLnTx/>
                <a:uFillTx/>
                <a:latin typeface="Segoe UI"/>
                <a:ea typeface="+mn-ea"/>
                <a:cs typeface="+mn-cs"/>
              </a:rPr>
              <a:t>2.86ms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Segoe UI"/>
                <a:ea typeface="+mn-ea"/>
                <a:cs typeface="+mn-cs"/>
              </a:rPr>
              <a:t>No scattering considered on the TW image</a:t>
            </a:r>
          </a:p>
        </p:txBody>
      </p:sp>
      <p:pic>
        <p:nvPicPr>
          <p:cNvPr id="5" name="Picture 4">
            <a:extLst>
              <a:ext uri="{FF2B5EF4-FFF2-40B4-BE49-F238E27FC236}">
                <a16:creationId xmlns:a16="http://schemas.microsoft.com/office/drawing/2014/main" id="{7081ABE6-EE35-814D-82D6-EFCAC2D90784}"/>
              </a:ext>
            </a:extLst>
          </p:cNvPr>
          <p:cNvPicPr>
            <a:picLocks noChangeAspect="1"/>
          </p:cNvPicPr>
          <p:nvPr/>
        </p:nvPicPr>
        <p:blipFill>
          <a:blip r:embed="rId4"/>
          <a:stretch>
            <a:fillRect/>
          </a:stretch>
        </p:blipFill>
        <p:spPr>
          <a:xfrm>
            <a:off x="8189151" y="556581"/>
            <a:ext cx="3835482" cy="2880000"/>
          </a:xfrm>
          <a:prstGeom prst="rect">
            <a:avLst/>
          </a:prstGeom>
        </p:spPr>
      </p:pic>
    </p:spTree>
    <p:extLst>
      <p:ext uri="{BB962C8B-B14F-4D97-AF65-F5344CB8AC3E}">
        <p14:creationId xmlns:p14="http://schemas.microsoft.com/office/powerpoint/2010/main" val="268084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pic>
        <p:nvPicPr>
          <p:cNvPr id="6" name="Bildobjekt 28">
            <a:extLst>
              <a:ext uri="{FF2B5EF4-FFF2-40B4-BE49-F238E27FC236}">
                <a16:creationId xmlns:a16="http://schemas.microsoft.com/office/drawing/2014/main" id="{2FBBF9AE-315B-5846-A85A-274EAFB714AC}"/>
              </a:ext>
            </a:extLst>
          </p:cNvPr>
          <p:cNvPicPr>
            <a:picLocks noChangeAspect="1"/>
          </p:cNvPicPr>
          <p:nvPr/>
        </p:nvPicPr>
        <p:blipFill>
          <a:blip r:embed="rId2"/>
          <a:stretch>
            <a:fillRect/>
          </a:stretch>
        </p:blipFill>
        <p:spPr>
          <a:xfrm>
            <a:off x="773963" y="4234233"/>
            <a:ext cx="2880000" cy="2270113"/>
          </a:xfrm>
          <a:prstGeom prst="rect">
            <a:avLst/>
          </a:prstGeom>
        </p:spPr>
      </p:pic>
      <p:sp>
        <p:nvSpPr>
          <p:cNvPr id="2" name="TextBox 1">
            <a:extLst>
              <a:ext uri="{FF2B5EF4-FFF2-40B4-BE49-F238E27FC236}">
                <a16:creationId xmlns:a16="http://schemas.microsoft.com/office/drawing/2014/main" id="{5288C54B-4B62-F34A-A2A0-2929CE6F0C2F}"/>
              </a:ext>
            </a:extLst>
          </p:cNvPr>
          <p:cNvSpPr txBox="1"/>
          <p:nvPr/>
        </p:nvSpPr>
        <p:spPr>
          <a:xfrm>
            <a:off x="572996" y="483593"/>
            <a:ext cx="3680366" cy="461665"/>
          </a:xfrm>
          <a:prstGeom prst="rect">
            <a:avLst/>
          </a:prstGeom>
          <a:noFill/>
        </p:spPr>
        <p:txBody>
          <a:bodyPr wrap="none" rtlCol="0">
            <a:spAutoFit/>
          </a:bodyPr>
          <a:lstStyle/>
          <a:p>
            <a:pPr algn="l"/>
            <a:r>
              <a:rPr lang="en-GB" sz="2400" b="1" dirty="0"/>
              <a:t>Critical element: Mirror M1</a:t>
            </a:r>
          </a:p>
        </p:txBody>
      </p:sp>
      <p:sp>
        <p:nvSpPr>
          <p:cNvPr id="7" name="TextBox 6">
            <a:extLst>
              <a:ext uri="{FF2B5EF4-FFF2-40B4-BE49-F238E27FC236}">
                <a16:creationId xmlns:a16="http://schemas.microsoft.com/office/drawing/2014/main" id="{9CFCED0F-1F8D-5448-95F3-F05833E78793}"/>
              </a:ext>
            </a:extLst>
          </p:cNvPr>
          <p:cNvSpPr txBox="1"/>
          <p:nvPr/>
        </p:nvSpPr>
        <p:spPr>
          <a:xfrm>
            <a:off x="663812" y="2335774"/>
            <a:ext cx="3906839" cy="830997"/>
          </a:xfrm>
          <a:prstGeom prst="rect">
            <a:avLst/>
          </a:prstGeom>
          <a:noFill/>
        </p:spPr>
        <p:txBody>
          <a:bodyPr wrap="none" rtlCol="0">
            <a:spAutoFit/>
          </a:bodyPr>
          <a:lstStyle/>
          <a:p>
            <a:pPr algn="l"/>
            <a:r>
              <a:rPr lang="en-GB" sz="1600" dirty="0"/>
              <a:t>MCNPX power input: 40mW/cm</a:t>
            </a:r>
            <a:r>
              <a:rPr lang="en-GB" sz="1600" baseline="30000" dirty="0"/>
              <a:t>3</a:t>
            </a:r>
            <a:r>
              <a:rPr lang="en-GB" sz="1600" dirty="0"/>
              <a:t> </a:t>
            </a:r>
          </a:p>
          <a:p>
            <a:pPr algn="l"/>
            <a:r>
              <a:rPr lang="en-GB" sz="1600" dirty="0"/>
              <a:t>Radiation dose -&gt; 20kGy/h</a:t>
            </a:r>
          </a:p>
          <a:p>
            <a:pPr algn="l"/>
            <a:r>
              <a:rPr lang="en-GB" sz="1600" dirty="0"/>
              <a:t>Note: PBW Al6061 T6 takes ~6 DPA in 5000h </a:t>
            </a:r>
          </a:p>
        </p:txBody>
      </p:sp>
      <p:sp>
        <p:nvSpPr>
          <p:cNvPr id="8" name="TextBox 7">
            <a:extLst>
              <a:ext uri="{FF2B5EF4-FFF2-40B4-BE49-F238E27FC236}">
                <a16:creationId xmlns:a16="http://schemas.microsoft.com/office/drawing/2014/main" id="{9C75AA6E-55EA-274F-A78C-5BC95373C2FC}"/>
              </a:ext>
            </a:extLst>
          </p:cNvPr>
          <p:cNvSpPr txBox="1"/>
          <p:nvPr/>
        </p:nvSpPr>
        <p:spPr>
          <a:xfrm>
            <a:off x="663812" y="3400410"/>
            <a:ext cx="2635017" cy="338554"/>
          </a:xfrm>
          <a:prstGeom prst="rect">
            <a:avLst/>
          </a:prstGeom>
          <a:noFill/>
        </p:spPr>
        <p:txBody>
          <a:bodyPr wrap="none" rtlCol="0">
            <a:spAutoFit/>
          </a:bodyPr>
          <a:lstStyle/>
          <a:p>
            <a:pPr algn="l"/>
            <a:r>
              <a:rPr lang="en-GB" sz="1600" dirty="0"/>
              <a:t>ANSYS max temperature: 60C</a:t>
            </a:r>
          </a:p>
        </p:txBody>
      </p:sp>
      <p:sp>
        <p:nvSpPr>
          <p:cNvPr id="9" name="TextBox 8">
            <a:extLst>
              <a:ext uri="{FF2B5EF4-FFF2-40B4-BE49-F238E27FC236}">
                <a16:creationId xmlns:a16="http://schemas.microsoft.com/office/drawing/2014/main" id="{35D3E84D-616A-F544-B30A-9D274E1C7A44}"/>
              </a:ext>
            </a:extLst>
          </p:cNvPr>
          <p:cNvSpPr txBox="1"/>
          <p:nvPr/>
        </p:nvSpPr>
        <p:spPr>
          <a:xfrm>
            <a:off x="572996" y="1109654"/>
            <a:ext cx="4603120" cy="1200329"/>
          </a:xfrm>
          <a:prstGeom prst="rect">
            <a:avLst/>
          </a:prstGeom>
          <a:noFill/>
        </p:spPr>
        <p:txBody>
          <a:bodyPr wrap="none" rtlCol="0">
            <a:spAutoFit/>
          </a:bodyPr>
          <a:lstStyle/>
          <a:p>
            <a:pPr algn="l"/>
            <a:r>
              <a:rPr lang="en-GB" b="1" dirty="0"/>
              <a:t>Thermo-mechanical issues</a:t>
            </a:r>
            <a:r>
              <a:rPr lang="en-GB" dirty="0"/>
              <a:t>: </a:t>
            </a:r>
          </a:p>
          <a:p>
            <a:pPr marL="285750" indent="-285750" algn="l">
              <a:buFont typeface="Wingdings" pitchFamily="2" charset="2"/>
              <a:buChar char="Ø"/>
            </a:pPr>
            <a:r>
              <a:rPr lang="en-GB" dirty="0"/>
              <a:t>Heat-load: melting?  </a:t>
            </a:r>
          </a:p>
          <a:p>
            <a:pPr algn="l"/>
            <a:endParaRPr lang="en-GB" dirty="0"/>
          </a:p>
          <a:p>
            <a:pPr marL="285750" indent="-285750" algn="l">
              <a:buFont typeface="Wingdings" pitchFamily="2" charset="2"/>
              <a:buChar char="Ø"/>
            </a:pPr>
            <a:r>
              <a:rPr lang="en-GB" dirty="0"/>
              <a:t>Thermal stress: change in optics properties?</a:t>
            </a:r>
          </a:p>
        </p:txBody>
      </p:sp>
      <p:sp>
        <p:nvSpPr>
          <p:cNvPr id="10" name="TextBox 9">
            <a:extLst>
              <a:ext uri="{FF2B5EF4-FFF2-40B4-BE49-F238E27FC236}">
                <a16:creationId xmlns:a16="http://schemas.microsoft.com/office/drawing/2014/main" id="{6F907EAD-CF6F-284E-8AA1-E77B95EE029D}"/>
              </a:ext>
            </a:extLst>
          </p:cNvPr>
          <p:cNvSpPr txBox="1"/>
          <p:nvPr/>
        </p:nvSpPr>
        <p:spPr>
          <a:xfrm>
            <a:off x="6593808" y="2711255"/>
            <a:ext cx="1285993" cy="400110"/>
          </a:xfrm>
          <a:prstGeom prst="rect">
            <a:avLst/>
          </a:prstGeom>
          <a:noFill/>
        </p:spPr>
        <p:txBody>
          <a:bodyPr wrap="none" rtlCol="0">
            <a:spAutoFit/>
          </a:bodyPr>
          <a:lstStyle/>
          <a:p>
            <a:pPr algn="l"/>
            <a:r>
              <a:rPr lang="en-GB" sz="2000" b="1" dirty="0"/>
              <a:t>Corrosion</a:t>
            </a:r>
            <a:r>
              <a:rPr lang="en-GB" sz="2000" dirty="0"/>
              <a:t>:</a:t>
            </a:r>
          </a:p>
        </p:txBody>
      </p:sp>
      <p:sp>
        <p:nvSpPr>
          <p:cNvPr id="11" name="TextBox 10">
            <a:extLst>
              <a:ext uri="{FF2B5EF4-FFF2-40B4-BE49-F238E27FC236}">
                <a16:creationId xmlns:a16="http://schemas.microsoft.com/office/drawing/2014/main" id="{55E47088-238E-CA4A-8A41-A7B116742D62}"/>
              </a:ext>
            </a:extLst>
          </p:cNvPr>
          <p:cNvSpPr txBox="1"/>
          <p:nvPr/>
        </p:nvSpPr>
        <p:spPr>
          <a:xfrm>
            <a:off x="6593808" y="3570712"/>
            <a:ext cx="4273991" cy="307777"/>
          </a:xfrm>
          <a:prstGeom prst="rect">
            <a:avLst/>
          </a:prstGeom>
          <a:noFill/>
        </p:spPr>
        <p:txBody>
          <a:bodyPr wrap="none" rtlCol="0">
            <a:spAutoFit/>
          </a:bodyPr>
          <a:lstStyle/>
          <a:p>
            <a:r>
              <a:rPr lang="en-GB" sz="1400" dirty="0"/>
              <a:t>Estimation of nitric acid production in the target area</a:t>
            </a:r>
            <a:r>
              <a:rPr lang="en-GB" sz="1400" baseline="30000" dirty="0"/>
              <a:t>*</a:t>
            </a:r>
            <a:r>
              <a:rPr lang="en-GB" sz="1400" dirty="0"/>
              <a:t>:</a:t>
            </a:r>
          </a:p>
        </p:txBody>
      </p:sp>
      <p:sp>
        <p:nvSpPr>
          <p:cNvPr id="12" name="Rectangle 11">
            <a:extLst>
              <a:ext uri="{FF2B5EF4-FFF2-40B4-BE49-F238E27FC236}">
                <a16:creationId xmlns:a16="http://schemas.microsoft.com/office/drawing/2014/main" id="{4457F8E3-7D60-1C49-BE80-3CA15D956CD5}"/>
              </a:ext>
            </a:extLst>
          </p:cNvPr>
          <p:cNvSpPr/>
          <p:nvPr/>
        </p:nvSpPr>
        <p:spPr>
          <a:xfrm>
            <a:off x="7258205" y="5191124"/>
            <a:ext cx="4327490" cy="246221"/>
          </a:xfrm>
          <a:prstGeom prst="rect">
            <a:avLst/>
          </a:prstGeom>
        </p:spPr>
        <p:txBody>
          <a:bodyPr wrap="square">
            <a:spAutoFit/>
          </a:bodyPr>
          <a:lstStyle/>
          <a:p>
            <a:r>
              <a:rPr lang="en-GB" sz="1000" baseline="30000" dirty="0"/>
              <a:t>*</a:t>
            </a:r>
            <a:r>
              <a:rPr lang="en-GB" sz="1000" dirty="0"/>
              <a:t> ﻿Measurement of radiolytic yield of nitric acid in air, Y. Kanda </a:t>
            </a:r>
            <a:r>
              <a:rPr lang="en-GB" sz="1000" i="1" dirty="0"/>
              <a:t>et al.</a:t>
            </a:r>
          </a:p>
        </p:txBody>
      </p:sp>
      <p:sp>
        <p:nvSpPr>
          <p:cNvPr id="14" name="TextBox 13">
            <a:extLst>
              <a:ext uri="{FF2B5EF4-FFF2-40B4-BE49-F238E27FC236}">
                <a16:creationId xmlns:a16="http://schemas.microsoft.com/office/drawing/2014/main" id="{BA0607B0-BBB4-E940-B45A-0E862D015FF3}"/>
              </a:ext>
            </a:extLst>
          </p:cNvPr>
          <p:cNvSpPr txBox="1"/>
          <p:nvPr/>
        </p:nvSpPr>
        <p:spPr>
          <a:xfrm>
            <a:off x="6740620" y="5439167"/>
            <a:ext cx="3412986" cy="338554"/>
          </a:xfrm>
          <a:prstGeom prst="rect">
            <a:avLst/>
          </a:prstGeom>
          <a:noFill/>
        </p:spPr>
        <p:txBody>
          <a:bodyPr wrap="none" rtlCol="0">
            <a:spAutoFit/>
          </a:bodyPr>
          <a:lstStyle/>
          <a:p>
            <a:pPr algn="l"/>
            <a:r>
              <a:rPr lang="en-GB" sz="1600" dirty="0"/>
              <a:t>Expected Lifetime of Al mirror: 2 years </a:t>
            </a:r>
          </a:p>
        </p:txBody>
      </p:sp>
      <p:sp>
        <p:nvSpPr>
          <p:cNvPr id="15" name="TextBox 14">
            <a:extLst>
              <a:ext uri="{FF2B5EF4-FFF2-40B4-BE49-F238E27FC236}">
                <a16:creationId xmlns:a16="http://schemas.microsoft.com/office/drawing/2014/main" id="{5C4F3633-7FA3-F74F-A533-2E2A3520B116}"/>
              </a:ext>
            </a:extLst>
          </p:cNvPr>
          <p:cNvSpPr txBox="1"/>
          <p:nvPr/>
        </p:nvSpPr>
        <p:spPr>
          <a:xfrm>
            <a:off x="6740620" y="5795368"/>
            <a:ext cx="3178755" cy="830997"/>
          </a:xfrm>
          <a:prstGeom prst="rect">
            <a:avLst/>
          </a:prstGeom>
          <a:noFill/>
        </p:spPr>
        <p:txBody>
          <a:bodyPr wrap="none" rtlCol="0">
            <a:spAutoFit/>
          </a:bodyPr>
          <a:lstStyle/>
          <a:p>
            <a:pPr algn="l"/>
            <a:r>
              <a:rPr lang="en-GB" sz="1600" dirty="0"/>
              <a:t>Solution: </a:t>
            </a:r>
          </a:p>
          <a:p>
            <a:pPr marL="285750" indent="-285750" algn="l">
              <a:buFont typeface="Wingdings" pitchFamily="2" charset="2"/>
              <a:buChar char="Ø"/>
            </a:pPr>
            <a:r>
              <a:rPr lang="en-GB" sz="1600" dirty="0"/>
              <a:t>Keep as low pressure as possible</a:t>
            </a:r>
          </a:p>
          <a:p>
            <a:pPr marL="285750" indent="-285750" algn="l">
              <a:buFont typeface="Wingdings" pitchFamily="2" charset="2"/>
              <a:buChar char="Ø"/>
            </a:pPr>
            <a:r>
              <a:rPr lang="en-GB" sz="1600" dirty="0"/>
              <a:t>Si protective layer</a:t>
            </a:r>
          </a:p>
        </p:txBody>
      </p:sp>
      <p:sp>
        <p:nvSpPr>
          <p:cNvPr id="17" name="TextBox 16">
            <a:extLst>
              <a:ext uri="{FF2B5EF4-FFF2-40B4-BE49-F238E27FC236}">
                <a16:creationId xmlns:a16="http://schemas.microsoft.com/office/drawing/2014/main" id="{04DA3064-61CC-F543-9748-0D78429B8ACE}"/>
              </a:ext>
            </a:extLst>
          </p:cNvPr>
          <p:cNvSpPr txBox="1"/>
          <p:nvPr/>
        </p:nvSpPr>
        <p:spPr>
          <a:xfrm>
            <a:off x="663812" y="3750650"/>
            <a:ext cx="4891980" cy="338554"/>
          </a:xfrm>
          <a:prstGeom prst="rect">
            <a:avLst/>
          </a:prstGeom>
          <a:noFill/>
        </p:spPr>
        <p:txBody>
          <a:bodyPr wrap="none" rtlCol="0">
            <a:spAutoFit/>
          </a:bodyPr>
          <a:lstStyle/>
          <a:p>
            <a:pPr algn="l"/>
            <a:r>
              <a:rPr lang="en-GB" sz="1600" dirty="0"/>
              <a:t>Deformation not visible, and not measurable under tests</a:t>
            </a:r>
          </a:p>
        </p:txBody>
      </p:sp>
      <p:graphicFrame>
        <p:nvGraphicFramePr>
          <p:cNvPr id="19" name="Table 18">
            <a:extLst>
              <a:ext uri="{FF2B5EF4-FFF2-40B4-BE49-F238E27FC236}">
                <a16:creationId xmlns:a16="http://schemas.microsoft.com/office/drawing/2014/main" id="{EA317167-4B22-F14A-A705-9BDAC60195F8}"/>
              </a:ext>
            </a:extLst>
          </p:cNvPr>
          <p:cNvGraphicFramePr>
            <a:graphicFrameLocks noGrp="1"/>
          </p:cNvGraphicFramePr>
          <p:nvPr>
            <p:extLst>
              <p:ext uri="{D42A27DB-BD31-4B8C-83A1-F6EECF244321}">
                <p14:modId xmlns:p14="http://schemas.microsoft.com/office/powerpoint/2010/main" val="1167175335"/>
              </p:ext>
            </p:extLst>
          </p:nvPr>
        </p:nvGraphicFramePr>
        <p:xfrm>
          <a:off x="6740620" y="4089203"/>
          <a:ext cx="4845075" cy="1137428"/>
        </p:xfrm>
        <a:graphic>
          <a:graphicData uri="http://schemas.openxmlformats.org/drawingml/2006/table">
            <a:tbl>
              <a:tblPr firstRow="1" bandRow="1">
                <a:tableStyleId>{5C22544A-7EE6-4342-B048-85BDC9FD1C3A}</a:tableStyleId>
              </a:tblPr>
              <a:tblGrid>
                <a:gridCol w="1615025">
                  <a:extLst>
                    <a:ext uri="{9D8B030D-6E8A-4147-A177-3AD203B41FA5}">
                      <a16:colId xmlns:a16="http://schemas.microsoft.com/office/drawing/2014/main" val="422243553"/>
                    </a:ext>
                  </a:extLst>
                </a:gridCol>
                <a:gridCol w="1615025">
                  <a:extLst>
                    <a:ext uri="{9D8B030D-6E8A-4147-A177-3AD203B41FA5}">
                      <a16:colId xmlns:a16="http://schemas.microsoft.com/office/drawing/2014/main" val="1117456824"/>
                    </a:ext>
                  </a:extLst>
                </a:gridCol>
                <a:gridCol w="1615025">
                  <a:extLst>
                    <a:ext uri="{9D8B030D-6E8A-4147-A177-3AD203B41FA5}">
                      <a16:colId xmlns:a16="http://schemas.microsoft.com/office/drawing/2014/main" val="1109282440"/>
                    </a:ext>
                  </a:extLst>
                </a:gridCol>
              </a:tblGrid>
              <a:tr h="284357">
                <a:tc>
                  <a:txBody>
                    <a:bodyPr/>
                    <a:lstStyle/>
                    <a:p>
                      <a:r>
                        <a:rPr lang="en-GB" sz="1200" dirty="0"/>
                        <a:t>Pressure (mbar)</a:t>
                      </a:r>
                    </a:p>
                  </a:txBody>
                  <a:tcPr/>
                </a:tc>
                <a:tc>
                  <a:txBody>
                    <a:bodyPr/>
                    <a:lstStyle/>
                    <a:p>
                      <a:r>
                        <a:rPr lang="en-GB" sz="1200" dirty="0"/>
                        <a:t>N</a:t>
                      </a:r>
                      <a:r>
                        <a:rPr lang="en-GB" sz="1200" baseline="-25000" dirty="0"/>
                        <a:t>HNO3 </a:t>
                      </a:r>
                      <a:r>
                        <a:rPr lang="en-GB" sz="1200" baseline="0" dirty="0"/>
                        <a:t>(moles/5000h)</a:t>
                      </a:r>
                      <a:endParaRPr lang="en-GB" sz="1200" baseline="-25000" dirty="0"/>
                    </a:p>
                  </a:txBody>
                  <a:tcPr/>
                </a:tc>
                <a:tc>
                  <a:txBody>
                    <a:bodyPr/>
                    <a:lstStyle/>
                    <a:p>
                      <a:r>
                        <a:rPr lang="en-GB" sz="1200" dirty="0"/>
                        <a:t>Thickness (nm)</a:t>
                      </a:r>
                    </a:p>
                  </a:txBody>
                  <a:tcPr/>
                </a:tc>
                <a:extLst>
                  <a:ext uri="{0D108BD9-81ED-4DB2-BD59-A6C34878D82A}">
                    <a16:rowId xmlns:a16="http://schemas.microsoft.com/office/drawing/2014/main" val="2208947156"/>
                  </a:ext>
                </a:extLst>
              </a:tr>
              <a:tr h="284357">
                <a:tc>
                  <a:txBody>
                    <a:bodyPr/>
                    <a:lstStyle/>
                    <a:p>
                      <a:pPr algn="ctr"/>
                      <a:r>
                        <a:rPr lang="en-GB" sz="1200" dirty="0"/>
                        <a:t>10</a:t>
                      </a:r>
                      <a:r>
                        <a:rPr lang="en-GB" sz="1200" baseline="30000" dirty="0"/>
                        <a:t>-3</a:t>
                      </a:r>
                    </a:p>
                  </a:txBody>
                  <a:tcPr anchor="ctr"/>
                </a:tc>
                <a:tc>
                  <a:txBody>
                    <a:bodyPr/>
                    <a:lstStyle/>
                    <a:p>
                      <a:pPr algn="ctr"/>
                      <a:r>
                        <a:rPr lang="en-GB" sz="1200" dirty="0"/>
                        <a:t>0.0026</a:t>
                      </a:r>
                    </a:p>
                  </a:txBody>
                  <a:tcPr anchor="ctr"/>
                </a:tc>
                <a:tc>
                  <a:txBody>
                    <a:bodyPr/>
                    <a:lstStyle/>
                    <a:p>
                      <a:pPr algn="ctr"/>
                      <a:r>
                        <a:rPr lang="en-GB" sz="1200" dirty="0"/>
                        <a:t>3</a:t>
                      </a:r>
                    </a:p>
                  </a:txBody>
                  <a:tcPr anchor="ctr"/>
                </a:tc>
                <a:extLst>
                  <a:ext uri="{0D108BD9-81ED-4DB2-BD59-A6C34878D82A}">
                    <a16:rowId xmlns:a16="http://schemas.microsoft.com/office/drawing/2014/main" val="2604830865"/>
                  </a:ext>
                </a:extLst>
              </a:tr>
              <a:tr h="284357">
                <a:tc>
                  <a:txBody>
                    <a:bodyPr/>
                    <a:lstStyle/>
                    <a:p>
                      <a:pPr algn="ctr"/>
                      <a:r>
                        <a:rPr lang="en-GB" sz="1200" dirty="0"/>
                        <a:t>10</a:t>
                      </a:r>
                      <a:r>
                        <a:rPr lang="en-GB" sz="1200" baseline="30000" dirty="0"/>
                        <a:t>-1</a:t>
                      </a:r>
                    </a:p>
                  </a:txBody>
                  <a:tcPr anchor="ctr"/>
                </a:tc>
                <a:tc>
                  <a:txBody>
                    <a:bodyPr/>
                    <a:lstStyle/>
                    <a:p>
                      <a:pPr algn="ctr"/>
                      <a:r>
                        <a:rPr lang="en-GB" sz="1200" dirty="0"/>
                        <a:t>0.26</a:t>
                      </a:r>
                    </a:p>
                  </a:txBody>
                  <a:tcPr anchor="ctr"/>
                </a:tc>
                <a:tc>
                  <a:txBody>
                    <a:bodyPr/>
                    <a:lstStyle/>
                    <a:p>
                      <a:pPr algn="ctr"/>
                      <a:r>
                        <a:rPr lang="en-GB" sz="1200" dirty="0"/>
                        <a:t>300</a:t>
                      </a:r>
                    </a:p>
                  </a:txBody>
                  <a:tcPr anchor="ctr"/>
                </a:tc>
                <a:extLst>
                  <a:ext uri="{0D108BD9-81ED-4DB2-BD59-A6C34878D82A}">
                    <a16:rowId xmlns:a16="http://schemas.microsoft.com/office/drawing/2014/main" val="2592176036"/>
                  </a:ext>
                </a:extLst>
              </a:tr>
              <a:tr h="284357">
                <a:tc>
                  <a:txBody>
                    <a:bodyPr/>
                    <a:lstStyle/>
                    <a:p>
                      <a:pPr algn="ctr"/>
                      <a:r>
                        <a:rPr lang="en-GB" sz="1200" dirty="0"/>
                        <a:t>1</a:t>
                      </a:r>
                    </a:p>
                  </a:txBody>
                  <a:tcPr anchor="ctr"/>
                </a:tc>
                <a:tc>
                  <a:txBody>
                    <a:bodyPr/>
                    <a:lstStyle/>
                    <a:p>
                      <a:pPr algn="ctr"/>
                      <a:r>
                        <a:rPr lang="en-GB" sz="1200" dirty="0"/>
                        <a:t>2.6</a:t>
                      </a:r>
                    </a:p>
                  </a:txBody>
                  <a:tcPr anchor="ctr"/>
                </a:tc>
                <a:tc>
                  <a:txBody>
                    <a:bodyPr/>
                    <a:lstStyle/>
                    <a:p>
                      <a:pPr algn="ctr"/>
                      <a:r>
                        <a:rPr lang="en-GB" sz="1200" dirty="0"/>
                        <a:t>3000</a:t>
                      </a:r>
                    </a:p>
                  </a:txBody>
                  <a:tcPr anchor="ctr"/>
                </a:tc>
                <a:extLst>
                  <a:ext uri="{0D108BD9-81ED-4DB2-BD59-A6C34878D82A}">
                    <a16:rowId xmlns:a16="http://schemas.microsoft.com/office/drawing/2014/main" val="865196353"/>
                  </a:ext>
                </a:extLst>
              </a:tr>
            </a:tbl>
          </a:graphicData>
        </a:graphic>
      </p:graphicFrame>
      <p:pic>
        <p:nvPicPr>
          <p:cNvPr id="21" name="Picture 20">
            <a:extLst>
              <a:ext uri="{FF2B5EF4-FFF2-40B4-BE49-F238E27FC236}">
                <a16:creationId xmlns:a16="http://schemas.microsoft.com/office/drawing/2014/main" id="{408AFF5E-1A35-264B-8E86-4EEA760BB443}"/>
              </a:ext>
            </a:extLst>
          </p:cNvPr>
          <p:cNvPicPr>
            <a:picLocks noChangeAspect="1"/>
          </p:cNvPicPr>
          <p:nvPr/>
        </p:nvPicPr>
        <p:blipFill>
          <a:blip r:embed="rId3"/>
          <a:stretch>
            <a:fillRect/>
          </a:stretch>
        </p:blipFill>
        <p:spPr>
          <a:xfrm>
            <a:off x="9656025" y="38611"/>
            <a:ext cx="2520000" cy="1890000"/>
          </a:xfrm>
          <a:prstGeom prst="rect">
            <a:avLst/>
          </a:prstGeom>
        </p:spPr>
      </p:pic>
      <p:pic>
        <p:nvPicPr>
          <p:cNvPr id="23" name="Picture 22">
            <a:extLst>
              <a:ext uri="{FF2B5EF4-FFF2-40B4-BE49-F238E27FC236}">
                <a16:creationId xmlns:a16="http://schemas.microsoft.com/office/drawing/2014/main" id="{8670415A-A048-3D40-89F0-5E94A4D76662}"/>
              </a:ext>
            </a:extLst>
          </p:cNvPr>
          <p:cNvPicPr>
            <a:picLocks noChangeAspect="1"/>
          </p:cNvPicPr>
          <p:nvPr/>
        </p:nvPicPr>
        <p:blipFill>
          <a:blip r:embed="rId4"/>
          <a:stretch>
            <a:fillRect/>
          </a:stretch>
        </p:blipFill>
        <p:spPr>
          <a:xfrm>
            <a:off x="7052151" y="38611"/>
            <a:ext cx="2520000" cy="1890000"/>
          </a:xfrm>
          <a:prstGeom prst="rect">
            <a:avLst/>
          </a:prstGeom>
        </p:spPr>
      </p:pic>
      <p:sp>
        <p:nvSpPr>
          <p:cNvPr id="24" name="TextBox 23">
            <a:extLst>
              <a:ext uri="{FF2B5EF4-FFF2-40B4-BE49-F238E27FC236}">
                <a16:creationId xmlns:a16="http://schemas.microsoft.com/office/drawing/2014/main" id="{73802682-7E9C-3746-ABDB-9B57ACF2CF65}"/>
              </a:ext>
            </a:extLst>
          </p:cNvPr>
          <p:cNvSpPr txBox="1"/>
          <p:nvPr/>
        </p:nvSpPr>
        <p:spPr>
          <a:xfrm>
            <a:off x="7038020" y="1937091"/>
            <a:ext cx="2318263" cy="246221"/>
          </a:xfrm>
          <a:prstGeom prst="rect">
            <a:avLst/>
          </a:prstGeom>
          <a:noFill/>
        </p:spPr>
        <p:txBody>
          <a:bodyPr wrap="none" rtlCol="0">
            <a:spAutoFit/>
          </a:bodyPr>
          <a:lstStyle/>
          <a:p>
            <a:pPr algn="l"/>
            <a:r>
              <a:rPr lang="en-GB" sz="1000" dirty="0"/>
              <a:t>SNS M1 corroded (Courtesy W. </a:t>
            </a:r>
            <a:r>
              <a:rPr lang="en-GB" sz="1000" dirty="0" err="1"/>
              <a:t>Blokland</a:t>
            </a:r>
            <a:r>
              <a:rPr lang="en-GB" sz="1000" dirty="0"/>
              <a:t>)</a:t>
            </a:r>
          </a:p>
        </p:txBody>
      </p:sp>
      <p:sp>
        <p:nvSpPr>
          <p:cNvPr id="25" name="TextBox 24">
            <a:extLst>
              <a:ext uri="{FF2B5EF4-FFF2-40B4-BE49-F238E27FC236}">
                <a16:creationId xmlns:a16="http://schemas.microsoft.com/office/drawing/2014/main" id="{65B2A71D-0802-C440-8DCF-5D34C2EC8241}"/>
              </a:ext>
            </a:extLst>
          </p:cNvPr>
          <p:cNvSpPr txBox="1"/>
          <p:nvPr/>
        </p:nvSpPr>
        <p:spPr>
          <a:xfrm>
            <a:off x="9656025" y="1933879"/>
            <a:ext cx="2375971" cy="246221"/>
          </a:xfrm>
          <a:prstGeom prst="rect">
            <a:avLst/>
          </a:prstGeom>
          <a:noFill/>
        </p:spPr>
        <p:txBody>
          <a:bodyPr wrap="none" rtlCol="0">
            <a:spAutoFit/>
          </a:bodyPr>
          <a:lstStyle/>
          <a:p>
            <a:r>
              <a:rPr lang="en-GB" sz="1000" dirty="0"/>
              <a:t>J-PARC PBW corroded (Courtesy S. </a:t>
            </a:r>
            <a:r>
              <a:rPr lang="en-GB" sz="1000" dirty="0" err="1"/>
              <a:t>Meigo</a:t>
            </a:r>
            <a:r>
              <a:rPr lang="en-GB" sz="1000" dirty="0"/>
              <a:t>)</a:t>
            </a:r>
          </a:p>
        </p:txBody>
      </p:sp>
    </p:spTree>
    <p:extLst>
      <p:ext uri="{BB962C8B-B14F-4D97-AF65-F5344CB8AC3E}">
        <p14:creationId xmlns:p14="http://schemas.microsoft.com/office/powerpoint/2010/main" val="5245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5" name="Title 1">
            <a:extLst>
              <a:ext uri="{FF2B5EF4-FFF2-40B4-BE49-F238E27FC236}">
                <a16:creationId xmlns:a16="http://schemas.microsoft.com/office/drawing/2014/main" id="{6BD3CF65-108D-104E-95DF-77FFFE01EF1D}"/>
              </a:ext>
            </a:extLst>
          </p:cNvPr>
          <p:cNvSpPr>
            <a:spLocks noGrp="1"/>
          </p:cNvSpPr>
          <p:nvPr>
            <p:ph type="title"/>
          </p:nvPr>
        </p:nvSpPr>
        <p:spPr>
          <a:xfrm>
            <a:off x="1103709" y="265373"/>
            <a:ext cx="9360000" cy="657339"/>
          </a:xfrm>
        </p:spPr>
        <p:txBody>
          <a:bodyPr/>
          <a:lstStyle/>
          <a:p>
            <a:r>
              <a:rPr lang="en-GB" sz="3000" b="1" dirty="0">
                <a:solidFill>
                  <a:schemeClr val="tx1"/>
                </a:solidFill>
              </a:rPr>
              <a:t>IMG: Measurements</a:t>
            </a:r>
          </a:p>
        </p:txBody>
      </p:sp>
      <p:sp>
        <p:nvSpPr>
          <p:cNvPr id="6" name="TextBox 5">
            <a:extLst>
              <a:ext uri="{FF2B5EF4-FFF2-40B4-BE49-F238E27FC236}">
                <a16:creationId xmlns:a16="http://schemas.microsoft.com/office/drawing/2014/main" id="{5C33D66B-FA57-8D4E-A180-C4942B16F667}"/>
              </a:ext>
            </a:extLst>
          </p:cNvPr>
          <p:cNvSpPr txBox="1"/>
          <p:nvPr/>
        </p:nvSpPr>
        <p:spPr>
          <a:xfrm>
            <a:off x="521061" y="837073"/>
            <a:ext cx="2236190" cy="369332"/>
          </a:xfrm>
          <a:prstGeom prst="rect">
            <a:avLst/>
          </a:prstGeom>
          <a:noFill/>
        </p:spPr>
        <p:txBody>
          <a:bodyPr wrap="none" rtlCol="0">
            <a:spAutoFit/>
          </a:bodyPr>
          <a:lstStyle/>
          <a:p>
            <a:pPr algn="l"/>
            <a:r>
              <a:rPr lang="en-GB" dirty="0"/>
              <a:t>Core Beam properties</a:t>
            </a:r>
          </a:p>
        </p:txBody>
      </p:sp>
      <p:pic>
        <p:nvPicPr>
          <p:cNvPr id="7" name="Picture 6">
            <a:extLst>
              <a:ext uri="{FF2B5EF4-FFF2-40B4-BE49-F238E27FC236}">
                <a16:creationId xmlns:a16="http://schemas.microsoft.com/office/drawing/2014/main" id="{F2C5A8C5-7CC2-B242-8FD7-97BED6BDFF61}"/>
              </a:ext>
            </a:extLst>
          </p:cNvPr>
          <p:cNvPicPr>
            <a:picLocks noChangeAspect="1"/>
          </p:cNvPicPr>
          <p:nvPr/>
        </p:nvPicPr>
        <p:blipFill>
          <a:blip r:embed="rId3"/>
          <a:stretch>
            <a:fillRect/>
          </a:stretch>
        </p:blipFill>
        <p:spPr>
          <a:xfrm>
            <a:off x="133800" y="1457866"/>
            <a:ext cx="3600000" cy="2703180"/>
          </a:xfrm>
          <a:prstGeom prst="rect">
            <a:avLst/>
          </a:prstGeom>
        </p:spPr>
      </p:pic>
      <p:sp>
        <p:nvSpPr>
          <p:cNvPr id="8" name="TextBox 7">
            <a:extLst>
              <a:ext uri="{FF2B5EF4-FFF2-40B4-BE49-F238E27FC236}">
                <a16:creationId xmlns:a16="http://schemas.microsoft.com/office/drawing/2014/main" id="{779CF156-DA9A-EC4B-B633-9D5812F27BB3}"/>
              </a:ext>
            </a:extLst>
          </p:cNvPr>
          <p:cNvSpPr txBox="1"/>
          <p:nvPr/>
        </p:nvSpPr>
        <p:spPr>
          <a:xfrm>
            <a:off x="3927523" y="2009747"/>
            <a:ext cx="2990242" cy="307777"/>
          </a:xfrm>
          <a:prstGeom prst="rect">
            <a:avLst/>
          </a:prstGeom>
          <a:noFill/>
        </p:spPr>
        <p:txBody>
          <a:bodyPr wrap="none" rtlCol="0">
            <a:spAutoFit/>
          </a:bodyPr>
          <a:lstStyle/>
          <a:p>
            <a:pPr marL="285750" indent="-285750" algn="l">
              <a:buFont typeface="Arial" panose="020B0604020202020204" pitchFamily="34" charset="0"/>
              <a:buChar char="•"/>
            </a:pPr>
            <a:r>
              <a:rPr lang="en-GB" sz="1400" dirty="0"/>
              <a:t>Peak current density &lt; 1.4mA/cm</a:t>
            </a:r>
            <a:r>
              <a:rPr lang="en-GB" sz="1400" baseline="30000" dirty="0"/>
              <a:t>2</a:t>
            </a:r>
          </a:p>
        </p:txBody>
      </p:sp>
      <p:sp>
        <p:nvSpPr>
          <p:cNvPr id="10" name="TextBox 9">
            <a:extLst>
              <a:ext uri="{FF2B5EF4-FFF2-40B4-BE49-F238E27FC236}">
                <a16:creationId xmlns:a16="http://schemas.microsoft.com/office/drawing/2014/main" id="{2BBFCBEA-201E-8F45-8387-B91D3D961C37}"/>
              </a:ext>
            </a:extLst>
          </p:cNvPr>
          <p:cNvSpPr txBox="1"/>
          <p:nvPr/>
        </p:nvSpPr>
        <p:spPr>
          <a:xfrm>
            <a:off x="3927523" y="2337730"/>
            <a:ext cx="2852063" cy="307777"/>
          </a:xfrm>
          <a:prstGeom prst="rect">
            <a:avLst/>
          </a:prstGeom>
          <a:noFill/>
        </p:spPr>
        <p:txBody>
          <a:bodyPr wrap="none" rtlCol="0">
            <a:spAutoFit/>
          </a:bodyPr>
          <a:lstStyle/>
          <a:p>
            <a:pPr marL="285750" indent="-285750">
              <a:buFont typeface="Arial" panose="020B0604020202020204" pitchFamily="34" charset="0"/>
              <a:buChar char="•"/>
            </a:pPr>
            <a:r>
              <a:rPr lang="en-GB" sz="1400" dirty="0"/>
              <a:t>Beam position: ±4mm (H) ±3 (V) </a:t>
            </a:r>
          </a:p>
        </p:txBody>
      </p:sp>
      <p:sp>
        <p:nvSpPr>
          <p:cNvPr id="12" name="TextBox 11">
            <a:extLst>
              <a:ext uri="{FF2B5EF4-FFF2-40B4-BE49-F238E27FC236}">
                <a16:creationId xmlns:a16="http://schemas.microsoft.com/office/drawing/2014/main" id="{47BA0C26-2059-BA4E-998C-C444DED61F04}"/>
              </a:ext>
            </a:extLst>
          </p:cNvPr>
          <p:cNvSpPr txBox="1"/>
          <p:nvPr/>
        </p:nvSpPr>
        <p:spPr>
          <a:xfrm>
            <a:off x="3927523" y="2665713"/>
            <a:ext cx="2768387" cy="523220"/>
          </a:xfrm>
          <a:prstGeom prst="rect">
            <a:avLst/>
          </a:prstGeom>
          <a:noFill/>
        </p:spPr>
        <p:txBody>
          <a:bodyPr wrap="none" rtlCol="0">
            <a:spAutoFit/>
          </a:bodyPr>
          <a:lstStyle/>
          <a:p>
            <a:pPr marL="285750" indent="-285750" algn="l">
              <a:buFont typeface="Arial" panose="020B0604020202020204" pitchFamily="34" charset="0"/>
              <a:buChar char="•"/>
            </a:pPr>
            <a:r>
              <a:rPr lang="en-GB" sz="1400" dirty="0"/>
              <a:t>Beamlet profile and </a:t>
            </a:r>
            <a:r>
              <a:rPr lang="en-GB" sz="1400" dirty="0" err="1"/>
              <a:t>r.m.s</a:t>
            </a:r>
            <a:r>
              <a:rPr lang="en-GB" sz="1400" dirty="0"/>
              <a:t> sizes: </a:t>
            </a:r>
          </a:p>
          <a:p>
            <a:r>
              <a:rPr lang="en-GB" sz="1400" dirty="0"/>
              <a:t>       </a:t>
            </a:r>
            <a:r>
              <a:rPr lang="en-GB" sz="1400" dirty="0" err="1">
                <a:latin typeface="Symbol" pitchFamily="2" charset="2"/>
              </a:rPr>
              <a:t>s</a:t>
            </a:r>
            <a:r>
              <a:rPr lang="en-GB" sz="1400" baseline="-25000" dirty="0" err="1"/>
              <a:t>x</a:t>
            </a:r>
            <a:r>
              <a:rPr lang="en-GB" sz="1400" dirty="0"/>
              <a:t> x </a:t>
            </a:r>
            <a:r>
              <a:rPr lang="en-GB" sz="1400" dirty="0" err="1">
                <a:latin typeface="Symbol" pitchFamily="2" charset="2"/>
              </a:rPr>
              <a:t>s</a:t>
            </a:r>
            <a:r>
              <a:rPr lang="en-GB" sz="1400" baseline="-25000" dirty="0" err="1"/>
              <a:t>y</a:t>
            </a:r>
            <a:r>
              <a:rPr lang="en-GB" sz="1400" dirty="0"/>
              <a:t> &gt;33 mm</a:t>
            </a:r>
            <a:r>
              <a:rPr lang="en-GB" sz="1400" baseline="30000" dirty="0"/>
              <a:t>2</a:t>
            </a:r>
          </a:p>
        </p:txBody>
      </p:sp>
      <p:sp>
        <p:nvSpPr>
          <p:cNvPr id="13" name="TextBox 12">
            <a:extLst>
              <a:ext uri="{FF2B5EF4-FFF2-40B4-BE49-F238E27FC236}">
                <a16:creationId xmlns:a16="http://schemas.microsoft.com/office/drawing/2014/main" id="{972873DB-409F-2142-B535-A60EBFA216F3}"/>
              </a:ext>
            </a:extLst>
          </p:cNvPr>
          <p:cNvSpPr txBox="1"/>
          <p:nvPr/>
        </p:nvSpPr>
        <p:spPr>
          <a:xfrm>
            <a:off x="6976213" y="841802"/>
            <a:ext cx="990977" cy="369332"/>
          </a:xfrm>
          <a:prstGeom prst="rect">
            <a:avLst/>
          </a:prstGeom>
          <a:noFill/>
        </p:spPr>
        <p:txBody>
          <a:bodyPr wrap="none" rtlCol="0">
            <a:spAutoFit/>
          </a:bodyPr>
          <a:lstStyle/>
          <a:p>
            <a:pPr algn="l"/>
            <a:r>
              <a:rPr lang="en-GB" dirty="0"/>
              <a:t>Fiducials</a:t>
            </a:r>
          </a:p>
        </p:txBody>
      </p:sp>
      <p:pic>
        <p:nvPicPr>
          <p:cNvPr id="15" name="Picture 14">
            <a:extLst>
              <a:ext uri="{FF2B5EF4-FFF2-40B4-BE49-F238E27FC236}">
                <a16:creationId xmlns:a16="http://schemas.microsoft.com/office/drawing/2014/main" id="{9CAA0FD9-1578-E34D-ACA2-9D3FBCEE16E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085734" y="243456"/>
            <a:ext cx="1800000" cy="1766291"/>
          </a:xfrm>
          <a:prstGeom prst="rect">
            <a:avLst/>
          </a:prstGeom>
        </p:spPr>
      </p:pic>
      <p:sp>
        <p:nvSpPr>
          <p:cNvPr id="16" name="TextBox 15">
            <a:extLst>
              <a:ext uri="{FF2B5EF4-FFF2-40B4-BE49-F238E27FC236}">
                <a16:creationId xmlns:a16="http://schemas.microsoft.com/office/drawing/2014/main" id="{AA2DFB96-E523-0744-8743-371E94711980}"/>
              </a:ext>
            </a:extLst>
          </p:cNvPr>
          <p:cNvSpPr txBox="1"/>
          <p:nvPr/>
        </p:nvSpPr>
        <p:spPr>
          <a:xfrm>
            <a:off x="6976213" y="1434169"/>
            <a:ext cx="1744067" cy="307777"/>
          </a:xfrm>
          <a:prstGeom prst="rect">
            <a:avLst/>
          </a:prstGeom>
          <a:noFill/>
        </p:spPr>
        <p:txBody>
          <a:bodyPr wrap="none" rtlCol="0">
            <a:spAutoFit/>
          </a:bodyPr>
          <a:lstStyle/>
          <a:p>
            <a:pPr algn="l"/>
            <a:r>
              <a:rPr lang="en-GB" sz="1400" dirty="0"/>
              <a:t>Retro-reflectors array</a:t>
            </a:r>
          </a:p>
        </p:txBody>
      </p:sp>
      <p:sp>
        <p:nvSpPr>
          <p:cNvPr id="17" name="TextBox 16">
            <a:extLst>
              <a:ext uri="{FF2B5EF4-FFF2-40B4-BE49-F238E27FC236}">
                <a16:creationId xmlns:a16="http://schemas.microsoft.com/office/drawing/2014/main" id="{582DF096-E51E-8243-BB12-FB763E49BD8B}"/>
              </a:ext>
            </a:extLst>
          </p:cNvPr>
          <p:cNvSpPr txBox="1"/>
          <p:nvPr/>
        </p:nvSpPr>
        <p:spPr>
          <a:xfrm>
            <a:off x="6973309" y="2163635"/>
            <a:ext cx="4730117" cy="2031325"/>
          </a:xfrm>
          <a:prstGeom prst="rect">
            <a:avLst/>
          </a:prstGeom>
          <a:noFill/>
        </p:spPr>
        <p:txBody>
          <a:bodyPr wrap="square" rtlCol="0">
            <a:spAutoFit/>
          </a:bodyPr>
          <a:lstStyle/>
          <a:p>
            <a:pPr marL="171450" indent="-171450">
              <a:buFont typeface="Wingdings" pitchFamily="2" charset="2"/>
              <a:buChar char="§"/>
            </a:pPr>
            <a:r>
              <a:rPr lang="en-GB" sz="1400" dirty="0"/>
              <a:t>Distribution of reference points in global ESS coordinate system</a:t>
            </a:r>
          </a:p>
          <a:p>
            <a:pPr marL="742950" lvl="1" indent="-285750">
              <a:buFont typeface="Wingdings" pitchFamily="2" charset="2"/>
              <a:buChar char="Ø"/>
            </a:pPr>
            <a:r>
              <a:rPr lang="en-GB" sz="1400" dirty="0"/>
              <a:t>Dimension on the images: position and size of the beam</a:t>
            </a:r>
          </a:p>
          <a:p>
            <a:pPr marL="285750" indent="-285750">
              <a:buFont typeface="Wingdings" pitchFamily="2" charset="2"/>
              <a:buChar char="§"/>
            </a:pPr>
            <a:r>
              <a:rPr lang="en-GB" sz="1400" dirty="0"/>
              <a:t>Position of the TW, and motion</a:t>
            </a:r>
          </a:p>
          <a:p>
            <a:pPr marL="285750" indent="-285750">
              <a:buFont typeface="Wingdings" pitchFamily="2" charset="2"/>
              <a:buChar char="§"/>
            </a:pPr>
            <a:endParaRPr lang="en-GB" sz="1400" dirty="0"/>
          </a:p>
          <a:p>
            <a:pPr marL="285750" indent="-285750">
              <a:buFont typeface="Wingdings" pitchFamily="2" charset="2"/>
              <a:buChar char="§"/>
            </a:pPr>
            <a:r>
              <a:rPr lang="en-GB" sz="1400" dirty="0"/>
              <a:t>Position: far from the core beam -&gt; no significant heat</a:t>
            </a:r>
          </a:p>
          <a:p>
            <a:pPr marL="285750" indent="-285750">
              <a:buFont typeface="Wingdings" pitchFamily="2" charset="2"/>
              <a:buChar char="§"/>
            </a:pPr>
            <a:r>
              <a:rPr lang="en-GB" sz="1400" dirty="0"/>
              <a:t>SS 316L material, same as TW beam entrance window</a:t>
            </a:r>
          </a:p>
          <a:p>
            <a:pPr marL="285750" indent="-285750">
              <a:buFont typeface="Wingdings" pitchFamily="2" charset="2"/>
              <a:buChar char="§"/>
            </a:pPr>
            <a:r>
              <a:rPr lang="en-GB" sz="1400" dirty="0"/>
              <a:t>Resistant to corrosion, but may need to be protected</a:t>
            </a:r>
          </a:p>
        </p:txBody>
      </p:sp>
      <p:cxnSp>
        <p:nvCxnSpPr>
          <p:cNvPr id="26" name="Straight Arrow Connector 25">
            <a:extLst>
              <a:ext uri="{FF2B5EF4-FFF2-40B4-BE49-F238E27FC236}">
                <a16:creationId xmlns:a16="http://schemas.microsoft.com/office/drawing/2014/main" id="{FE7563B8-736B-5D4A-A023-C086CA4F1AC2}"/>
              </a:ext>
            </a:extLst>
          </p:cNvPr>
          <p:cNvCxnSpPr/>
          <p:nvPr/>
        </p:nvCxnSpPr>
        <p:spPr>
          <a:xfrm>
            <a:off x="10127717" y="5730723"/>
            <a:ext cx="617247" cy="67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E3D390B0-A757-0042-9B0B-C551632843C0}"/>
              </a:ext>
            </a:extLst>
          </p:cNvPr>
          <p:cNvGrpSpPr>
            <a:grpSpLocks noChangeAspect="1"/>
          </p:cNvGrpSpPr>
          <p:nvPr/>
        </p:nvGrpSpPr>
        <p:grpSpPr>
          <a:xfrm>
            <a:off x="8789709" y="4371552"/>
            <a:ext cx="3348000" cy="1942154"/>
            <a:chOff x="8327717" y="4447777"/>
            <a:chExt cx="3600000" cy="2088336"/>
          </a:xfrm>
        </p:grpSpPr>
        <p:sp>
          <p:nvSpPr>
            <p:cNvPr id="31" name="Rectangle 30">
              <a:extLst>
                <a:ext uri="{FF2B5EF4-FFF2-40B4-BE49-F238E27FC236}">
                  <a16:creationId xmlns:a16="http://schemas.microsoft.com/office/drawing/2014/main" id="{0580C877-E55C-344F-A00D-38B1FB93A244}"/>
                </a:ext>
              </a:extLst>
            </p:cNvPr>
            <p:cNvSpPr>
              <a:spLocks noChangeAspect="1"/>
            </p:cNvSpPr>
            <p:nvPr/>
          </p:nvSpPr>
          <p:spPr>
            <a:xfrm>
              <a:off x="10754575" y="5590361"/>
              <a:ext cx="72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Bilde 2">
              <a:extLst>
                <a:ext uri="{FF2B5EF4-FFF2-40B4-BE49-F238E27FC236}">
                  <a16:creationId xmlns:a16="http://schemas.microsoft.com/office/drawing/2014/main" id="{4D00C8EC-0B4D-044E-A217-900CF436DCD6}"/>
                </a:ext>
              </a:extLst>
            </p:cNvPr>
            <p:cNvPicPr>
              <a:picLocks noChangeAspect="1"/>
            </p:cNvPicPr>
            <p:nvPr/>
          </p:nvPicPr>
          <p:blipFill>
            <a:blip r:embed="rId5"/>
            <a:stretch>
              <a:fillRect/>
            </a:stretch>
          </p:blipFill>
          <p:spPr>
            <a:xfrm>
              <a:off x="8327717" y="4447777"/>
              <a:ext cx="3600000" cy="2088336"/>
            </a:xfrm>
            <a:prstGeom prst="rect">
              <a:avLst/>
            </a:prstGeom>
          </p:spPr>
        </p:pic>
        <p:sp>
          <p:nvSpPr>
            <p:cNvPr id="19" name="Rectangle 18">
              <a:extLst>
                <a:ext uri="{FF2B5EF4-FFF2-40B4-BE49-F238E27FC236}">
                  <a16:creationId xmlns:a16="http://schemas.microsoft.com/office/drawing/2014/main" id="{63203922-5C26-644B-8041-4732D251A165}"/>
                </a:ext>
              </a:extLst>
            </p:cNvPr>
            <p:cNvSpPr>
              <a:spLocks noChangeAspect="1"/>
            </p:cNvSpPr>
            <p:nvPr/>
          </p:nvSpPr>
          <p:spPr>
            <a:xfrm>
              <a:off x="9523146" y="5536020"/>
              <a:ext cx="72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B7B8563-7A04-634C-8E69-03D3C76CB459}"/>
                </a:ext>
              </a:extLst>
            </p:cNvPr>
            <p:cNvSpPr>
              <a:spLocks noChangeAspect="1"/>
            </p:cNvSpPr>
            <p:nvPr/>
          </p:nvSpPr>
          <p:spPr>
            <a:xfrm>
              <a:off x="9836722" y="5704092"/>
              <a:ext cx="72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0D8EFC-BF60-EE48-A350-E67BC837B7DF}"/>
                </a:ext>
              </a:extLst>
            </p:cNvPr>
            <p:cNvSpPr>
              <a:spLocks noChangeAspect="1"/>
            </p:cNvSpPr>
            <p:nvPr/>
          </p:nvSpPr>
          <p:spPr>
            <a:xfrm>
              <a:off x="10391709" y="5572020"/>
              <a:ext cx="72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258108E-FD33-7F4D-A109-FA4F515350EF}"/>
                </a:ext>
              </a:extLst>
            </p:cNvPr>
            <p:cNvSpPr>
              <a:spLocks noChangeAspect="1"/>
            </p:cNvSpPr>
            <p:nvPr/>
          </p:nvSpPr>
          <p:spPr>
            <a:xfrm>
              <a:off x="10391709" y="5819335"/>
              <a:ext cx="72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E394B51-DF2A-D542-B66D-E96E98F964F3}"/>
                </a:ext>
              </a:extLst>
            </p:cNvPr>
            <p:cNvSpPr>
              <a:spLocks noChangeAspect="1"/>
            </p:cNvSpPr>
            <p:nvPr/>
          </p:nvSpPr>
          <p:spPr>
            <a:xfrm>
              <a:off x="10885734" y="5701446"/>
              <a:ext cx="72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A2B435D-657D-4D46-A09D-BBA5C06226C0}"/>
                </a:ext>
              </a:extLst>
            </p:cNvPr>
            <p:cNvSpPr>
              <a:spLocks noChangeAspect="1"/>
            </p:cNvSpPr>
            <p:nvPr/>
          </p:nvSpPr>
          <p:spPr>
            <a:xfrm>
              <a:off x="9523146" y="5812135"/>
              <a:ext cx="72000"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93938CA2-CD8C-AF4A-946A-1FDA7C0A77CE}"/>
                </a:ext>
              </a:extLst>
            </p:cNvPr>
            <p:cNvSpPr txBox="1"/>
            <p:nvPr/>
          </p:nvSpPr>
          <p:spPr>
            <a:xfrm>
              <a:off x="11296019" y="4447777"/>
              <a:ext cx="433132" cy="307777"/>
            </a:xfrm>
            <a:prstGeom prst="rect">
              <a:avLst/>
            </a:prstGeom>
            <a:noFill/>
          </p:spPr>
          <p:txBody>
            <a:bodyPr wrap="none" rtlCol="0">
              <a:spAutoFit/>
            </a:bodyPr>
            <a:lstStyle/>
            <a:p>
              <a:pPr algn="l"/>
              <a:r>
                <a:rPr lang="en-GB" sz="1400" dirty="0"/>
                <a:t>TW</a:t>
              </a:r>
            </a:p>
          </p:txBody>
        </p:sp>
        <p:cxnSp>
          <p:nvCxnSpPr>
            <p:cNvPr id="29" name="Straight Arrow Connector 28">
              <a:extLst>
                <a:ext uri="{FF2B5EF4-FFF2-40B4-BE49-F238E27FC236}">
                  <a16:creationId xmlns:a16="http://schemas.microsoft.com/office/drawing/2014/main" id="{A4011931-C219-8B41-99BB-25C12B2B1FC6}"/>
                </a:ext>
              </a:extLst>
            </p:cNvPr>
            <p:cNvCxnSpPr>
              <a:cxnSpLocks/>
              <a:stCxn id="27" idx="2"/>
              <a:endCxn id="31" idx="0"/>
            </p:cNvCxnSpPr>
            <p:nvPr/>
          </p:nvCxnSpPr>
          <p:spPr>
            <a:xfrm flipH="1">
              <a:off x="10790575" y="4755554"/>
              <a:ext cx="722011" cy="834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8B18F1DE-243F-5147-9D6C-A6D23543C898}"/>
              </a:ext>
            </a:extLst>
          </p:cNvPr>
          <p:cNvSpPr txBox="1"/>
          <p:nvPr/>
        </p:nvSpPr>
        <p:spPr>
          <a:xfrm>
            <a:off x="8997494" y="4371552"/>
            <a:ext cx="813043" cy="307777"/>
          </a:xfrm>
          <a:prstGeom prst="rect">
            <a:avLst/>
          </a:prstGeom>
          <a:noFill/>
        </p:spPr>
        <p:txBody>
          <a:bodyPr wrap="none" rtlCol="0">
            <a:spAutoFit/>
          </a:bodyPr>
          <a:lstStyle/>
          <a:p>
            <a:pPr algn="l"/>
            <a:r>
              <a:rPr lang="en-GB" sz="1400" dirty="0"/>
              <a:t>Fiducials</a:t>
            </a:r>
          </a:p>
        </p:txBody>
      </p:sp>
      <p:cxnSp>
        <p:nvCxnSpPr>
          <p:cNvPr id="36" name="Straight Arrow Connector 35">
            <a:extLst>
              <a:ext uri="{FF2B5EF4-FFF2-40B4-BE49-F238E27FC236}">
                <a16:creationId xmlns:a16="http://schemas.microsoft.com/office/drawing/2014/main" id="{93A75ED4-D0E0-E04E-AEED-C35578248520}"/>
              </a:ext>
            </a:extLst>
          </p:cNvPr>
          <p:cNvCxnSpPr>
            <a:cxnSpLocks/>
            <a:stCxn id="35" idx="2"/>
            <a:endCxn id="21" idx="0"/>
          </p:cNvCxnSpPr>
          <p:nvPr/>
        </p:nvCxnSpPr>
        <p:spPr>
          <a:xfrm>
            <a:off x="9404016" y="4679329"/>
            <a:ext cx="1338686" cy="7377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95E8103-2967-DB4B-AB36-78731B35BBE6}"/>
              </a:ext>
            </a:extLst>
          </p:cNvPr>
          <p:cNvCxnSpPr>
            <a:cxnSpLocks/>
            <a:stCxn id="35" idx="2"/>
            <a:endCxn id="20" idx="0"/>
          </p:cNvCxnSpPr>
          <p:nvPr/>
        </p:nvCxnSpPr>
        <p:spPr>
          <a:xfrm>
            <a:off x="9404016" y="4679329"/>
            <a:ext cx="822548" cy="860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427263C8-D7DE-574A-BAE0-9028343E1534}"/>
              </a:ext>
            </a:extLst>
          </p:cNvPr>
          <p:cNvPicPr>
            <a:picLocks noChangeAspect="1"/>
          </p:cNvPicPr>
          <p:nvPr/>
        </p:nvPicPr>
        <p:blipFill>
          <a:blip r:embed="rId6"/>
          <a:stretch>
            <a:fillRect/>
          </a:stretch>
        </p:blipFill>
        <p:spPr>
          <a:xfrm>
            <a:off x="1745318" y="4774496"/>
            <a:ext cx="2520000" cy="1892226"/>
          </a:xfrm>
          <a:prstGeom prst="rect">
            <a:avLst/>
          </a:prstGeom>
        </p:spPr>
      </p:pic>
      <p:sp>
        <p:nvSpPr>
          <p:cNvPr id="11" name="TextBox 10">
            <a:extLst>
              <a:ext uri="{FF2B5EF4-FFF2-40B4-BE49-F238E27FC236}">
                <a16:creationId xmlns:a16="http://schemas.microsoft.com/office/drawing/2014/main" id="{FF95245C-21C9-A041-A403-057977F545F7}"/>
              </a:ext>
            </a:extLst>
          </p:cNvPr>
          <p:cNvSpPr txBox="1"/>
          <p:nvPr/>
        </p:nvSpPr>
        <p:spPr>
          <a:xfrm>
            <a:off x="3944816" y="3309843"/>
            <a:ext cx="1992981" cy="307777"/>
          </a:xfrm>
          <a:prstGeom prst="rect">
            <a:avLst/>
          </a:prstGeom>
          <a:noFill/>
        </p:spPr>
        <p:txBody>
          <a:bodyPr wrap="none" rtlCol="0">
            <a:spAutoFit/>
          </a:bodyPr>
          <a:lstStyle/>
          <a:p>
            <a:pPr marL="285750" indent="-285750">
              <a:buFont typeface="Arial" panose="020B0604020202020204" pitchFamily="34" charset="0"/>
              <a:buChar char="•"/>
            </a:pPr>
            <a:r>
              <a:rPr lang="en-GB" sz="1400" dirty="0"/>
              <a:t>Beam edges:  ±2mm </a:t>
            </a:r>
          </a:p>
        </p:txBody>
      </p:sp>
      <p:pic>
        <p:nvPicPr>
          <p:cNvPr id="46" name="Picture 45">
            <a:extLst>
              <a:ext uri="{FF2B5EF4-FFF2-40B4-BE49-F238E27FC236}">
                <a16:creationId xmlns:a16="http://schemas.microsoft.com/office/drawing/2014/main" id="{D7A49F40-6448-2C4E-88F5-E251C28B27C8}"/>
              </a:ext>
            </a:extLst>
          </p:cNvPr>
          <p:cNvPicPr>
            <a:picLocks noChangeAspect="1"/>
          </p:cNvPicPr>
          <p:nvPr/>
        </p:nvPicPr>
        <p:blipFill>
          <a:blip r:embed="rId7"/>
          <a:stretch>
            <a:fillRect/>
          </a:stretch>
        </p:blipFill>
        <p:spPr>
          <a:xfrm>
            <a:off x="135907" y="4161046"/>
            <a:ext cx="2520000" cy="1892226"/>
          </a:xfrm>
          <a:prstGeom prst="rect">
            <a:avLst/>
          </a:prstGeom>
        </p:spPr>
      </p:pic>
      <p:pic>
        <p:nvPicPr>
          <p:cNvPr id="49" name="Picture 1" descr="page6image41402784">
            <a:extLst>
              <a:ext uri="{FF2B5EF4-FFF2-40B4-BE49-F238E27FC236}">
                <a16:creationId xmlns:a16="http://schemas.microsoft.com/office/drawing/2014/main" id="{24D1AE3C-9307-404A-8166-BF90DB72E7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2312" r="1410"/>
          <a:stretch/>
        </p:blipFill>
        <p:spPr bwMode="auto">
          <a:xfrm>
            <a:off x="4391775" y="4299776"/>
            <a:ext cx="4320000" cy="208930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60ECBDC-AE6E-7C4F-8B36-E16FDD130854}"/>
              </a:ext>
            </a:extLst>
          </p:cNvPr>
          <p:cNvSpPr txBox="1"/>
          <p:nvPr/>
        </p:nvSpPr>
        <p:spPr>
          <a:xfrm>
            <a:off x="4343252" y="5107159"/>
            <a:ext cx="402813" cy="286233"/>
          </a:xfrm>
          <a:prstGeom prst="rect">
            <a:avLst/>
          </a:prstGeom>
          <a:solidFill>
            <a:schemeClr val="bg1"/>
          </a:solidFill>
        </p:spPr>
        <p:txBody>
          <a:bodyPr wrap="none" rtlCol="0">
            <a:spAutoFit/>
          </a:bodyPr>
          <a:lstStyle/>
          <a:p>
            <a:pPr algn="l"/>
            <a:r>
              <a:rPr lang="en-GB" sz="1400" dirty="0"/>
              <a:t>TW</a:t>
            </a:r>
          </a:p>
        </p:txBody>
      </p:sp>
      <p:sp>
        <p:nvSpPr>
          <p:cNvPr id="51" name="TextBox 50">
            <a:extLst>
              <a:ext uri="{FF2B5EF4-FFF2-40B4-BE49-F238E27FC236}">
                <a16:creationId xmlns:a16="http://schemas.microsoft.com/office/drawing/2014/main" id="{5DBF1923-FCC6-184D-B8F6-4744F0F69724}"/>
              </a:ext>
            </a:extLst>
          </p:cNvPr>
          <p:cNvSpPr txBox="1"/>
          <p:nvPr/>
        </p:nvSpPr>
        <p:spPr>
          <a:xfrm>
            <a:off x="8085412" y="5447582"/>
            <a:ext cx="429926" cy="307777"/>
          </a:xfrm>
          <a:prstGeom prst="rect">
            <a:avLst/>
          </a:prstGeom>
          <a:solidFill>
            <a:schemeClr val="bg1"/>
          </a:solidFill>
        </p:spPr>
        <p:txBody>
          <a:bodyPr wrap="none" rtlCol="0">
            <a:spAutoFit/>
          </a:bodyPr>
          <a:lstStyle/>
          <a:p>
            <a:pPr algn="l"/>
            <a:r>
              <a:rPr lang="en-GB" sz="1400" dirty="0"/>
              <a:t>M1</a:t>
            </a:r>
          </a:p>
        </p:txBody>
      </p:sp>
      <p:sp>
        <p:nvSpPr>
          <p:cNvPr id="54" name="TextBox 53">
            <a:extLst>
              <a:ext uri="{FF2B5EF4-FFF2-40B4-BE49-F238E27FC236}">
                <a16:creationId xmlns:a16="http://schemas.microsoft.com/office/drawing/2014/main" id="{1959A260-EAEB-6049-A2D4-F7666691DD34}"/>
              </a:ext>
            </a:extLst>
          </p:cNvPr>
          <p:cNvSpPr txBox="1"/>
          <p:nvPr/>
        </p:nvSpPr>
        <p:spPr>
          <a:xfrm>
            <a:off x="9821853" y="1961406"/>
            <a:ext cx="1340432" cy="246221"/>
          </a:xfrm>
          <a:prstGeom prst="rect">
            <a:avLst/>
          </a:prstGeom>
          <a:noFill/>
        </p:spPr>
        <p:txBody>
          <a:bodyPr wrap="none" rtlCol="0">
            <a:spAutoFit/>
          </a:bodyPr>
          <a:lstStyle/>
          <a:p>
            <a:pPr algn="l"/>
            <a:r>
              <a:rPr lang="en-GB" sz="1000" dirty="0"/>
              <a:t>FZ </a:t>
            </a:r>
            <a:r>
              <a:rPr lang="en-GB" sz="1000" dirty="0" err="1"/>
              <a:t>Juelich</a:t>
            </a:r>
            <a:r>
              <a:rPr lang="en-GB" sz="1000" dirty="0"/>
              <a:t> / ESS design</a:t>
            </a:r>
          </a:p>
        </p:txBody>
      </p:sp>
    </p:spTree>
    <p:extLst>
      <p:ext uri="{BB962C8B-B14F-4D97-AF65-F5344CB8AC3E}">
        <p14:creationId xmlns:p14="http://schemas.microsoft.com/office/powerpoint/2010/main" val="306722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5" name="Title 1">
            <a:extLst>
              <a:ext uri="{FF2B5EF4-FFF2-40B4-BE49-F238E27FC236}">
                <a16:creationId xmlns:a16="http://schemas.microsoft.com/office/drawing/2014/main" id="{6BD3CF65-108D-104E-95DF-77FFFE01EF1D}"/>
              </a:ext>
            </a:extLst>
          </p:cNvPr>
          <p:cNvSpPr>
            <a:spLocks noGrp="1"/>
          </p:cNvSpPr>
          <p:nvPr>
            <p:ph type="title"/>
          </p:nvPr>
        </p:nvSpPr>
        <p:spPr>
          <a:xfrm>
            <a:off x="1103709" y="265373"/>
            <a:ext cx="9360000" cy="657339"/>
          </a:xfrm>
        </p:spPr>
        <p:txBody>
          <a:bodyPr/>
          <a:lstStyle/>
          <a:p>
            <a:r>
              <a:rPr lang="en-GB" sz="3000" b="1" dirty="0">
                <a:solidFill>
                  <a:schemeClr val="tx1"/>
                </a:solidFill>
              </a:rPr>
              <a:t>IMG: Measurements</a:t>
            </a:r>
          </a:p>
        </p:txBody>
      </p:sp>
      <p:sp>
        <p:nvSpPr>
          <p:cNvPr id="6" name="TextBox 5">
            <a:extLst>
              <a:ext uri="{FF2B5EF4-FFF2-40B4-BE49-F238E27FC236}">
                <a16:creationId xmlns:a16="http://schemas.microsoft.com/office/drawing/2014/main" id="{5C33D66B-FA57-8D4E-A180-C4942B16F667}"/>
              </a:ext>
            </a:extLst>
          </p:cNvPr>
          <p:cNvSpPr txBox="1"/>
          <p:nvPr/>
        </p:nvSpPr>
        <p:spPr>
          <a:xfrm>
            <a:off x="521061" y="837073"/>
            <a:ext cx="2647841" cy="369332"/>
          </a:xfrm>
          <a:prstGeom prst="rect">
            <a:avLst/>
          </a:prstGeom>
          <a:noFill/>
        </p:spPr>
        <p:txBody>
          <a:bodyPr wrap="none" rtlCol="0">
            <a:spAutoFit/>
          </a:bodyPr>
          <a:lstStyle/>
          <a:p>
            <a:pPr algn="l"/>
            <a:r>
              <a:rPr lang="en-GB" dirty="0"/>
              <a:t>TW and PBW temperature</a:t>
            </a:r>
          </a:p>
        </p:txBody>
      </p:sp>
      <p:pic>
        <p:nvPicPr>
          <p:cNvPr id="9" name="Picture 8">
            <a:extLst>
              <a:ext uri="{FF2B5EF4-FFF2-40B4-BE49-F238E27FC236}">
                <a16:creationId xmlns:a16="http://schemas.microsoft.com/office/drawing/2014/main" id="{4673921E-D2C0-EB46-B287-2C598CDDB288}"/>
              </a:ext>
            </a:extLst>
          </p:cNvPr>
          <p:cNvPicPr>
            <a:picLocks noChangeAspect="1"/>
          </p:cNvPicPr>
          <p:nvPr/>
        </p:nvPicPr>
        <p:blipFill>
          <a:blip r:embed="rId2"/>
          <a:stretch>
            <a:fillRect/>
          </a:stretch>
        </p:blipFill>
        <p:spPr>
          <a:xfrm>
            <a:off x="6792000" y="1206405"/>
            <a:ext cx="5400000" cy="3013200"/>
          </a:xfrm>
          <a:prstGeom prst="rect">
            <a:avLst/>
          </a:prstGeom>
        </p:spPr>
      </p:pic>
      <p:sp>
        <p:nvSpPr>
          <p:cNvPr id="25" name="TextBox 24">
            <a:extLst>
              <a:ext uri="{FF2B5EF4-FFF2-40B4-BE49-F238E27FC236}">
                <a16:creationId xmlns:a16="http://schemas.microsoft.com/office/drawing/2014/main" id="{83092527-D4F2-2947-81A8-BDBC0D3FE184}"/>
              </a:ext>
            </a:extLst>
          </p:cNvPr>
          <p:cNvSpPr txBox="1"/>
          <p:nvPr/>
        </p:nvSpPr>
        <p:spPr>
          <a:xfrm>
            <a:off x="1018365" y="4680029"/>
            <a:ext cx="2904065" cy="307777"/>
          </a:xfrm>
          <a:prstGeom prst="rect">
            <a:avLst/>
          </a:prstGeom>
          <a:noFill/>
        </p:spPr>
        <p:txBody>
          <a:bodyPr wrap="none" rtlCol="0">
            <a:spAutoFit/>
          </a:bodyPr>
          <a:lstStyle/>
          <a:p>
            <a:pPr algn="l"/>
            <a:r>
              <a:rPr lang="en-GB" sz="1400" dirty="0"/>
              <a:t>Luminescent spectra vs. Temperature</a:t>
            </a:r>
          </a:p>
        </p:txBody>
      </p:sp>
      <p:pic>
        <p:nvPicPr>
          <p:cNvPr id="28" name="Picture 27">
            <a:extLst>
              <a:ext uri="{FF2B5EF4-FFF2-40B4-BE49-F238E27FC236}">
                <a16:creationId xmlns:a16="http://schemas.microsoft.com/office/drawing/2014/main" id="{83E4FE81-ED04-B742-9164-9F44BF5B7AC8}"/>
              </a:ext>
            </a:extLst>
          </p:cNvPr>
          <p:cNvPicPr>
            <a:picLocks noChangeAspect="1"/>
          </p:cNvPicPr>
          <p:nvPr/>
        </p:nvPicPr>
        <p:blipFill>
          <a:blip r:embed="rId3"/>
          <a:stretch>
            <a:fillRect/>
          </a:stretch>
        </p:blipFill>
        <p:spPr>
          <a:xfrm>
            <a:off x="521061" y="1691349"/>
            <a:ext cx="5400000" cy="2988680"/>
          </a:xfrm>
          <a:prstGeom prst="rect">
            <a:avLst/>
          </a:prstGeom>
        </p:spPr>
      </p:pic>
      <p:sp>
        <p:nvSpPr>
          <p:cNvPr id="30" name="TextBox 29">
            <a:extLst>
              <a:ext uri="{FF2B5EF4-FFF2-40B4-BE49-F238E27FC236}">
                <a16:creationId xmlns:a16="http://schemas.microsoft.com/office/drawing/2014/main" id="{875EA0D8-798B-664F-B767-78CC0911396F}"/>
              </a:ext>
            </a:extLst>
          </p:cNvPr>
          <p:cNvSpPr txBox="1"/>
          <p:nvPr/>
        </p:nvSpPr>
        <p:spPr>
          <a:xfrm>
            <a:off x="7445774" y="4372252"/>
            <a:ext cx="2133918" cy="307777"/>
          </a:xfrm>
          <a:prstGeom prst="rect">
            <a:avLst/>
          </a:prstGeom>
          <a:noFill/>
        </p:spPr>
        <p:txBody>
          <a:bodyPr wrap="none" rtlCol="0">
            <a:spAutoFit/>
          </a:bodyPr>
          <a:lstStyle/>
          <a:p>
            <a:pPr algn="l"/>
            <a:r>
              <a:rPr lang="en-GB" sz="1400" dirty="0"/>
              <a:t>Dual or Single Gaussian fit:</a:t>
            </a:r>
          </a:p>
        </p:txBody>
      </p:sp>
      <p:sp>
        <p:nvSpPr>
          <p:cNvPr id="40" name="TextBox 39">
            <a:extLst>
              <a:ext uri="{FF2B5EF4-FFF2-40B4-BE49-F238E27FC236}">
                <a16:creationId xmlns:a16="http://schemas.microsoft.com/office/drawing/2014/main" id="{A5CB9603-D5F8-B344-8E74-3B935D010C63}"/>
              </a:ext>
            </a:extLst>
          </p:cNvPr>
          <p:cNvSpPr txBox="1"/>
          <p:nvPr/>
        </p:nvSpPr>
        <p:spPr>
          <a:xfrm>
            <a:off x="7445774" y="4987806"/>
            <a:ext cx="4005392" cy="307777"/>
          </a:xfrm>
          <a:prstGeom prst="rect">
            <a:avLst/>
          </a:prstGeom>
          <a:noFill/>
        </p:spPr>
        <p:txBody>
          <a:bodyPr wrap="none" rtlCol="0">
            <a:spAutoFit/>
          </a:bodyPr>
          <a:lstStyle/>
          <a:p>
            <a:pPr marL="285750" indent="-285750" algn="l">
              <a:buFont typeface="Wingdings" pitchFamily="2" charset="2"/>
              <a:buChar char="Ø"/>
            </a:pPr>
            <a:r>
              <a:rPr lang="en-GB" sz="1400" dirty="0"/>
              <a:t>Peak's centre(s) linearly depend on Temperature</a:t>
            </a:r>
          </a:p>
        </p:txBody>
      </p:sp>
    </p:spTree>
    <p:extLst>
      <p:ext uri="{BB962C8B-B14F-4D97-AF65-F5344CB8AC3E}">
        <p14:creationId xmlns:p14="http://schemas.microsoft.com/office/powerpoint/2010/main" val="36652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2" name="TextBox 1">
            <a:extLst>
              <a:ext uri="{FF2B5EF4-FFF2-40B4-BE49-F238E27FC236}">
                <a16:creationId xmlns:a16="http://schemas.microsoft.com/office/drawing/2014/main" id="{7599EE60-E145-4D4E-B4EC-1F61E3379B5D}"/>
              </a:ext>
            </a:extLst>
          </p:cNvPr>
          <p:cNvSpPr txBox="1"/>
          <p:nvPr/>
        </p:nvSpPr>
        <p:spPr>
          <a:xfrm>
            <a:off x="753534" y="541867"/>
            <a:ext cx="3976410" cy="461665"/>
          </a:xfrm>
          <a:prstGeom prst="rect">
            <a:avLst/>
          </a:prstGeom>
          <a:noFill/>
        </p:spPr>
        <p:txBody>
          <a:bodyPr wrap="none" rtlCol="0">
            <a:spAutoFit/>
          </a:bodyPr>
          <a:lstStyle/>
          <a:p>
            <a:pPr algn="l"/>
            <a:r>
              <a:rPr lang="en-GB" sz="2400" dirty="0"/>
              <a:t>Challenges and possible issues</a:t>
            </a:r>
          </a:p>
        </p:txBody>
      </p:sp>
      <p:sp>
        <p:nvSpPr>
          <p:cNvPr id="5" name="TextBox 4">
            <a:extLst>
              <a:ext uri="{FF2B5EF4-FFF2-40B4-BE49-F238E27FC236}">
                <a16:creationId xmlns:a16="http://schemas.microsoft.com/office/drawing/2014/main" id="{72491C16-98EC-E046-8B24-D7C71D8A8BF3}"/>
              </a:ext>
            </a:extLst>
          </p:cNvPr>
          <p:cNvSpPr txBox="1"/>
          <p:nvPr/>
        </p:nvSpPr>
        <p:spPr>
          <a:xfrm>
            <a:off x="855134" y="1413933"/>
            <a:ext cx="6539034" cy="2585323"/>
          </a:xfrm>
          <a:prstGeom prst="rect">
            <a:avLst/>
          </a:prstGeom>
          <a:noFill/>
        </p:spPr>
        <p:txBody>
          <a:bodyPr wrap="none" rtlCol="0">
            <a:spAutoFit/>
          </a:bodyPr>
          <a:lstStyle/>
          <a:p>
            <a:pPr algn="l"/>
            <a:r>
              <a:rPr lang="en-GB" dirty="0"/>
              <a:t>Uncontrolled / unpredicted scattering or halo:</a:t>
            </a:r>
          </a:p>
          <a:p>
            <a:pPr marL="742950" lvl="1" indent="-285750">
              <a:buFont typeface="Wingdings" pitchFamily="2" charset="2"/>
              <a:buChar char="Ø"/>
            </a:pPr>
            <a:r>
              <a:rPr lang="en-GB" dirty="0"/>
              <a:t>Larger heat load on M1, inducing image quality degradation</a:t>
            </a:r>
          </a:p>
          <a:p>
            <a:pPr marL="1200150" lvl="2" indent="-285750">
              <a:buFont typeface="Wingdings" pitchFamily="2" charset="2"/>
              <a:buChar char="ü"/>
            </a:pPr>
            <a:r>
              <a:rPr lang="en-GB" dirty="0"/>
              <a:t>Compensated by the fiducials </a:t>
            </a:r>
          </a:p>
          <a:p>
            <a:endParaRPr lang="en-GB" dirty="0"/>
          </a:p>
          <a:p>
            <a:r>
              <a:rPr lang="en-GB" dirty="0"/>
              <a:t>Fast degradation of the fiducial </a:t>
            </a:r>
          </a:p>
          <a:p>
            <a:endParaRPr lang="en-GB" dirty="0"/>
          </a:p>
          <a:p>
            <a:r>
              <a:rPr lang="en-GB" dirty="0"/>
              <a:t>Total loss of luminescence, due to contamination </a:t>
            </a:r>
          </a:p>
          <a:p>
            <a:endParaRPr lang="en-GB" dirty="0"/>
          </a:p>
          <a:p>
            <a:r>
              <a:rPr lang="en-GB" dirty="0"/>
              <a:t>Fast corrosion of M1, in spite of </a:t>
            </a:r>
            <a:r>
              <a:rPr lang="en-GB" dirty="0" err="1"/>
              <a:t>SiO</a:t>
            </a:r>
            <a:r>
              <a:rPr lang="en-GB" dirty="0"/>
              <a:t> protective layer</a:t>
            </a:r>
          </a:p>
        </p:txBody>
      </p:sp>
      <p:pic>
        <p:nvPicPr>
          <p:cNvPr id="6" name="BoT-TW-IMG-first">
            <a:hlinkClick r:id="" action="ppaction://media"/>
            <a:extLst>
              <a:ext uri="{FF2B5EF4-FFF2-40B4-BE49-F238E27FC236}">
                <a16:creationId xmlns:a16="http://schemas.microsoft.com/office/drawing/2014/main" id="{DCA587BD-1674-7D45-A763-45A4885615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5444" r="-5" b="35185"/>
          <a:stretch/>
        </p:blipFill>
        <p:spPr>
          <a:xfrm>
            <a:off x="6824133" y="2706594"/>
            <a:ext cx="5248016" cy="2963334"/>
          </a:xfrm>
          <a:prstGeom prst="rect">
            <a:avLst/>
          </a:prstGeom>
        </p:spPr>
      </p:pic>
      <p:sp>
        <p:nvSpPr>
          <p:cNvPr id="7" name="TextBox 6">
            <a:extLst>
              <a:ext uri="{FF2B5EF4-FFF2-40B4-BE49-F238E27FC236}">
                <a16:creationId xmlns:a16="http://schemas.microsoft.com/office/drawing/2014/main" id="{4E1D59ED-882C-1743-8B55-8B5EAC27ABF4}"/>
              </a:ext>
            </a:extLst>
          </p:cNvPr>
          <p:cNvSpPr txBox="1"/>
          <p:nvPr/>
        </p:nvSpPr>
        <p:spPr>
          <a:xfrm>
            <a:off x="7094408" y="5669928"/>
            <a:ext cx="4707466" cy="523220"/>
          </a:xfrm>
          <a:prstGeom prst="rect">
            <a:avLst/>
          </a:prstGeom>
          <a:noFill/>
        </p:spPr>
        <p:txBody>
          <a:bodyPr wrap="square" rtlCol="0">
            <a:spAutoFit/>
          </a:bodyPr>
          <a:lstStyle/>
          <a:p>
            <a:pPr algn="l"/>
            <a:r>
              <a:rPr lang="en-GB" sz="1400" dirty="0"/>
              <a:t>3ms laser </a:t>
            </a:r>
            <a:r>
              <a:rPr lang="en-GB" sz="1400" dirty="0" err="1"/>
              <a:t>rastered</a:t>
            </a:r>
            <a:r>
              <a:rPr lang="en-GB" sz="1400" dirty="0"/>
              <a:t> pulse through full IMG system,</a:t>
            </a:r>
          </a:p>
          <a:p>
            <a:pPr algn="l"/>
            <a:r>
              <a:rPr lang="en-GB" sz="1400" dirty="0"/>
              <a:t> … what can possibly go wrong …</a:t>
            </a:r>
          </a:p>
        </p:txBody>
      </p:sp>
    </p:spTree>
    <p:extLst>
      <p:ext uri="{BB962C8B-B14F-4D97-AF65-F5344CB8AC3E}">
        <p14:creationId xmlns:p14="http://schemas.microsoft.com/office/powerpoint/2010/main" val="424580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6" name="Title 1">
            <a:extLst>
              <a:ext uri="{FF2B5EF4-FFF2-40B4-BE49-F238E27FC236}">
                <a16:creationId xmlns:a16="http://schemas.microsoft.com/office/drawing/2014/main" id="{E6C89E61-FCCC-624D-A9B5-5D73137DFEB9}"/>
              </a:ext>
            </a:extLst>
          </p:cNvPr>
          <p:cNvSpPr>
            <a:spLocks noGrp="1"/>
          </p:cNvSpPr>
          <p:nvPr>
            <p:ph type="title"/>
          </p:nvPr>
        </p:nvSpPr>
        <p:spPr>
          <a:xfrm>
            <a:off x="1103709" y="265373"/>
            <a:ext cx="9360000" cy="657339"/>
          </a:xfrm>
        </p:spPr>
        <p:txBody>
          <a:bodyPr/>
          <a:lstStyle/>
          <a:p>
            <a:r>
              <a:rPr lang="en-GB" sz="3000" b="1" dirty="0">
                <a:solidFill>
                  <a:schemeClr val="tx1"/>
                </a:solidFill>
              </a:rPr>
              <a:t>APTM</a:t>
            </a:r>
          </a:p>
        </p:txBody>
      </p:sp>
      <p:pic>
        <p:nvPicPr>
          <p:cNvPr id="7" name="Picture 6">
            <a:extLst>
              <a:ext uri="{FF2B5EF4-FFF2-40B4-BE49-F238E27FC236}">
                <a16:creationId xmlns:a16="http://schemas.microsoft.com/office/drawing/2014/main" id="{13743ED0-3CF0-FA46-8521-10B9730AAAB3}"/>
              </a:ext>
            </a:extLst>
          </p:cNvPr>
          <p:cNvPicPr>
            <a:picLocks noChangeAspect="1"/>
          </p:cNvPicPr>
          <p:nvPr/>
        </p:nvPicPr>
        <p:blipFill>
          <a:blip r:embed="rId2"/>
          <a:stretch>
            <a:fillRect/>
          </a:stretch>
        </p:blipFill>
        <p:spPr>
          <a:xfrm>
            <a:off x="352482" y="1110261"/>
            <a:ext cx="2044728" cy="5479871"/>
          </a:xfrm>
          <a:prstGeom prst="rect">
            <a:avLst/>
          </a:prstGeom>
        </p:spPr>
      </p:pic>
      <p:sp>
        <p:nvSpPr>
          <p:cNvPr id="11" name="TextBox 10">
            <a:extLst>
              <a:ext uri="{FF2B5EF4-FFF2-40B4-BE49-F238E27FC236}">
                <a16:creationId xmlns:a16="http://schemas.microsoft.com/office/drawing/2014/main" id="{B7023F10-6ED4-424A-93C4-3893C5FC0067}"/>
              </a:ext>
            </a:extLst>
          </p:cNvPr>
          <p:cNvSpPr txBox="1"/>
          <p:nvPr/>
        </p:nvSpPr>
        <p:spPr>
          <a:xfrm>
            <a:off x="313983" y="847210"/>
            <a:ext cx="949299" cy="338554"/>
          </a:xfrm>
          <a:prstGeom prst="rect">
            <a:avLst/>
          </a:prstGeom>
          <a:noFill/>
        </p:spPr>
        <p:txBody>
          <a:bodyPr wrap="none" rtlCol="0">
            <a:spAutoFit/>
          </a:bodyPr>
          <a:lstStyle/>
          <a:p>
            <a:pPr algn="l"/>
            <a:r>
              <a:rPr lang="en-GB" sz="1600" dirty="0"/>
              <a:t>Plug slice</a:t>
            </a:r>
          </a:p>
        </p:txBody>
      </p:sp>
      <p:sp>
        <p:nvSpPr>
          <p:cNvPr id="13" name="TextBox 12">
            <a:extLst>
              <a:ext uri="{FF2B5EF4-FFF2-40B4-BE49-F238E27FC236}">
                <a16:creationId xmlns:a16="http://schemas.microsoft.com/office/drawing/2014/main" id="{59A44BCC-F796-7B45-B4CA-F7B5D4EC000B}"/>
              </a:ext>
            </a:extLst>
          </p:cNvPr>
          <p:cNvSpPr txBox="1"/>
          <p:nvPr/>
        </p:nvSpPr>
        <p:spPr>
          <a:xfrm>
            <a:off x="6624781" y="6251578"/>
            <a:ext cx="3419719" cy="338554"/>
          </a:xfrm>
          <a:prstGeom prst="rect">
            <a:avLst/>
          </a:prstGeom>
          <a:noFill/>
        </p:spPr>
        <p:txBody>
          <a:bodyPr wrap="none" rtlCol="0">
            <a:spAutoFit/>
          </a:bodyPr>
          <a:lstStyle/>
          <a:p>
            <a:pPr algn="l"/>
            <a:r>
              <a:rPr lang="en-GB" sz="1600" dirty="0"/>
              <a:t>Ni Blades: read Proton induced current</a:t>
            </a:r>
          </a:p>
        </p:txBody>
      </p:sp>
      <p:grpSp>
        <p:nvGrpSpPr>
          <p:cNvPr id="15" name="Group 14">
            <a:extLst>
              <a:ext uri="{FF2B5EF4-FFF2-40B4-BE49-F238E27FC236}">
                <a16:creationId xmlns:a16="http://schemas.microsoft.com/office/drawing/2014/main" id="{726724F6-FC27-6D41-A03A-BAB11131DA3B}"/>
              </a:ext>
            </a:extLst>
          </p:cNvPr>
          <p:cNvGrpSpPr/>
          <p:nvPr/>
        </p:nvGrpSpPr>
        <p:grpSpPr>
          <a:xfrm>
            <a:off x="2422149" y="2258800"/>
            <a:ext cx="3348000" cy="4331332"/>
            <a:chOff x="2422149" y="2258800"/>
            <a:chExt cx="3348000" cy="4331332"/>
          </a:xfrm>
        </p:grpSpPr>
        <p:pic>
          <p:nvPicPr>
            <p:cNvPr id="9" name="Picture 8">
              <a:extLst>
                <a:ext uri="{FF2B5EF4-FFF2-40B4-BE49-F238E27FC236}">
                  <a16:creationId xmlns:a16="http://schemas.microsoft.com/office/drawing/2014/main" id="{8704B17F-294E-3A49-A484-EE26D4EC7968}"/>
                </a:ext>
              </a:extLst>
            </p:cNvPr>
            <p:cNvPicPr>
              <a:picLocks noChangeAspect="1"/>
            </p:cNvPicPr>
            <p:nvPr/>
          </p:nvPicPr>
          <p:blipFill>
            <a:blip r:embed="rId3"/>
            <a:stretch>
              <a:fillRect/>
            </a:stretch>
          </p:blipFill>
          <p:spPr>
            <a:xfrm>
              <a:off x="2422149" y="2258800"/>
              <a:ext cx="3348000" cy="4331332"/>
            </a:xfrm>
            <a:prstGeom prst="rect">
              <a:avLst/>
            </a:prstGeom>
          </p:spPr>
        </p:pic>
        <p:pic>
          <p:nvPicPr>
            <p:cNvPr id="14" name="Picture 13">
              <a:extLst>
                <a:ext uri="{FF2B5EF4-FFF2-40B4-BE49-F238E27FC236}">
                  <a16:creationId xmlns:a16="http://schemas.microsoft.com/office/drawing/2014/main" id="{D82C40E4-28A0-4144-9922-DCFBBC182FD7}"/>
                </a:ext>
              </a:extLst>
            </p:cNvPr>
            <p:cNvPicPr>
              <a:picLocks/>
            </p:cNvPicPr>
            <p:nvPr/>
          </p:nvPicPr>
          <p:blipFill rotWithShape="1">
            <a:blip r:embed="rId4"/>
            <a:srcRect l="24985" t="26122" r="29021" b="31518"/>
            <a:stretch/>
          </p:blipFill>
          <p:spPr>
            <a:xfrm>
              <a:off x="3636135" y="5181600"/>
              <a:ext cx="819955" cy="317679"/>
            </a:xfrm>
            <a:prstGeom prst="rect">
              <a:avLst/>
            </a:prstGeom>
          </p:spPr>
        </p:pic>
      </p:grpSp>
      <p:sp>
        <p:nvSpPr>
          <p:cNvPr id="16" name="TextBox 15">
            <a:extLst>
              <a:ext uri="{FF2B5EF4-FFF2-40B4-BE49-F238E27FC236}">
                <a16:creationId xmlns:a16="http://schemas.microsoft.com/office/drawing/2014/main" id="{3636960F-B714-CC43-9CD4-2D69918BA430}"/>
              </a:ext>
            </a:extLst>
          </p:cNvPr>
          <p:cNvSpPr txBox="1"/>
          <p:nvPr/>
        </p:nvSpPr>
        <p:spPr>
          <a:xfrm>
            <a:off x="5878274" y="2617356"/>
            <a:ext cx="4755854" cy="338554"/>
          </a:xfrm>
          <a:prstGeom prst="rect">
            <a:avLst/>
          </a:prstGeom>
          <a:noFill/>
        </p:spPr>
        <p:txBody>
          <a:bodyPr wrap="none" rtlCol="0">
            <a:spAutoFit/>
          </a:bodyPr>
          <a:lstStyle/>
          <a:p>
            <a:pPr algn="l"/>
            <a:r>
              <a:rPr lang="en-GB" sz="1600" dirty="0"/>
              <a:t>TC: read Temperature – proxy for beam current density</a:t>
            </a:r>
          </a:p>
        </p:txBody>
      </p:sp>
      <p:grpSp>
        <p:nvGrpSpPr>
          <p:cNvPr id="26" name="Group 25">
            <a:extLst>
              <a:ext uri="{FF2B5EF4-FFF2-40B4-BE49-F238E27FC236}">
                <a16:creationId xmlns:a16="http://schemas.microsoft.com/office/drawing/2014/main" id="{9C5F5D0A-6070-D843-973E-1AEFFC167B3B}"/>
              </a:ext>
            </a:extLst>
          </p:cNvPr>
          <p:cNvGrpSpPr/>
          <p:nvPr/>
        </p:nvGrpSpPr>
        <p:grpSpPr>
          <a:xfrm>
            <a:off x="5954483" y="2955910"/>
            <a:ext cx="4320000" cy="2863898"/>
            <a:chOff x="7096554" y="1811763"/>
            <a:chExt cx="4320000" cy="2863898"/>
          </a:xfrm>
        </p:grpSpPr>
        <p:sp>
          <p:nvSpPr>
            <p:cNvPr id="24" name="Rectangle 23">
              <a:extLst>
                <a:ext uri="{FF2B5EF4-FFF2-40B4-BE49-F238E27FC236}">
                  <a16:creationId xmlns:a16="http://schemas.microsoft.com/office/drawing/2014/main" id="{8115F3CF-E8AB-B64A-8384-7E6B14ABA0B1}"/>
                </a:ext>
              </a:extLst>
            </p:cNvPr>
            <p:cNvSpPr/>
            <p:nvPr/>
          </p:nvSpPr>
          <p:spPr>
            <a:xfrm>
              <a:off x="8987481" y="4193060"/>
              <a:ext cx="140043" cy="321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12F99F50-6E7E-3A46-A183-08948FBA3217}"/>
                </a:ext>
              </a:extLst>
            </p:cNvPr>
            <p:cNvGrpSpPr/>
            <p:nvPr/>
          </p:nvGrpSpPr>
          <p:grpSpPr>
            <a:xfrm>
              <a:off x="7096554" y="1811763"/>
              <a:ext cx="4320000" cy="2863898"/>
              <a:chOff x="7096554" y="1811763"/>
              <a:chExt cx="4320000" cy="2863898"/>
            </a:xfrm>
          </p:grpSpPr>
          <p:sp>
            <p:nvSpPr>
              <p:cNvPr id="17" name="Rectangle 16">
                <a:extLst>
                  <a:ext uri="{FF2B5EF4-FFF2-40B4-BE49-F238E27FC236}">
                    <a16:creationId xmlns:a16="http://schemas.microsoft.com/office/drawing/2014/main" id="{DEFFAE95-4965-AC46-BF44-F583E97BB32E}"/>
                  </a:ext>
                </a:extLst>
              </p:cNvPr>
              <p:cNvSpPr/>
              <p:nvPr/>
            </p:nvSpPr>
            <p:spPr>
              <a:xfrm>
                <a:off x="8114270" y="2792627"/>
                <a:ext cx="214184" cy="156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07F697F-38CB-1C43-83F6-2920A40CD277}"/>
                  </a:ext>
                </a:extLst>
              </p:cNvPr>
              <p:cNvPicPr>
                <a:picLocks noChangeAspect="1"/>
              </p:cNvPicPr>
              <p:nvPr/>
            </p:nvPicPr>
            <p:blipFill>
              <a:blip r:embed="rId5"/>
              <a:stretch>
                <a:fillRect/>
              </a:stretch>
            </p:blipFill>
            <p:spPr>
              <a:xfrm>
                <a:off x="7096554" y="1811763"/>
                <a:ext cx="4320000" cy="2863898"/>
              </a:xfrm>
              <a:prstGeom prst="rect">
                <a:avLst/>
              </a:prstGeom>
            </p:spPr>
          </p:pic>
          <p:cxnSp>
            <p:nvCxnSpPr>
              <p:cNvPr id="19" name="Straight Arrow Connector 18">
                <a:extLst>
                  <a:ext uri="{FF2B5EF4-FFF2-40B4-BE49-F238E27FC236}">
                    <a16:creationId xmlns:a16="http://schemas.microsoft.com/office/drawing/2014/main" id="{3D2C9E00-BD74-D842-8723-8A4E86720EF1}"/>
                  </a:ext>
                </a:extLst>
              </p:cNvPr>
              <p:cNvCxnSpPr>
                <a:cxnSpLocks/>
                <a:stCxn id="16" idx="2"/>
                <a:endCxn id="17" idx="0"/>
              </p:cNvCxnSpPr>
              <p:nvPr/>
            </p:nvCxnSpPr>
            <p:spPr>
              <a:xfrm flipH="1">
                <a:off x="8221362" y="2238923"/>
                <a:ext cx="757701" cy="5537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1" name="Straight Arrow Connector 20">
            <a:extLst>
              <a:ext uri="{FF2B5EF4-FFF2-40B4-BE49-F238E27FC236}">
                <a16:creationId xmlns:a16="http://schemas.microsoft.com/office/drawing/2014/main" id="{7E761DD6-5701-0B4B-A9CA-E2BE9E41AB8D}"/>
              </a:ext>
            </a:extLst>
          </p:cNvPr>
          <p:cNvCxnSpPr>
            <a:cxnSpLocks/>
            <a:stCxn id="13" idx="0"/>
            <a:endCxn id="24" idx="2"/>
          </p:cNvCxnSpPr>
          <p:nvPr/>
        </p:nvCxnSpPr>
        <p:spPr>
          <a:xfrm flipH="1" flipV="1">
            <a:off x="7915432" y="5658482"/>
            <a:ext cx="419209" cy="593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98FD682-FCB6-584A-B5ED-6E8D963242E1}"/>
              </a:ext>
            </a:extLst>
          </p:cNvPr>
          <p:cNvSpPr txBox="1"/>
          <p:nvPr/>
        </p:nvSpPr>
        <p:spPr>
          <a:xfrm>
            <a:off x="5347931" y="547370"/>
            <a:ext cx="1838452" cy="338554"/>
          </a:xfrm>
          <a:prstGeom prst="rect">
            <a:avLst/>
          </a:prstGeom>
          <a:noFill/>
        </p:spPr>
        <p:txBody>
          <a:bodyPr wrap="none" rtlCol="0">
            <a:spAutoFit/>
          </a:bodyPr>
          <a:lstStyle/>
          <a:p>
            <a:pPr algn="l"/>
            <a:r>
              <a:rPr lang="en-GB" sz="1600" dirty="0"/>
              <a:t>Readout electronics</a:t>
            </a:r>
          </a:p>
        </p:txBody>
      </p:sp>
      <p:sp>
        <p:nvSpPr>
          <p:cNvPr id="33" name="TextBox 32">
            <a:extLst>
              <a:ext uri="{FF2B5EF4-FFF2-40B4-BE49-F238E27FC236}">
                <a16:creationId xmlns:a16="http://schemas.microsoft.com/office/drawing/2014/main" id="{D9EE9227-ACDB-6D45-A917-8FFCD636940C}"/>
              </a:ext>
            </a:extLst>
          </p:cNvPr>
          <p:cNvSpPr txBox="1"/>
          <p:nvPr/>
        </p:nvSpPr>
        <p:spPr>
          <a:xfrm>
            <a:off x="5350687" y="855422"/>
            <a:ext cx="4252190" cy="338554"/>
          </a:xfrm>
          <a:prstGeom prst="rect">
            <a:avLst/>
          </a:prstGeom>
          <a:noFill/>
        </p:spPr>
        <p:txBody>
          <a:bodyPr wrap="none" rtlCol="0">
            <a:spAutoFit/>
          </a:bodyPr>
          <a:lstStyle/>
          <a:p>
            <a:pPr algn="l"/>
            <a:r>
              <a:rPr lang="en-GB" sz="1600" dirty="0"/>
              <a:t>Current: pico4 AMC on Struck board, µ-TCA crate</a:t>
            </a:r>
          </a:p>
        </p:txBody>
      </p:sp>
      <p:sp>
        <p:nvSpPr>
          <p:cNvPr id="34" name="TextBox 33">
            <a:extLst>
              <a:ext uri="{FF2B5EF4-FFF2-40B4-BE49-F238E27FC236}">
                <a16:creationId xmlns:a16="http://schemas.microsoft.com/office/drawing/2014/main" id="{C8B9E03D-CC09-834C-9500-01B1A5BA0116}"/>
              </a:ext>
            </a:extLst>
          </p:cNvPr>
          <p:cNvSpPr txBox="1"/>
          <p:nvPr/>
        </p:nvSpPr>
        <p:spPr>
          <a:xfrm>
            <a:off x="5347931" y="1175911"/>
            <a:ext cx="6228115" cy="338554"/>
          </a:xfrm>
          <a:prstGeom prst="rect">
            <a:avLst/>
          </a:prstGeom>
          <a:noFill/>
        </p:spPr>
        <p:txBody>
          <a:bodyPr wrap="none" rtlCol="0">
            <a:spAutoFit/>
          </a:bodyPr>
          <a:lstStyle/>
          <a:p>
            <a:pPr algn="l"/>
            <a:r>
              <a:rPr lang="en-GB" sz="1600" dirty="0"/>
              <a:t>Temperature readout: Standard ECAT modules control by µ-TCA platform</a:t>
            </a:r>
          </a:p>
        </p:txBody>
      </p:sp>
      <p:sp>
        <p:nvSpPr>
          <p:cNvPr id="35" name="TextBox 34">
            <a:extLst>
              <a:ext uri="{FF2B5EF4-FFF2-40B4-BE49-F238E27FC236}">
                <a16:creationId xmlns:a16="http://schemas.microsoft.com/office/drawing/2014/main" id="{59A10253-9D1A-144E-9EC7-8EF70332528F}"/>
              </a:ext>
            </a:extLst>
          </p:cNvPr>
          <p:cNvSpPr txBox="1"/>
          <p:nvPr/>
        </p:nvSpPr>
        <p:spPr>
          <a:xfrm>
            <a:off x="5347931" y="1519968"/>
            <a:ext cx="4177747" cy="338554"/>
          </a:xfrm>
          <a:prstGeom prst="rect">
            <a:avLst/>
          </a:prstGeom>
          <a:noFill/>
        </p:spPr>
        <p:txBody>
          <a:bodyPr wrap="none" rtlCol="0">
            <a:spAutoFit/>
          </a:bodyPr>
          <a:lstStyle/>
          <a:p>
            <a:pPr algn="l"/>
            <a:r>
              <a:rPr lang="en-GB" sz="1600" dirty="0"/>
              <a:t>Fast interlock system to abort beam within 20µs</a:t>
            </a:r>
          </a:p>
        </p:txBody>
      </p:sp>
    </p:spTree>
    <p:extLst>
      <p:ext uri="{BB962C8B-B14F-4D97-AF65-F5344CB8AC3E}">
        <p14:creationId xmlns:p14="http://schemas.microsoft.com/office/powerpoint/2010/main" val="21019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60816EF4-64AB-F446-8393-DA9896811FE0}"/>
              </a:ext>
            </a:extLst>
          </p:cNvPr>
          <p:cNvSpPr txBox="1">
            <a:spLocks/>
          </p:cNvSpPr>
          <p:nvPr/>
        </p:nvSpPr>
        <p:spPr>
          <a:xfrm>
            <a:off x="1930395" y="129154"/>
            <a:ext cx="8640000" cy="2387600"/>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algn="ctr"/>
            <a:r>
              <a:rPr lang="en-GB" dirty="0">
                <a:solidFill>
                  <a:schemeClr val="accent5"/>
                </a:solidFill>
              </a:rPr>
              <a:t>In-situ Beam on target monitor system at ESS</a:t>
            </a:r>
          </a:p>
        </p:txBody>
      </p:sp>
      <p:sp>
        <p:nvSpPr>
          <p:cNvPr id="11" name="Platshållare för text 3">
            <a:extLst>
              <a:ext uri="{FF2B5EF4-FFF2-40B4-BE49-F238E27FC236}">
                <a16:creationId xmlns:a16="http://schemas.microsoft.com/office/drawing/2014/main" id="{0E05B149-8B21-6049-A808-C88477E8F80A}"/>
              </a:ext>
            </a:extLst>
          </p:cNvPr>
          <p:cNvSpPr txBox="1">
            <a:spLocks/>
          </p:cNvSpPr>
          <p:nvPr/>
        </p:nvSpPr>
        <p:spPr>
          <a:xfrm>
            <a:off x="1507061" y="5588761"/>
            <a:ext cx="4529672" cy="459883"/>
          </a:xfrm>
          <a:prstGeom prst="rect">
            <a:avLst/>
          </a:prstGeom>
        </p:spPr>
        <p:txBody>
          <a:bodyPr vert="horz" lIns="91440" tIns="45720" rIns="91440" bIns="45720" rtlCol="0" anchor="ctr"/>
          <a:lstStyle>
            <a:defPPr>
              <a:defRPr lang="sv-SE"/>
            </a:defPPr>
            <a:lvl1pPr marL="0" algn="l" defTabSz="914400" rtl="0" eaLnBrk="1" latinLnBrk="0" hangingPunct="1">
              <a:defRPr sz="800" kern="1200"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accent5"/>
                </a:solidFill>
              </a:rPr>
              <a:t>Presented by </a:t>
            </a:r>
            <a:r>
              <a:rPr lang="en-GB" sz="1400" b="1" dirty="0" err="1">
                <a:solidFill>
                  <a:schemeClr val="accent5"/>
                </a:solidFill>
              </a:rPr>
              <a:t>Dr.</a:t>
            </a:r>
            <a:r>
              <a:rPr lang="en-GB" sz="1400" b="1" dirty="0">
                <a:solidFill>
                  <a:schemeClr val="accent5"/>
                </a:solidFill>
              </a:rPr>
              <a:t> Cyrille Thomas</a:t>
            </a:r>
          </a:p>
        </p:txBody>
      </p:sp>
      <p:sp>
        <p:nvSpPr>
          <p:cNvPr id="12" name="Platshållare för datum 4">
            <a:extLst>
              <a:ext uri="{FF2B5EF4-FFF2-40B4-BE49-F238E27FC236}">
                <a16:creationId xmlns:a16="http://schemas.microsoft.com/office/drawing/2014/main" id="{ECDEDAEB-3648-8348-9E77-08C2BFAE697D}"/>
              </a:ext>
            </a:extLst>
          </p:cNvPr>
          <p:cNvSpPr txBox="1">
            <a:spLocks/>
          </p:cNvSpPr>
          <p:nvPr/>
        </p:nvSpPr>
        <p:spPr>
          <a:xfrm>
            <a:off x="1930395" y="6117873"/>
            <a:ext cx="3215183" cy="459883"/>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200" b="1">
                <a:solidFill>
                  <a:schemeClr val="accent5"/>
                </a:solidFill>
              </a:rPr>
              <a:t>2022-02-04</a:t>
            </a:r>
            <a:endParaRPr lang="en-GB" sz="1200" b="1" dirty="0">
              <a:solidFill>
                <a:schemeClr val="accent5"/>
              </a:solidFill>
            </a:endParaRPr>
          </a:p>
        </p:txBody>
      </p:sp>
    </p:spTree>
    <p:extLst>
      <p:ext uri="{BB962C8B-B14F-4D97-AF65-F5344CB8AC3E}">
        <p14:creationId xmlns:p14="http://schemas.microsoft.com/office/powerpoint/2010/main" val="387024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F15468-E85B-D74C-AADF-5C6F5D55D15F}"/>
              </a:ext>
            </a:extLst>
          </p:cNvPr>
          <p:cNvSpPr>
            <a:spLocks noGrp="1"/>
          </p:cNvSpPr>
          <p:nvPr>
            <p:ph type="ftr" sz="quarter" idx="11"/>
          </p:nvPr>
        </p:nvSpPr>
        <p:spPr/>
        <p:txBody>
          <a:bodyPr/>
          <a:lstStyle/>
          <a:p>
            <a:r>
              <a:rPr lang="en-GB"/>
              <a:t>PBW Supported Instruments</a:t>
            </a:r>
            <a:endParaRPr lang="en-GB" dirty="0"/>
          </a:p>
        </p:txBody>
      </p:sp>
      <p:sp>
        <p:nvSpPr>
          <p:cNvPr id="4" name="Slide Number Placeholder 3">
            <a:extLst>
              <a:ext uri="{FF2B5EF4-FFF2-40B4-BE49-F238E27FC236}">
                <a16:creationId xmlns:a16="http://schemas.microsoft.com/office/drawing/2014/main" id="{A51BB86A-B988-2C48-A549-43A45F7604ED}"/>
              </a:ext>
            </a:extLst>
          </p:cNvPr>
          <p:cNvSpPr>
            <a:spLocks noGrp="1"/>
          </p:cNvSpPr>
          <p:nvPr>
            <p:ph type="sldNum" sz="quarter" idx="12"/>
          </p:nvPr>
        </p:nvSpPr>
        <p:spPr/>
        <p:txBody>
          <a:bodyPr/>
          <a:lstStyle/>
          <a:p>
            <a:fld id="{F7283078-D760-1647-8B80-66BA8B52336D}" type="slidenum">
              <a:rPr lang="sv-SE" smtClean="0"/>
              <a:t>20</a:t>
            </a:fld>
            <a:endParaRPr lang="sv-SE" dirty="0"/>
          </a:p>
        </p:txBody>
      </p:sp>
      <p:sp>
        <p:nvSpPr>
          <p:cNvPr id="7" name="Date Placeholder 6">
            <a:extLst>
              <a:ext uri="{FF2B5EF4-FFF2-40B4-BE49-F238E27FC236}">
                <a16:creationId xmlns:a16="http://schemas.microsoft.com/office/drawing/2014/main" id="{76B3C044-6097-CB46-A118-914B8962A8C6}"/>
              </a:ext>
            </a:extLst>
          </p:cNvPr>
          <p:cNvSpPr>
            <a:spLocks noGrp="1"/>
          </p:cNvSpPr>
          <p:nvPr>
            <p:ph type="dt" sz="half" idx="10"/>
          </p:nvPr>
        </p:nvSpPr>
        <p:spPr/>
        <p:txBody>
          <a:bodyPr/>
          <a:lstStyle/>
          <a:p>
            <a:r>
              <a:rPr lang="sv-SE"/>
              <a:t>2021-03-04</a:t>
            </a:r>
            <a:endParaRPr lang="sv-SE" dirty="0"/>
          </a:p>
        </p:txBody>
      </p:sp>
      <p:sp>
        <p:nvSpPr>
          <p:cNvPr id="13" name="Title 1">
            <a:extLst>
              <a:ext uri="{FF2B5EF4-FFF2-40B4-BE49-F238E27FC236}">
                <a16:creationId xmlns:a16="http://schemas.microsoft.com/office/drawing/2014/main" id="{6D054E39-38FB-1B42-AF70-E0BAC17C0733}"/>
              </a:ext>
            </a:extLst>
          </p:cNvPr>
          <p:cNvSpPr>
            <a:spLocks noGrp="1"/>
          </p:cNvSpPr>
          <p:nvPr>
            <p:ph type="title"/>
          </p:nvPr>
        </p:nvSpPr>
        <p:spPr>
          <a:xfrm>
            <a:off x="1103709" y="265373"/>
            <a:ext cx="9360000" cy="657339"/>
          </a:xfrm>
        </p:spPr>
        <p:txBody>
          <a:bodyPr/>
          <a:lstStyle/>
          <a:p>
            <a:r>
              <a:rPr lang="en-GB" sz="3200" dirty="0">
                <a:solidFill>
                  <a:schemeClr val="tx1"/>
                </a:solidFill>
              </a:rPr>
              <a:t>APTM model</a:t>
            </a:r>
          </a:p>
        </p:txBody>
      </p:sp>
      <p:pic>
        <p:nvPicPr>
          <p:cNvPr id="15" name="Picture 14">
            <a:extLst>
              <a:ext uri="{FF2B5EF4-FFF2-40B4-BE49-F238E27FC236}">
                <a16:creationId xmlns:a16="http://schemas.microsoft.com/office/drawing/2014/main" id="{CFCE43D1-E785-134C-BA56-80CB379CD07A}"/>
              </a:ext>
            </a:extLst>
          </p:cNvPr>
          <p:cNvPicPr>
            <a:picLocks noChangeAspect="1"/>
          </p:cNvPicPr>
          <p:nvPr/>
        </p:nvPicPr>
        <p:blipFill>
          <a:blip r:embed="rId4"/>
          <a:stretch>
            <a:fillRect/>
          </a:stretch>
        </p:blipFill>
        <p:spPr>
          <a:xfrm>
            <a:off x="438321" y="770714"/>
            <a:ext cx="3569416" cy="2680215"/>
          </a:xfrm>
          <a:prstGeom prst="rect">
            <a:avLst/>
          </a:prstGeom>
        </p:spPr>
      </p:pic>
      <p:sp>
        <p:nvSpPr>
          <p:cNvPr id="16" name="TextBox 15">
            <a:extLst>
              <a:ext uri="{FF2B5EF4-FFF2-40B4-BE49-F238E27FC236}">
                <a16:creationId xmlns:a16="http://schemas.microsoft.com/office/drawing/2014/main" id="{F3C0E1C7-2C67-5C44-9FD4-9F6B51B80C21}"/>
              </a:ext>
            </a:extLst>
          </p:cNvPr>
          <p:cNvSpPr txBox="1"/>
          <p:nvPr/>
        </p:nvSpPr>
        <p:spPr>
          <a:xfrm>
            <a:off x="691980" y="3472342"/>
            <a:ext cx="3315757" cy="276999"/>
          </a:xfrm>
          <a:prstGeom prst="rect">
            <a:avLst/>
          </a:prstGeom>
          <a:noFill/>
        </p:spPr>
        <p:txBody>
          <a:bodyPr wrap="square" rtlCol="0">
            <a:spAutoFit/>
          </a:bodyPr>
          <a:lstStyle/>
          <a:p>
            <a:pPr algn="l"/>
            <a:r>
              <a:rPr lang="en-GB" sz="1200" dirty="0">
                <a:solidFill>
                  <a:srgbClr val="666666"/>
                </a:solidFill>
              </a:rPr>
              <a:t>Current in blade #3 during nominal pulse</a:t>
            </a:r>
          </a:p>
        </p:txBody>
      </p:sp>
      <p:pic>
        <p:nvPicPr>
          <p:cNvPr id="17" name="Picture 16">
            <a:extLst>
              <a:ext uri="{FF2B5EF4-FFF2-40B4-BE49-F238E27FC236}">
                <a16:creationId xmlns:a16="http://schemas.microsoft.com/office/drawing/2014/main" id="{CB04BB76-6F47-1143-B0E5-5848FF036DBD}"/>
              </a:ext>
            </a:extLst>
          </p:cNvPr>
          <p:cNvPicPr>
            <a:picLocks noChangeAspect="1"/>
          </p:cNvPicPr>
          <p:nvPr/>
        </p:nvPicPr>
        <p:blipFill>
          <a:blip r:embed="rId5"/>
          <a:stretch>
            <a:fillRect/>
          </a:stretch>
        </p:blipFill>
        <p:spPr>
          <a:xfrm>
            <a:off x="559396" y="3919038"/>
            <a:ext cx="3448341" cy="2589302"/>
          </a:xfrm>
          <a:prstGeom prst="rect">
            <a:avLst/>
          </a:prstGeom>
        </p:spPr>
      </p:pic>
      <p:pic>
        <p:nvPicPr>
          <p:cNvPr id="18" name="Beam_on_target_APTM-video_shorted">
            <a:hlinkClick r:id="" action="ppaction://media"/>
            <a:extLst>
              <a:ext uri="{FF2B5EF4-FFF2-40B4-BE49-F238E27FC236}">
                <a16:creationId xmlns:a16="http://schemas.microsoft.com/office/drawing/2014/main" id="{BFE67E59-0B6B-4D48-8D66-C8819857633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7307" y="265373"/>
            <a:ext cx="6445985" cy="3940379"/>
          </a:xfrm>
          <a:prstGeom prst="rect">
            <a:avLst/>
          </a:prstGeom>
        </p:spPr>
      </p:pic>
      <p:sp>
        <p:nvSpPr>
          <p:cNvPr id="2" name="TextBox 1">
            <a:extLst>
              <a:ext uri="{FF2B5EF4-FFF2-40B4-BE49-F238E27FC236}">
                <a16:creationId xmlns:a16="http://schemas.microsoft.com/office/drawing/2014/main" id="{1E266366-67D0-6D40-AA37-5C6D2D3B76EF}"/>
              </a:ext>
            </a:extLst>
          </p:cNvPr>
          <p:cNvSpPr txBox="1"/>
          <p:nvPr/>
        </p:nvSpPr>
        <p:spPr>
          <a:xfrm>
            <a:off x="5337307" y="4705502"/>
            <a:ext cx="6426200" cy="1384995"/>
          </a:xfrm>
          <a:prstGeom prst="rect">
            <a:avLst/>
          </a:prstGeom>
          <a:noFill/>
        </p:spPr>
        <p:txBody>
          <a:bodyPr wrap="square" rtlCol="0">
            <a:spAutoFit/>
          </a:bodyPr>
          <a:lstStyle/>
          <a:p>
            <a:pPr marL="285750" indent="-285750" algn="l">
              <a:buFont typeface="Wingdings" pitchFamily="2" charset="2"/>
              <a:buChar char="Ø"/>
            </a:pPr>
            <a:r>
              <a:rPr lang="en-GB" sz="1400" dirty="0"/>
              <a:t>Model based in SEY theory</a:t>
            </a:r>
          </a:p>
          <a:p>
            <a:pPr algn="l"/>
            <a:endParaRPr lang="en-GB" sz="1400" dirty="0"/>
          </a:p>
          <a:p>
            <a:pPr marL="285750" indent="-285750" algn="l">
              <a:buFont typeface="Wingdings" pitchFamily="2" charset="2"/>
              <a:buChar char="Ø"/>
            </a:pPr>
            <a:r>
              <a:rPr lang="en-GB" sz="1400" dirty="0"/>
              <a:t>Confirm by experimental verification of APTM prototype (J-PARC collaboration) </a:t>
            </a:r>
          </a:p>
          <a:p>
            <a:pPr marL="742950" lvl="1" indent="-285750">
              <a:buFont typeface="Courier New" panose="02070309020205020404" pitchFamily="49" charset="0"/>
              <a:buChar char="o"/>
            </a:pPr>
            <a:r>
              <a:rPr lang="en-GB" sz="1400" dirty="0"/>
              <a:t>Found SEY larger than predicted </a:t>
            </a:r>
          </a:p>
          <a:p>
            <a:pPr marL="742950" lvl="1" indent="-285750">
              <a:buFont typeface="Courier New" panose="02070309020205020404" pitchFamily="49" charset="0"/>
              <a:buChar char="o"/>
            </a:pPr>
            <a:r>
              <a:rPr lang="en-GB" sz="1400" dirty="0"/>
              <a:t>Effectiveness of bias at -50V</a:t>
            </a:r>
          </a:p>
          <a:p>
            <a:pPr marL="742950" lvl="1" indent="-285750">
              <a:buFont typeface="Courier New" panose="02070309020205020404" pitchFamily="49" charset="0"/>
              <a:buChar char="o"/>
            </a:pPr>
            <a:r>
              <a:rPr lang="en-GB" sz="1400" dirty="0"/>
              <a:t>Correlation between current and temperature readout </a:t>
            </a:r>
          </a:p>
        </p:txBody>
      </p:sp>
    </p:spTree>
    <p:extLst>
      <p:ext uri="{BB962C8B-B14F-4D97-AF65-F5344CB8AC3E}">
        <p14:creationId xmlns:p14="http://schemas.microsoft.com/office/powerpoint/2010/main" val="286612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pic>
        <p:nvPicPr>
          <p:cNvPr id="5" name="Bildobjekt 23">
            <a:extLst>
              <a:ext uri="{FF2B5EF4-FFF2-40B4-BE49-F238E27FC236}">
                <a16:creationId xmlns:a16="http://schemas.microsoft.com/office/drawing/2014/main" id="{2739D675-4AEF-7148-815E-CBD25E49490D}"/>
              </a:ext>
            </a:extLst>
          </p:cNvPr>
          <p:cNvPicPr>
            <a:picLocks noChangeAspect="1"/>
          </p:cNvPicPr>
          <p:nvPr/>
        </p:nvPicPr>
        <p:blipFill>
          <a:blip r:embed="rId2"/>
          <a:stretch>
            <a:fillRect/>
          </a:stretch>
        </p:blipFill>
        <p:spPr>
          <a:xfrm>
            <a:off x="9082004" y="3501414"/>
            <a:ext cx="2763409" cy="2434993"/>
          </a:xfrm>
          <a:prstGeom prst="rect">
            <a:avLst/>
          </a:prstGeom>
        </p:spPr>
      </p:pic>
      <p:sp>
        <p:nvSpPr>
          <p:cNvPr id="6" name="Title 1">
            <a:extLst>
              <a:ext uri="{FF2B5EF4-FFF2-40B4-BE49-F238E27FC236}">
                <a16:creationId xmlns:a16="http://schemas.microsoft.com/office/drawing/2014/main" id="{CBF1E550-70E5-A44B-847A-049A02819353}"/>
              </a:ext>
            </a:extLst>
          </p:cNvPr>
          <p:cNvSpPr>
            <a:spLocks noGrp="1"/>
          </p:cNvSpPr>
          <p:nvPr>
            <p:ph type="title"/>
          </p:nvPr>
        </p:nvSpPr>
        <p:spPr>
          <a:xfrm>
            <a:off x="1103709" y="265373"/>
            <a:ext cx="9360000" cy="657339"/>
          </a:xfrm>
        </p:spPr>
        <p:txBody>
          <a:bodyPr/>
          <a:lstStyle/>
          <a:p>
            <a:r>
              <a:rPr lang="en-GB" sz="3200" dirty="0">
                <a:solidFill>
                  <a:schemeClr val="tx1"/>
                </a:solidFill>
              </a:rPr>
              <a:t>APTM: Critical elements</a:t>
            </a:r>
          </a:p>
        </p:txBody>
      </p:sp>
      <p:sp>
        <p:nvSpPr>
          <p:cNvPr id="2" name="TextBox 1">
            <a:extLst>
              <a:ext uri="{FF2B5EF4-FFF2-40B4-BE49-F238E27FC236}">
                <a16:creationId xmlns:a16="http://schemas.microsoft.com/office/drawing/2014/main" id="{D05E0726-3AE3-3441-B2D5-CCB82C7F081E}"/>
              </a:ext>
            </a:extLst>
          </p:cNvPr>
          <p:cNvSpPr txBox="1"/>
          <p:nvPr/>
        </p:nvSpPr>
        <p:spPr>
          <a:xfrm>
            <a:off x="605638" y="1328182"/>
            <a:ext cx="3557833" cy="738664"/>
          </a:xfrm>
          <a:prstGeom prst="rect">
            <a:avLst/>
          </a:prstGeom>
          <a:noFill/>
        </p:spPr>
        <p:txBody>
          <a:bodyPr wrap="none" rtlCol="0">
            <a:spAutoFit/>
          </a:bodyPr>
          <a:lstStyle/>
          <a:p>
            <a:pPr algn="l"/>
            <a:r>
              <a:rPr lang="en-GB" sz="1400" dirty="0"/>
              <a:t>Blades and TC: </a:t>
            </a:r>
          </a:p>
          <a:p>
            <a:pPr algn="l"/>
            <a:r>
              <a:rPr lang="en-GB" sz="1400" dirty="0"/>
              <a:t>Heat up to 85C in nominal operation</a:t>
            </a:r>
          </a:p>
          <a:p>
            <a:pPr marL="742950" lvl="1" indent="-285750">
              <a:buFont typeface="Arial" panose="020B0604020202020204" pitchFamily="34" charset="0"/>
              <a:buChar char="•"/>
            </a:pPr>
            <a:r>
              <a:rPr lang="en-GB" sz="1400" dirty="0"/>
              <a:t>Possible fatigue from thermal cycles</a:t>
            </a:r>
            <a:endParaRPr lang="en-GB" sz="1400" baseline="30000" dirty="0"/>
          </a:p>
        </p:txBody>
      </p:sp>
      <p:sp>
        <p:nvSpPr>
          <p:cNvPr id="8" name="TextBox 7">
            <a:extLst>
              <a:ext uri="{FF2B5EF4-FFF2-40B4-BE49-F238E27FC236}">
                <a16:creationId xmlns:a16="http://schemas.microsoft.com/office/drawing/2014/main" id="{DDE345DB-CA6B-F34C-8610-9317E7AD640D}"/>
              </a:ext>
            </a:extLst>
          </p:cNvPr>
          <p:cNvSpPr txBox="1"/>
          <p:nvPr/>
        </p:nvSpPr>
        <p:spPr>
          <a:xfrm>
            <a:off x="605638" y="2173020"/>
            <a:ext cx="3480440" cy="954107"/>
          </a:xfrm>
          <a:prstGeom prst="rect">
            <a:avLst/>
          </a:prstGeom>
          <a:noFill/>
        </p:spPr>
        <p:txBody>
          <a:bodyPr wrap="none" rtlCol="0">
            <a:spAutoFit/>
          </a:bodyPr>
          <a:lstStyle/>
          <a:p>
            <a:pPr algn="l"/>
            <a:r>
              <a:rPr lang="en-GB" sz="1400" dirty="0"/>
              <a:t>Ceramic PCB: </a:t>
            </a:r>
          </a:p>
          <a:p>
            <a:pPr algn="l"/>
            <a:r>
              <a:rPr lang="en-GB" sz="1400" dirty="0"/>
              <a:t>Heat up to 45C in nominal operation</a:t>
            </a:r>
          </a:p>
          <a:p>
            <a:pPr marL="742950" lvl="1" indent="-285750">
              <a:buFont typeface="Arial" panose="020B0604020202020204" pitchFamily="34" charset="0"/>
              <a:buChar char="•"/>
            </a:pPr>
            <a:r>
              <a:rPr lang="en-GB" sz="1400" dirty="0"/>
              <a:t>Possible thermal stress at the bolts</a:t>
            </a:r>
          </a:p>
          <a:p>
            <a:r>
              <a:rPr lang="en-GB" sz="1400" dirty="0"/>
              <a:t>Reach &gt;&gt;2000C in 1 non-</a:t>
            </a:r>
            <a:r>
              <a:rPr lang="en-GB" sz="1400" dirty="0" err="1"/>
              <a:t>rastered</a:t>
            </a:r>
            <a:r>
              <a:rPr lang="en-GB" sz="1400" dirty="0"/>
              <a:t> pulse</a:t>
            </a:r>
          </a:p>
        </p:txBody>
      </p:sp>
      <p:sp>
        <p:nvSpPr>
          <p:cNvPr id="9" name="TextBox 8">
            <a:extLst>
              <a:ext uri="{FF2B5EF4-FFF2-40B4-BE49-F238E27FC236}">
                <a16:creationId xmlns:a16="http://schemas.microsoft.com/office/drawing/2014/main" id="{ABCA2C50-6C07-3246-92D7-486F6B00FCE6}"/>
              </a:ext>
            </a:extLst>
          </p:cNvPr>
          <p:cNvSpPr txBox="1"/>
          <p:nvPr/>
        </p:nvSpPr>
        <p:spPr>
          <a:xfrm>
            <a:off x="605638" y="5826227"/>
            <a:ext cx="5083956" cy="523220"/>
          </a:xfrm>
          <a:prstGeom prst="rect">
            <a:avLst/>
          </a:prstGeom>
          <a:noFill/>
        </p:spPr>
        <p:txBody>
          <a:bodyPr wrap="none" rtlCol="0">
            <a:spAutoFit/>
          </a:bodyPr>
          <a:lstStyle/>
          <a:p>
            <a:pPr algn="l"/>
            <a:r>
              <a:rPr lang="en-GB" sz="1400" dirty="0"/>
              <a:t>Connectors: </a:t>
            </a:r>
          </a:p>
          <a:p>
            <a:pPr algn="l"/>
            <a:r>
              <a:rPr lang="en-GB" sz="1400" dirty="0"/>
              <a:t>Rated for 1GGy: Dose 4kGy/h -&gt; expected  40MGy in 2 years (10</a:t>
            </a:r>
            <a:r>
              <a:rPr lang="en-GB" sz="1400" baseline="30000" dirty="0"/>
              <a:t>4</a:t>
            </a:r>
            <a:r>
              <a:rPr lang="en-GB" sz="1400" dirty="0"/>
              <a:t> h)</a:t>
            </a:r>
          </a:p>
        </p:txBody>
      </p:sp>
      <p:pic>
        <p:nvPicPr>
          <p:cNvPr id="10" name="Picture 9">
            <a:extLst>
              <a:ext uri="{FF2B5EF4-FFF2-40B4-BE49-F238E27FC236}">
                <a16:creationId xmlns:a16="http://schemas.microsoft.com/office/drawing/2014/main" id="{6A12F280-F74E-FD43-80C5-84BBBECEF217}"/>
              </a:ext>
            </a:extLst>
          </p:cNvPr>
          <p:cNvPicPr>
            <a:picLocks noChangeAspect="1"/>
          </p:cNvPicPr>
          <p:nvPr/>
        </p:nvPicPr>
        <p:blipFill>
          <a:blip r:embed="rId3"/>
          <a:stretch>
            <a:fillRect/>
          </a:stretch>
        </p:blipFill>
        <p:spPr>
          <a:xfrm>
            <a:off x="7261806" y="469192"/>
            <a:ext cx="2397291" cy="1800000"/>
          </a:xfrm>
          <a:prstGeom prst="rect">
            <a:avLst/>
          </a:prstGeom>
        </p:spPr>
      </p:pic>
      <p:sp>
        <p:nvSpPr>
          <p:cNvPr id="11" name="TextBox 10">
            <a:extLst>
              <a:ext uri="{FF2B5EF4-FFF2-40B4-BE49-F238E27FC236}">
                <a16:creationId xmlns:a16="http://schemas.microsoft.com/office/drawing/2014/main" id="{9F59263A-745F-F74B-B8A2-07F349945832}"/>
              </a:ext>
            </a:extLst>
          </p:cNvPr>
          <p:cNvSpPr txBox="1"/>
          <p:nvPr/>
        </p:nvSpPr>
        <p:spPr>
          <a:xfrm>
            <a:off x="7452348" y="2343944"/>
            <a:ext cx="2024657" cy="276999"/>
          </a:xfrm>
          <a:prstGeom prst="rect">
            <a:avLst/>
          </a:prstGeom>
          <a:noFill/>
        </p:spPr>
        <p:txBody>
          <a:bodyPr wrap="none" rtlCol="0">
            <a:spAutoFit/>
          </a:bodyPr>
          <a:lstStyle/>
          <a:p>
            <a:pPr algn="l"/>
            <a:r>
              <a:rPr lang="en-GB" sz="1200" dirty="0"/>
              <a:t>Single shot peak temperature</a:t>
            </a:r>
          </a:p>
        </p:txBody>
      </p:sp>
      <p:pic>
        <p:nvPicPr>
          <p:cNvPr id="12" name="Picture 11">
            <a:extLst>
              <a:ext uri="{FF2B5EF4-FFF2-40B4-BE49-F238E27FC236}">
                <a16:creationId xmlns:a16="http://schemas.microsoft.com/office/drawing/2014/main" id="{53312FB6-1113-4445-A46C-18D504AC8067}"/>
              </a:ext>
            </a:extLst>
          </p:cNvPr>
          <p:cNvPicPr>
            <a:picLocks noChangeAspect="1"/>
          </p:cNvPicPr>
          <p:nvPr/>
        </p:nvPicPr>
        <p:blipFill>
          <a:blip r:embed="rId4"/>
          <a:stretch>
            <a:fillRect/>
          </a:stretch>
        </p:blipFill>
        <p:spPr>
          <a:xfrm>
            <a:off x="9700312" y="478453"/>
            <a:ext cx="2397291" cy="1800000"/>
          </a:xfrm>
          <a:prstGeom prst="rect">
            <a:avLst/>
          </a:prstGeom>
        </p:spPr>
      </p:pic>
      <p:sp>
        <p:nvSpPr>
          <p:cNvPr id="13" name="TextBox 12">
            <a:extLst>
              <a:ext uri="{FF2B5EF4-FFF2-40B4-BE49-F238E27FC236}">
                <a16:creationId xmlns:a16="http://schemas.microsoft.com/office/drawing/2014/main" id="{6A7451EB-47D7-114D-B2FD-C334C9395E53}"/>
              </a:ext>
            </a:extLst>
          </p:cNvPr>
          <p:cNvSpPr txBox="1"/>
          <p:nvPr/>
        </p:nvSpPr>
        <p:spPr>
          <a:xfrm>
            <a:off x="9994120" y="2345392"/>
            <a:ext cx="2096343" cy="276999"/>
          </a:xfrm>
          <a:prstGeom prst="rect">
            <a:avLst/>
          </a:prstGeom>
          <a:noFill/>
        </p:spPr>
        <p:txBody>
          <a:bodyPr wrap="none" rtlCol="0">
            <a:spAutoFit/>
          </a:bodyPr>
          <a:lstStyle/>
          <a:p>
            <a:pPr algn="l"/>
            <a:r>
              <a:rPr lang="en-GB" sz="1200" dirty="0"/>
              <a:t>Steady state peak temperature</a:t>
            </a:r>
          </a:p>
        </p:txBody>
      </p:sp>
      <p:sp>
        <p:nvSpPr>
          <p:cNvPr id="14" name="TextBox 13">
            <a:extLst>
              <a:ext uri="{FF2B5EF4-FFF2-40B4-BE49-F238E27FC236}">
                <a16:creationId xmlns:a16="http://schemas.microsoft.com/office/drawing/2014/main" id="{920C4927-5778-0842-A86C-FAFD72D5F365}"/>
              </a:ext>
            </a:extLst>
          </p:cNvPr>
          <p:cNvSpPr txBox="1"/>
          <p:nvPr/>
        </p:nvSpPr>
        <p:spPr>
          <a:xfrm>
            <a:off x="7452348" y="165539"/>
            <a:ext cx="1387944" cy="276999"/>
          </a:xfrm>
          <a:prstGeom prst="rect">
            <a:avLst/>
          </a:prstGeom>
          <a:noFill/>
        </p:spPr>
        <p:txBody>
          <a:bodyPr wrap="none" rtlCol="0">
            <a:spAutoFit/>
          </a:bodyPr>
          <a:lstStyle/>
          <a:p>
            <a:pPr algn="l"/>
            <a:r>
              <a:rPr lang="en-GB" sz="1200" dirty="0"/>
              <a:t>Non </a:t>
            </a:r>
            <a:r>
              <a:rPr lang="en-GB" sz="1200" dirty="0" err="1"/>
              <a:t>rastered</a:t>
            </a:r>
            <a:r>
              <a:rPr lang="en-GB" sz="1200" dirty="0"/>
              <a:t> beam</a:t>
            </a:r>
          </a:p>
        </p:txBody>
      </p:sp>
      <p:sp>
        <p:nvSpPr>
          <p:cNvPr id="7" name="TextBox 6">
            <a:extLst>
              <a:ext uri="{FF2B5EF4-FFF2-40B4-BE49-F238E27FC236}">
                <a16:creationId xmlns:a16="http://schemas.microsoft.com/office/drawing/2014/main" id="{A2732597-A969-5748-A871-323A72B17AA4}"/>
              </a:ext>
            </a:extLst>
          </p:cNvPr>
          <p:cNvSpPr txBox="1"/>
          <p:nvPr/>
        </p:nvSpPr>
        <p:spPr>
          <a:xfrm>
            <a:off x="605638" y="999860"/>
            <a:ext cx="1907573" cy="369332"/>
          </a:xfrm>
          <a:prstGeom prst="rect">
            <a:avLst/>
          </a:prstGeom>
          <a:noFill/>
        </p:spPr>
        <p:txBody>
          <a:bodyPr wrap="none" rtlCol="0">
            <a:spAutoFit/>
          </a:bodyPr>
          <a:lstStyle/>
          <a:p>
            <a:pPr algn="l"/>
            <a:r>
              <a:rPr lang="en-GB" dirty="0"/>
              <a:t>Thermal damages</a:t>
            </a:r>
          </a:p>
        </p:txBody>
      </p:sp>
      <p:sp>
        <p:nvSpPr>
          <p:cNvPr id="16" name="TextBox 15">
            <a:extLst>
              <a:ext uri="{FF2B5EF4-FFF2-40B4-BE49-F238E27FC236}">
                <a16:creationId xmlns:a16="http://schemas.microsoft.com/office/drawing/2014/main" id="{AF49FE17-0415-E64B-9996-9368A053B8D1}"/>
              </a:ext>
            </a:extLst>
          </p:cNvPr>
          <p:cNvSpPr txBox="1"/>
          <p:nvPr/>
        </p:nvSpPr>
        <p:spPr>
          <a:xfrm>
            <a:off x="605638" y="3316748"/>
            <a:ext cx="1969578" cy="369332"/>
          </a:xfrm>
          <a:prstGeom prst="rect">
            <a:avLst/>
          </a:prstGeom>
          <a:noFill/>
        </p:spPr>
        <p:txBody>
          <a:bodyPr wrap="none" rtlCol="0">
            <a:spAutoFit/>
          </a:bodyPr>
          <a:lstStyle/>
          <a:p>
            <a:pPr algn="l"/>
            <a:r>
              <a:rPr lang="en-GB" dirty="0"/>
              <a:t>Radiation damages</a:t>
            </a:r>
          </a:p>
        </p:txBody>
      </p:sp>
      <p:sp>
        <p:nvSpPr>
          <p:cNvPr id="17" name="TextBox 16">
            <a:extLst>
              <a:ext uri="{FF2B5EF4-FFF2-40B4-BE49-F238E27FC236}">
                <a16:creationId xmlns:a16="http://schemas.microsoft.com/office/drawing/2014/main" id="{FA2FBDE3-AC2C-2947-BE04-793EF817109A}"/>
              </a:ext>
            </a:extLst>
          </p:cNvPr>
          <p:cNvSpPr txBox="1"/>
          <p:nvPr/>
        </p:nvSpPr>
        <p:spPr>
          <a:xfrm>
            <a:off x="605638" y="3748041"/>
            <a:ext cx="3045064" cy="523220"/>
          </a:xfrm>
          <a:prstGeom prst="rect">
            <a:avLst/>
          </a:prstGeom>
          <a:noFill/>
        </p:spPr>
        <p:txBody>
          <a:bodyPr wrap="none" rtlCol="0">
            <a:spAutoFit/>
          </a:bodyPr>
          <a:lstStyle/>
          <a:p>
            <a:pPr algn="l"/>
            <a:r>
              <a:rPr lang="en-GB" sz="1400" dirty="0"/>
              <a:t>Blades and TC: </a:t>
            </a:r>
          </a:p>
          <a:p>
            <a:pPr algn="l"/>
            <a:r>
              <a:rPr lang="en-GB" sz="1400" dirty="0"/>
              <a:t>Expect He embrittlement and swelling </a:t>
            </a:r>
            <a:endParaRPr lang="en-GB" sz="1400" baseline="30000" dirty="0"/>
          </a:p>
        </p:txBody>
      </p:sp>
      <p:sp>
        <p:nvSpPr>
          <p:cNvPr id="19" name="TextBox 18">
            <a:extLst>
              <a:ext uri="{FF2B5EF4-FFF2-40B4-BE49-F238E27FC236}">
                <a16:creationId xmlns:a16="http://schemas.microsoft.com/office/drawing/2014/main" id="{3C423599-3DA2-8349-87DF-26120A592F5E}"/>
              </a:ext>
            </a:extLst>
          </p:cNvPr>
          <p:cNvSpPr txBox="1"/>
          <p:nvPr/>
        </p:nvSpPr>
        <p:spPr>
          <a:xfrm>
            <a:off x="605638" y="4368955"/>
            <a:ext cx="4878259" cy="738664"/>
          </a:xfrm>
          <a:prstGeom prst="rect">
            <a:avLst/>
          </a:prstGeom>
          <a:noFill/>
        </p:spPr>
        <p:txBody>
          <a:bodyPr wrap="none" rtlCol="0">
            <a:spAutoFit/>
          </a:bodyPr>
          <a:lstStyle/>
          <a:p>
            <a:pPr algn="l"/>
            <a:r>
              <a:rPr lang="en-GB" sz="1400" dirty="0"/>
              <a:t>Ceramic PCB: </a:t>
            </a:r>
          </a:p>
          <a:p>
            <a:pPr algn="l"/>
            <a:r>
              <a:rPr lang="en-GB" sz="1400" dirty="0"/>
              <a:t>Dose: 4kGy / h </a:t>
            </a:r>
          </a:p>
          <a:p>
            <a:r>
              <a:rPr lang="en-GB" sz="1400" dirty="0"/>
              <a:t>Rated for &gt;100MGy at least (CERN-HS-RP-093): lifetime &gt; 2years </a:t>
            </a:r>
          </a:p>
        </p:txBody>
      </p:sp>
      <p:sp>
        <p:nvSpPr>
          <p:cNvPr id="21" name="TextBox 20">
            <a:extLst>
              <a:ext uri="{FF2B5EF4-FFF2-40B4-BE49-F238E27FC236}">
                <a16:creationId xmlns:a16="http://schemas.microsoft.com/office/drawing/2014/main" id="{52D61E13-3016-7E48-929E-3A821EC9E596}"/>
              </a:ext>
            </a:extLst>
          </p:cNvPr>
          <p:cNvSpPr txBox="1"/>
          <p:nvPr/>
        </p:nvSpPr>
        <p:spPr>
          <a:xfrm>
            <a:off x="605638" y="5107619"/>
            <a:ext cx="2246192" cy="738664"/>
          </a:xfrm>
          <a:prstGeom prst="rect">
            <a:avLst/>
          </a:prstGeom>
          <a:noFill/>
        </p:spPr>
        <p:txBody>
          <a:bodyPr wrap="none" rtlCol="0">
            <a:spAutoFit/>
          </a:bodyPr>
          <a:lstStyle/>
          <a:p>
            <a:pPr algn="l"/>
            <a:r>
              <a:rPr lang="en-GB" sz="1400" dirty="0" err="1"/>
              <a:t>Aluminum</a:t>
            </a:r>
            <a:r>
              <a:rPr lang="en-GB" sz="1400" dirty="0"/>
              <a:t> support </a:t>
            </a:r>
          </a:p>
          <a:p>
            <a:pPr algn="l"/>
            <a:r>
              <a:rPr lang="en-GB" sz="1400" dirty="0"/>
              <a:t>Dose: 4kGy / h &lt;&lt; PBW dose</a:t>
            </a:r>
          </a:p>
          <a:p>
            <a:pPr algn="l"/>
            <a:r>
              <a:rPr lang="en-GB" sz="1400" dirty="0"/>
              <a:t>Expected lifetime &gt; 2 years</a:t>
            </a:r>
          </a:p>
        </p:txBody>
      </p:sp>
      <p:sp>
        <p:nvSpPr>
          <p:cNvPr id="23" name="TextBox 22">
            <a:extLst>
              <a:ext uri="{FF2B5EF4-FFF2-40B4-BE49-F238E27FC236}">
                <a16:creationId xmlns:a16="http://schemas.microsoft.com/office/drawing/2014/main" id="{75450FD1-740C-174B-B8C9-68C8E6BC76BE}"/>
              </a:ext>
            </a:extLst>
          </p:cNvPr>
          <p:cNvSpPr txBox="1"/>
          <p:nvPr/>
        </p:nvSpPr>
        <p:spPr>
          <a:xfrm>
            <a:off x="9082004" y="3158509"/>
            <a:ext cx="2402324" cy="276999"/>
          </a:xfrm>
          <a:prstGeom prst="rect">
            <a:avLst/>
          </a:prstGeom>
          <a:noFill/>
        </p:spPr>
        <p:txBody>
          <a:bodyPr wrap="none" rtlCol="0">
            <a:spAutoFit/>
          </a:bodyPr>
          <a:lstStyle/>
          <a:p>
            <a:pPr algn="l"/>
            <a:r>
              <a:rPr lang="en-GB" sz="1200" dirty="0"/>
              <a:t>Nominal beam: steady state regime</a:t>
            </a:r>
          </a:p>
        </p:txBody>
      </p:sp>
      <p:sp>
        <p:nvSpPr>
          <p:cNvPr id="22" name="TextBox 21">
            <a:extLst>
              <a:ext uri="{FF2B5EF4-FFF2-40B4-BE49-F238E27FC236}">
                <a16:creationId xmlns:a16="http://schemas.microsoft.com/office/drawing/2014/main" id="{C926E0AF-7DFB-6A48-A7E4-435561910B6F}"/>
              </a:ext>
            </a:extLst>
          </p:cNvPr>
          <p:cNvSpPr txBox="1"/>
          <p:nvPr/>
        </p:nvSpPr>
        <p:spPr>
          <a:xfrm>
            <a:off x="5689594" y="3112342"/>
            <a:ext cx="2917145" cy="369332"/>
          </a:xfrm>
          <a:prstGeom prst="rect">
            <a:avLst/>
          </a:prstGeom>
          <a:noFill/>
        </p:spPr>
        <p:txBody>
          <a:bodyPr wrap="none" rtlCol="0">
            <a:spAutoFit/>
          </a:bodyPr>
          <a:lstStyle/>
          <a:p>
            <a:pPr algn="l"/>
            <a:r>
              <a:rPr lang="en-GB" dirty="0"/>
              <a:t>Corrosion Resistant materials</a:t>
            </a:r>
          </a:p>
        </p:txBody>
      </p:sp>
      <p:sp>
        <p:nvSpPr>
          <p:cNvPr id="24" name="TextBox 23">
            <a:extLst>
              <a:ext uri="{FF2B5EF4-FFF2-40B4-BE49-F238E27FC236}">
                <a16:creationId xmlns:a16="http://schemas.microsoft.com/office/drawing/2014/main" id="{D0B2EE02-EF08-FF40-A23B-C1E74D7993F6}"/>
              </a:ext>
            </a:extLst>
          </p:cNvPr>
          <p:cNvSpPr txBox="1"/>
          <p:nvPr/>
        </p:nvSpPr>
        <p:spPr>
          <a:xfrm>
            <a:off x="5721069" y="3641416"/>
            <a:ext cx="1850828" cy="954107"/>
          </a:xfrm>
          <a:prstGeom prst="rect">
            <a:avLst/>
          </a:prstGeom>
          <a:noFill/>
        </p:spPr>
        <p:txBody>
          <a:bodyPr wrap="none" rtlCol="0">
            <a:spAutoFit/>
          </a:bodyPr>
          <a:lstStyle/>
          <a:p>
            <a:pPr marL="285750" indent="-285750" algn="l">
              <a:buFont typeface="Arial" panose="020B0604020202020204" pitchFamily="34" charset="0"/>
              <a:buChar char="•"/>
            </a:pPr>
            <a:r>
              <a:rPr lang="en-GB" sz="1400" dirty="0"/>
              <a:t>99.9% Nickel Blade</a:t>
            </a:r>
          </a:p>
          <a:p>
            <a:pPr marL="285750" indent="-285750" algn="l">
              <a:buFont typeface="Arial" panose="020B0604020202020204" pitchFamily="34" charset="0"/>
              <a:buChar char="•"/>
            </a:pPr>
            <a:r>
              <a:rPr lang="en-GB" sz="1400" dirty="0"/>
              <a:t>Alumina Ceramic</a:t>
            </a:r>
          </a:p>
          <a:p>
            <a:pPr marL="285750" indent="-285750" algn="l">
              <a:buFont typeface="Arial" panose="020B0604020202020204" pitchFamily="34" charset="0"/>
              <a:buChar char="•"/>
            </a:pPr>
            <a:r>
              <a:rPr lang="en-GB" sz="1400" dirty="0"/>
              <a:t>Gold PCB wires</a:t>
            </a:r>
          </a:p>
          <a:p>
            <a:pPr marL="285750" indent="-285750" algn="l">
              <a:buFont typeface="Arial" panose="020B0604020202020204" pitchFamily="34" charset="0"/>
              <a:buChar char="•"/>
            </a:pPr>
            <a:r>
              <a:rPr lang="en-GB" sz="1400" dirty="0"/>
              <a:t>SS304 TC sheath </a:t>
            </a:r>
          </a:p>
        </p:txBody>
      </p:sp>
    </p:spTree>
    <p:extLst>
      <p:ext uri="{BB962C8B-B14F-4D97-AF65-F5344CB8AC3E}">
        <p14:creationId xmlns:p14="http://schemas.microsoft.com/office/powerpoint/2010/main" val="123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pic>
        <p:nvPicPr>
          <p:cNvPr id="2" name="Picture 1">
            <a:extLst>
              <a:ext uri="{FF2B5EF4-FFF2-40B4-BE49-F238E27FC236}">
                <a16:creationId xmlns:a16="http://schemas.microsoft.com/office/drawing/2014/main" id="{11EA34F2-DC70-7746-BE63-131E79199CF7}"/>
              </a:ext>
            </a:extLst>
          </p:cNvPr>
          <p:cNvPicPr>
            <a:picLocks noChangeAspect="1"/>
          </p:cNvPicPr>
          <p:nvPr/>
        </p:nvPicPr>
        <p:blipFill>
          <a:blip r:embed="rId2"/>
          <a:stretch>
            <a:fillRect/>
          </a:stretch>
        </p:blipFill>
        <p:spPr>
          <a:xfrm>
            <a:off x="339856" y="1124980"/>
            <a:ext cx="1652019" cy="5350290"/>
          </a:xfrm>
          <a:prstGeom prst="rect">
            <a:avLst/>
          </a:prstGeom>
        </p:spPr>
      </p:pic>
      <p:sp>
        <p:nvSpPr>
          <p:cNvPr id="5" name="Title 1">
            <a:extLst>
              <a:ext uri="{FF2B5EF4-FFF2-40B4-BE49-F238E27FC236}">
                <a16:creationId xmlns:a16="http://schemas.microsoft.com/office/drawing/2014/main" id="{FC30B8E5-1870-6F4A-B584-8D29C72EF166}"/>
              </a:ext>
            </a:extLst>
          </p:cNvPr>
          <p:cNvSpPr>
            <a:spLocks noGrp="1"/>
          </p:cNvSpPr>
          <p:nvPr>
            <p:ph type="title"/>
          </p:nvPr>
        </p:nvSpPr>
        <p:spPr>
          <a:xfrm>
            <a:off x="1103709" y="265373"/>
            <a:ext cx="9360000" cy="657339"/>
          </a:xfrm>
        </p:spPr>
        <p:txBody>
          <a:bodyPr/>
          <a:lstStyle/>
          <a:p>
            <a:r>
              <a:rPr lang="en-GB" sz="3000" b="1" dirty="0">
                <a:solidFill>
                  <a:schemeClr val="tx1"/>
                </a:solidFill>
              </a:rPr>
              <a:t>GRID</a:t>
            </a:r>
          </a:p>
        </p:txBody>
      </p:sp>
      <p:sp>
        <p:nvSpPr>
          <p:cNvPr id="6" name="TextBox 5">
            <a:extLst>
              <a:ext uri="{FF2B5EF4-FFF2-40B4-BE49-F238E27FC236}">
                <a16:creationId xmlns:a16="http://schemas.microsoft.com/office/drawing/2014/main" id="{18A66CBB-3B05-2D45-AAB2-D7BAE212EFC1}"/>
              </a:ext>
            </a:extLst>
          </p:cNvPr>
          <p:cNvSpPr txBox="1"/>
          <p:nvPr/>
        </p:nvSpPr>
        <p:spPr>
          <a:xfrm>
            <a:off x="313983" y="847210"/>
            <a:ext cx="857927" cy="307777"/>
          </a:xfrm>
          <a:prstGeom prst="rect">
            <a:avLst/>
          </a:prstGeom>
          <a:noFill/>
        </p:spPr>
        <p:txBody>
          <a:bodyPr wrap="none" rtlCol="0">
            <a:spAutoFit/>
          </a:bodyPr>
          <a:lstStyle/>
          <a:p>
            <a:pPr algn="l"/>
            <a:r>
              <a:rPr lang="en-GB" sz="1400" dirty="0"/>
              <a:t>Plug slice</a:t>
            </a:r>
          </a:p>
        </p:txBody>
      </p:sp>
      <p:sp>
        <p:nvSpPr>
          <p:cNvPr id="7" name="TextBox 6">
            <a:extLst>
              <a:ext uri="{FF2B5EF4-FFF2-40B4-BE49-F238E27FC236}">
                <a16:creationId xmlns:a16="http://schemas.microsoft.com/office/drawing/2014/main" id="{4BA615BE-EE17-F741-9F4D-1DBAF3A48828}"/>
              </a:ext>
            </a:extLst>
          </p:cNvPr>
          <p:cNvSpPr txBox="1"/>
          <p:nvPr/>
        </p:nvSpPr>
        <p:spPr>
          <a:xfrm>
            <a:off x="2386418" y="867252"/>
            <a:ext cx="1661032" cy="307777"/>
          </a:xfrm>
          <a:prstGeom prst="rect">
            <a:avLst/>
          </a:prstGeom>
          <a:noFill/>
        </p:spPr>
        <p:txBody>
          <a:bodyPr wrap="none" rtlCol="0">
            <a:spAutoFit/>
          </a:bodyPr>
          <a:lstStyle/>
          <a:p>
            <a:pPr algn="l"/>
            <a:r>
              <a:rPr lang="en-GB" sz="1400" b="1" dirty="0"/>
              <a:t>Readout electronics</a:t>
            </a:r>
          </a:p>
        </p:txBody>
      </p:sp>
      <p:sp>
        <p:nvSpPr>
          <p:cNvPr id="8" name="TextBox 7">
            <a:extLst>
              <a:ext uri="{FF2B5EF4-FFF2-40B4-BE49-F238E27FC236}">
                <a16:creationId xmlns:a16="http://schemas.microsoft.com/office/drawing/2014/main" id="{210AB33D-CFED-3A40-9EF4-1E1E18DBD4C6}"/>
              </a:ext>
            </a:extLst>
          </p:cNvPr>
          <p:cNvSpPr txBox="1"/>
          <p:nvPr/>
        </p:nvSpPr>
        <p:spPr>
          <a:xfrm>
            <a:off x="2386418" y="1357684"/>
            <a:ext cx="3748527" cy="307777"/>
          </a:xfrm>
          <a:prstGeom prst="rect">
            <a:avLst/>
          </a:prstGeom>
          <a:noFill/>
        </p:spPr>
        <p:txBody>
          <a:bodyPr wrap="none" rtlCol="0">
            <a:spAutoFit/>
          </a:bodyPr>
          <a:lstStyle/>
          <a:p>
            <a:pPr algn="l"/>
            <a:r>
              <a:rPr lang="en-GB" sz="1400" dirty="0"/>
              <a:t>Current: pico4 AMC on Struck board, µ-TCA crate</a:t>
            </a:r>
          </a:p>
        </p:txBody>
      </p:sp>
      <p:sp>
        <p:nvSpPr>
          <p:cNvPr id="9" name="TextBox 8">
            <a:extLst>
              <a:ext uri="{FF2B5EF4-FFF2-40B4-BE49-F238E27FC236}">
                <a16:creationId xmlns:a16="http://schemas.microsoft.com/office/drawing/2014/main" id="{17054F23-8000-7D41-9B0A-AE33A22B355D}"/>
              </a:ext>
            </a:extLst>
          </p:cNvPr>
          <p:cNvSpPr txBox="1"/>
          <p:nvPr/>
        </p:nvSpPr>
        <p:spPr>
          <a:xfrm>
            <a:off x="2386418" y="1765003"/>
            <a:ext cx="4645887" cy="307777"/>
          </a:xfrm>
          <a:prstGeom prst="rect">
            <a:avLst/>
          </a:prstGeom>
          <a:noFill/>
        </p:spPr>
        <p:txBody>
          <a:bodyPr wrap="none" rtlCol="0">
            <a:spAutoFit/>
          </a:bodyPr>
          <a:lstStyle/>
          <a:p>
            <a:pPr algn="l"/>
            <a:r>
              <a:rPr lang="en-GB" sz="1400" dirty="0"/>
              <a:t>Struck with </a:t>
            </a:r>
            <a:r>
              <a:rPr lang="en-GB" sz="1400" dirty="0" err="1"/>
              <a:t>Kintex</a:t>
            </a:r>
            <a:r>
              <a:rPr lang="en-GB" sz="1400" dirty="0"/>
              <a:t> board as concentrator for FPGA processing</a:t>
            </a:r>
          </a:p>
        </p:txBody>
      </p:sp>
      <p:sp>
        <p:nvSpPr>
          <p:cNvPr id="10" name="TextBox 9">
            <a:extLst>
              <a:ext uri="{FF2B5EF4-FFF2-40B4-BE49-F238E27FC236}">
                <a16:creationId xmlns:a16="http://schemas.microsoft.com/office/drawing/2014/main" id="{2CBBAF9E-8C9A-9C4B-92B2-97DD66EBA404}"/>
              </a:ext>
            </a:extLst>
          </p:cNvPr>
          <p:cNvSpPr txBox="1"/>
          <p:nvPr/>
        </p:nvSpPr>
        <p:spPr>
          <a:xfrm>
            <a:off x="2383662" y="2157530"/>
            <a:ext cx="3685496" cy="307777"/>
          </a:xfrm>
          <a:prstGeom prst="rect">
            <a:avLst/>
          </a:prstGeom>
          <a:noFill/>
        </p:spPr>
        <p:txBody>
          <a:bodyPr wrap="none" rtlCol="0">
            <a:spAutoFit/>
          </a:bodyPr>
          <a:lstStyle/>
          <a:p>
            <a:pPr algn="l"/>
            <a:r>
              <a:rPr lang="en-GB" sz="1400" dirty="0"/>
              <a:t>Fast interlock system to abort beam within 20µs</a:t>
            </a:r>
          </a:p>
        </p:txBody>
      </p:sp>
      <p:pic>
        <p:nvPicPr>
          <p:cNvPr id="13" name="Picture 12">
            <a:extLst>
              <a:ext uri="{FF2B5EF4-FFF2-40B4-BE49-F238E27FC236}">
                <a16:creationId xmlns:a16="http://schemas.microsoft.com/office/drawing/2014/main" id="{95FD56D8-338A-CE43-A9C4-853CEB3BC138}"/>
              </a:ext>
            </a:extLst>
          </p:cNvPr>
          <p:cNvPicPr>
            <a:picLocks noChangeAspect="1"/>
          </p:cNvPicPr>
          <p:nvPr/>
        </p:nvPicPr>
        <p:blipFill>
          <a:blip r:embed="rId3"/>
          <a:stretch>
            <a:fillRect/>
          </a:stretch>
        </p:blipFill>
        <p:spPr>
          <a:xfrm>
            <a:off x="5090214" y="4020244"/>
            <a:ext cx="3518350" cy="2455026"/>
          </a:xfrm>
          <a:prstGeom prst="rect">
            <a:avLst/>
          </a:prstGeom>
        </p:spPr>
      </p:pic>
      <p:pic>
        <p:nvPicPr>
          <p:cNvPr id="14" name="Picture 13">
            <a:extLst>
              <a:ext uri="{FF2B5EF4-FFF2-40B4-BE49-F238E27FC236}">
                <a16:creationId xmlns:a16="http://schemas.microsoft.com/office/drawing/2014/main" id="{16EAC59E-401C-9540-B71A-BB47A6CBC666}"/>
              </a:ext>
            </a:extLst>
          </p:cNvPr>
          <p:cNvPicPr>
            <a:picLocks noChangeAspect="1"/>
          </p:cNvPicPr>
          <p:nvPr/>
        </p:nvPicPr>
        <p:blipFill>
          <a:blip r:embed="rId4"/>
          <a:stretch>
            <a:fillRect/>
          </a:stretch>
        </p:blipFill>
        <p:spPr>
          <a:xfrm>
            <a:off x="8910643" y="4020244"/>
            <a:ext cx="3106132" cy="2430886"/>
          </a:xfrm>
          <a:prstGeom prst="rect">
            <a:avLst/>
          </a:prstGeom>
        </p:spPr>
      </p:pic>
      <p:pic>
        <p:nvPicPr>
          <p:cNvPr id="17" name="Picture 16">
            <a:extLst>
              <a:ext uri="{FF2B5EF4-FFF2-40B4-BE49-F238E27FC236}">
                <a16:creationId xmlns:a16="http://schemas.microsoft.com/office/drawing/2014/main" id="{16659490-D9E0-9846-A7DA-DB99C99BF1F2}"/>
              </a:ext>
            </a:extLst>
          </p:cNvPr>
          <p:cNvPicPr>
            <a:picLocks noChangeAspect="1"/>
          </p:cNvPicPr>
          <p:nvPr/>
        </p:nvPicPr>
        <p:blipFill>
          <a:blip r:embed="rId5"/>
          <a:stretch>
            <a:fillRect/>
          </a:stretch>
        </p:blipFill>
        <p:spPr>
          <a:xfrm>
            <a:off x="7621569" y="660658"/>
            <a:ext cx="4479425" cy="2982770"/>
          </a:xfrm>
          <a:prstGeom prst="rect">
            <a:avLst/>
          </a:prstGeom>
        </p:spPr>
      </p:pic>
      <p:grpSp>
        <p:nvGrpSpPr>
          <p:cNvPr id="19" name="Group 18">
            <a:extLst>
              <a:ext uri="{FF2B5EF4-FFF2-40B4-BE49-F238E27FC236}">
                <a16:creationId xmlns:a16="http://schemas.microsoft.com/office/drawing/2014/main" id="{2D2CAE70-40AD-3A46-A611-B4A6B48A1CA5}"/>
              </a:ext>
            </a:extLst>
          </p:cNvPr>
          <p:cNvGrpSpPr/>
          <p:nvPr/>
        </p:nvGrpSpPr>
        <p:grpSpPr>
          <a:xfrm>
            <a:off x="1991875" y="2982770"/>
            <a:ext cx="3073400" cy="3492500"/>
            <a:chOff x="1991875" y="2982770"/>
            <a:chExt cx="3073400" cy="3492500"/>
          </a:xfrm>
        </p:grpSpPr>
        <p:pic>
          <p:nvPicPr>
            <p:cNvPr id="11" name="Picture 10">
              <a:extLst>
                <a:ext uri="{FF2B5EF4-FFF2-40B4-BE49-F238E27FC236}">
                  <a16:creationId xmlns:a16="http://schemas.microsoft.com/office/drawing/2014/main" id="{DD1B0FE0-D646-BC4D-8CA9-B5DA2CC37A4A}"/>
                </a:ext>
              </a:extLst>
            </p:cNvPr>
            <p:cNvPicPr>
              <a:picLocks noChangeAspect="1"/>
            </p:cNvPicPr>
            <p:nvPr/>
          </p:nvPicPr>
          <p:blipFill>
            <a:blip r:embed="rId6"/>
            <a:stretch>
              <a:fillRect/>
            </a:stretch>
          </p:blipFill>
          <p:spPr>
            <a:xfrm>
              <a:off x="1991875" y="2982770"/>
              <a:ext cx="3073400" cy="3492500"/>
            </a:xfrm>
            <a:prstGeom prst="rect">
              <a:avLst/>
            </a:prstGeom>
          </p:spPr>
        </p:pic>
        <p:pic>
          <p:nvPicPr>
            <p:cNvPr id="18" name="Picture 17">
              <a:extLst>
                <a:ext uri="{FF2B5EF4-FFF2-40B4-BE49-F238E27FC236}">
                  <a16:creationId xmlns:a16="http://schemas.microsoft.com/office/drawing/2014/main" id="{83FFF5AC-DD1D-3E4C-A6C8-2D0F3517E01F}"/>
                </a:ext>
              </a:extLst>
            </p:cNvPr>
            <p:cNvPicPr>
              <a:picLocks noChangeAspect="1"/>
            </p:cNvPicPr>
            <p:nvPr/>
          </p:nvPicPr>
          <p:blipFill rotWithShape="1">
            <a:blip r:embed="rId5"/>
            <a:srcRect l="13079" t="55791" r="47186" b="10840"/>
            <a:stretch/>
          </p:blipFill>
          <p:spPr>
            <a:xfrm>
              <a:off x="3290449" y="5409127"/>
              <a:ext cx="519551" cy="290531"/>
            </a:xfrm>
            <a:prstGeom prst="rect">
              <a:avLst/>
            </a:prstGeom>
          </p:spPr>
        </p:pic>
      </p:grpSp>
      <p:sp>
        <p:nvSpPr>
          <p:cNvPr id="20" name="TextBox 19">
            <a:extLst>
              <a:ext uri="{FF2B5EF4-FFF2-40B4-BE49-F238E27FC236}">
                <a16:creationId xmlns:a16="http://schemas.microsoft.com/office/drawing/2014/main" id="{3F36BE84-1968-5B44-907A-BF33DA35D238}"/>
              </a:ext>
            </a:extLst>
          </p:cNvPr>
          <p:cNvSpPr txBox="1"/>
          <p:nvPr/>
        </p:nvSpPr>
        <p:spPr>
          <a:xfrm>
            <a:off x="10165492" y="1224982"/>
            <a:ext cx="1935502" cy="830997"/>
          </a:xfrm>
          <a:prstGeom prst="rect">
            <a:avLst/>
          </a:prstGeom>
          <a:noFill/>
        </p:spPr>
        <p:txBody>
          <a:bodyPr wrap="square" rtlCol="0">
            <a:spAutoFit/>
          </a:bodyPr>
          <a:lstStyle/>
          <a:p>
            <a:pPr algn="l"/>
            <a:r>
              <a:rPr lang="en-GB" sz="1200" dirty="0"/>
              <a:t>t= 100µs </a:t>
            </a:r>
          </a:p>
          <a:p>
            <a:pPr algn="l"/>
            <a:r>
              <a:rPr lang="en-GB" sz="1200" dirty="0"/>
              <a:t>Sampling 1µs</a:t>
            </a:r>
          </a:p>
          <a:p>
            <a:pPr algn="l"/>
            <a:r>
              <a:rPr lang="en-GB" sz="1200" dirty="0"/>
              <a:t> </a:t>
            </a:r>
          </a:p>
          <a:p>
            <a:pPr algn="l"/>
            <a:r>
              <a:rPr lang="en-GB" sz="1200" dirty="0"/>
              <a:t>Beamlet centre and width</a:t>
            </a:r>
          </a:p>
        </p:txBody>
      </p:sp>
    </p:spTree>
    <p:extLst>
      <p:ext uri="{BB962C8B-B14F-4D97-AF65-F5344CB8AC3E}">
        <p14:creationId xmlns:p14="http://schemas.microsoft.com/office/powerpoint/2010/main" val="28714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pic>
        <p:nvPicPr>
          <p:cNvPr id="5" name="Bildobjekt 14">
            <a:extLst>
              <a:ext uri="{FF2B5EF4-FFF2-40B4-BE49-F238E27FC236}">
                <a16:creationId xmlns:a16="http://schemas.microsoft.com/office/drawing/2014/main" id="{9037726B-864E-134A-89E2-D6D7DA14F3A2}"/>
              </a:ext>
            </a:extLst>
          </p:cNvPr>
          <p:cNvPicPr>
            <a:picLocks noChangeAspect="1"/>
          </p:cNvPicPr>
          <p:nvPr/>
        </p:nvPicPr>
        <p:blipFill>
          <a:blip r:embed="rId2"/>
          <a:stretch>
            <a:fillRect/>
          </a:stretch>
        </p:blipFill>
        <p:spPr>
          <a:xfrm>
            <a:off x="8441982" y="570477"/>
            <a:ext cx="2398893" cy="1581998"/>
          </a:xfrm>
          <a:prstGeom prst="rect">
            <a:avLst/>
          </a:prstGeom>
        </p:spPr>
      </p:pic>
      <p:sp>
        <p:nvSpPr>
          <p:cNvPr id="7" name="Title 1">
            <a:extLst>
              <a:ext uri="{FF2B5EF4-FFF2-40B4-BE49-F238E27FC236}">
                <a16:creationId xmlns:a16="http://schemas.microsoft.com/office/drawing/2014/main" id="{01A0DBF9-301F-F44F-BD9D-7D614415F9DC}"/>
              </a:ext>
            </a:extLst>
          </p:cNvPr>
          <p:cNvSpPr>
            <a:spLocks noGrp="1"/>
          </p:cNvSpPr>
          <p:nvPr>
            <p:ph type="title"/>
          </p:nvPr>
        </p:nvSpPr>
        <p:spPr>
          <a:xfrm>
            <a:off x="1103709" y="265373"/>
            <a:ext cx="9360000" cy="657339"/>
          </a:xfrm>
        </p:spPr>
        <p:txBody>
          <a:bodyPr/>
          <a:lstStyle/>
          <a:p>
            <a:r>
              <a:rPr lang="en-GB" sz="3200" dirty="0">
                <a:solidFill>
                  <a:schemeClr val="tx1"/>
                </a:solidFill>
              </a:rPr>
              <a:t>GRID: Critical elements</a:t>
            </a:r>
          </a:p>
        </p:txBody>
      </p:sp>
      <p:sp>
        <p:nvSpPr>
          <p:cNvPr id="8" name="TextBox 7">
            <a:extLst>
              <a:ext uri="{FF2B5EF4-FFF2-40B4-BE49-F238E27FC236}">
                <a16:creationId xmlns:a16="http://schemas.microsoft.com/office/drawing/2014/main" id="{8B949B45-E996-A646-9B25-4B4F539243AA}"/>
              </a:ext>
            </a:extLst>
          </p:cNvPr>
          <p:cNvSpPr txBox="1"/>
          <p:nvPr/>
        </p:nvSpPr>
        <p:spPr>
          <a:xfrm>
            <a:off x="605638" y="999860"/>
            <a:ext cx="1907573" cy="369332"/>
          </a:xfrm>
          <a:prstGeom prst="rect">
            <a:avLst/>
          </a:prstGeom>
          <a:noFill/>
        </p:spPr>
        <p:txBody>
          <a:bodyPr wrap="none" rtlCol="0">
            <a:spAutoFit/>
          </a:bodyPr>
          <a:lstStyle/>
          <a:p>
            <a:pPr algn="l"/>
            <a:r>
              <a:rPr lang="en-GB" dirty="0"/>
              <a:t>Thermal damages</a:t>
            </a:r>
          </a:p>
        </p:txBody>
      </p:sp>
      <p:sp>
        <p:nvSpPr>
          <p:cNvPr id="9" name="TextBox 8">
            <a:extLst>
              <a:ext uri="{FF2B5EF4-FFF2-40B4-BE49-F238E27FC236}">
                <a16:creationId xmlns:a16="http://schemas.microsoft.com/office/drawing/2014/main" id="{99705FFB-6BB1-6C4C-BC0D-D4FF1A08D2EB}"/>
              </a:ext>
            </a:extLst>
          </p:cNvPr>
          <p:cNvSpPr txBox="1"/>
          <p:nvPr/>
        </p:nvSpPr>
        <p:spPr>
          <a:xfrm>
            <a:off x="605638" y="3824895"/>
            <a:ext cx="1969578" cy="369332"/>
          </a:xfrm>
          <a:prstGeom prst="rect">
            <a:avLst/>
          </a:prstGeom>
          <a:noFill/>
        </p:spPr>
        <p:txBody>
          <a:bodyPr wrap="none" rtlCol="0">
            <a:spAutoFit/>
          </a:bodyPr>
          <a:lstStyle/>
          <a:p>
            <a:pPr algn="l"/>
            <a:r>
              <a:rPr lang="en-GB" dirty="0"/>
              <a:t>Radiation damages</a:t>
            </a:r>
          </a:p>
        </p:txBody>
      </p:sp>
      <p:sp>
        <p:nvSpPr>
          <p:cNvPr id="10" name="TextBox 9">
            <a:extLst>
              <a:ext uri="{FF2B5EF4-FFF2-40B4-BE49-F238E27FC236}">
                <a16:creationId xmlns:a16="http://schemas.microsoft.com/office/drawing/2014/main" id="{E6254998-C960-C74A-820F-C0C88C6BEED0}"/>
              </a:ext>
            </a:extLst>
          </p:cNvPr>
          <p:cNvSpPr txBox="1"/>
          <p:nvPr/>
        </p:nvSpPr>
        <p:spPr>
          <a:xfrm>
            <a:off x="5524837" y="3711993"/>
            <a:ext cx="2917145" cy="369332"/>
          </a:xfrm>
          <a:prstGeom prst="rect">
            <a:avLst/>
          </a:prstGeom>
          <a:noFill/>
        </p:spPr>
        <p:txBody>
          <a:bodyPr wrap="none" rtlCol="0">
            <a:spAutoFit/>
          </a:bodyPr>
          <a:lstStyle/>
          <a:p>
            <a:pPr algn="l"/>
            <a:r>
              <a:rPr lang="en-GB" dirty="0"/>
              <a:t>Corrosion Resistant materials</a:t>
            </a:r>
          </a:p>
        </p:txBody>
      </p:sp>
      <p:sp>
        <p:nvSpPr>
          <p:cNvPr id="11" name="TextBox 10">
            <a:extLst>
              <a:ext uri="{FF2B5EF4-FFF2-40B4-BE49-F238E27FC236}">
                <a16:creationId xmlns:a16="http://schemas.microsoft.com/office/drawing/2014/main" id="{C8384009-0726-E142-891A-33F605942071}"/>
              </a:ext>
            </a:extLst>
          </p:cNvPr>
          <p:cNvSpPr txBox="1"/>
          <p:nvPr/>
        </p:nvSpPr>
        <p:spPr>
          <a:xfrm>
            <a:off x="5783709" y="4081325"/>
            <a:ext cx="1710276" cy="1169551"/>
          </a:xfrm>
          <a:prstGeom prst="rect">
            <a:avLst/>
          </a:prstGeom>
          <a:noFill/>
        </p:spPr>
        <p:txBody>
          <a:bodyPr wrap="none" rtlCol="0">
            <a:spAutoFit/>
          </a:bodyPr>
          <a:lstStyle/>
          <a:p>
            <a:pPr marL="285750" indent="-285750" algn="l">
              <a:buFont typeface="Arial" panose="020B0604020202020204" pitchFamily="34" charset="0"/>
              <a:buChar char="•"/>
            </a:pPr>
            <a:r>
              <a:rPr lang="en-GB" sz="1400" dirty="0" err="1"/>
              <a:t>SiC</a:t>
            </a:r>
            <a:r>
              <a:rPr lang="en-GB" sz="1400" dirty="0"/>
              <a:t> wire</a:t>
            </a:r>
          </a:p>
          <a:p>
            <a:pPr marL="285750" indent="-285750" algn="l">
              <a:buFont typeface="Arial" panose="020B0604020202020204" pitchFamily="34" charset="0"/>
              <a:buChar char="•"/>
            </a:pPr>
            <a:r>
              <a:rPr lang="en-GB" sz="1400" dirty="0"/>
              <a:t>Alumina Ceramic</a:t>
            </a:r>
          </a:p>
          <a:p>
            <a:pPr marL="285750" indent="-285750" algn="l">
              <a:buFont typeface="Arial" panose="020B0604020202020204" pitchFamily="34" charset="0"/>
              <a:buChar char="•"/>
            </a:pPr>
            <a:r>
              <a:rPr lang="en-GB" sz="1400" dirty="0"/>
              <a:t>Gold PCB wires</a:t>
            </a:r>
          </a:p>
          <a:p>
            <a:pPr marL="285750" indent="-285750" algn="l">
              <a:buFont typeface="Arial" panose="020B0604020202020204" pitchFamily="34" charset="0"/>
              <a:buChar char="•"/>
            </a:pPr>
            <a:r>
              <a:rPr lang="en-GB" sz="1400" dirty="0" err="1"/>
              <a:t>Macor</a:t>
            </a:r>
            <a:r>
              <a:rPr lang="en-GB" sz="1400" dirty="0"/>
              <a:t> </a:t>
            </a:r>
          </a:p>
          <a:p>
            <a:pPr marL="285750" indent="-285750" algn="l">
              <a:buFont typeface="Arial" panose="020B0604020202020204" pitchFamily="34" charset="0"/>
              <a:buChar char="•"/>
            </a:pPr>
            <a:r>
              <a:rPr lang="en-GB" sz="1400" dirty="0"/>
              <a:t>SS316L</a:t>
            </a:r>
          </a:p>
        </p:txBody>
      </p:sp>
      <p:sp>
        <p:nvSpPr>
          <p:cNvPr id="12" name="TextBox 11">
            <a:extLst>
              <a:ext uri="{FF2B5EF4-FFF2-40B4-BE49-F238E27FC236}">
                <a16:creationId xmlns:a16="http://schemas.microsoft.com/office/drawing/2014/main" id="{DC90E7EC-8AA1-6040-B4D8-FAA05A7230FB}"/>
              </a:ext>
            </a:extLst>
          </p:cNvPr>
          <p:cNvSpPr txBox="1"/>
          <p:nvPr/>
        </p:nvSpPr>
        <p:spPr>
          <a:xfrm>
            <a:off x="605638" y="2670653"/>
            <a:ext cx="3480440" cy="954107"/>
          </a:xfrm>
          <a:prstGeom prst="rect">
            <a:avLst/>
          </a:prstGeom>
          <a:noFill/>
        </p:spPr>
        <p:txBody>
          <a:bodyPr wrap="none" rtlCol="0">
            <a:spAutoFit/>
          </a:bodyPr>
          <a:lstStyle/>
          <a:p>
            <a:pPr algn="l"/>
            <a:r>
              <a:rPr lang="en-GB" sz="1400" dirty="0"/>
              <a:t>Ceramic PCB: </a:t>
            </a:r>
          </a:p>
          <a:p>
            <a:pPr algn="l"/>
            <a:r>
              <a:rPr lang="en-GB" sz="1400" dirty="0"/>
              <a:t>Heat up to 75C in nominal operation</a:t>
            </a:r>
          </a:p>
          <a:p>
            <a:pPr marL="742950" lvl="1" indent="-285750">
              <a:buFont typeface="Arial" panose="020B0604020202020204" pitchFamily="34" charset="0"/>
              <a:buChar char="•"/>
            </a:pPr>
            <a:r>
              <a:rPr lang="en-GB" sz="1400" dirty="0"/>
              <a:t>Possible thermal stress at the bolts</a:t>
            </a:r>
          </a:p>
          <a:p>
            <a:r>
              <a:rPr lang="en-GB" sz="1400" dirty="0"/>
              <a:t>Reach &gt;&gt;2000C in 1 non-</a:t>
            </a:r>
            <a:r>
              <a:rPr lang="en-GB" sz="1400" dirty="0" err="1"/>
              <a:t>rastered</a:t>
            </a:r>
            <a:r>
              <a:rPr lang="en-GB" sz="1400" dirty="0"/>
              <a:t> pulse</a:t>
            </a:r>
          </a:p>
        </p:txBody>
      </p:sp>
      <p:sp>
        <p:nvSpPr>
          <p:cNvPr id="13" name="TextBox 12">
            <a:extLst>
              <a:ext uri="{FF2B5EF4-FFF2-40B4-BE49-F238E27FC236}">
                <a16:creationId xmlns:a16="http://schemas.microsoft.com/office/drawing/2014/main" id="{AAC4F1C1-2EF5-F64A-869A-B88AEA5D189F}"/>
              </a:ext>
            </a:extLst>
          </p:cNvPr>
          <p:cNvSpPr txBox="1"/>
          <p:nvPr/>
        </p:nvSpPr>
        <p:spPr>
          <a:xfrm>
            <a:off x="605638" y="1328182"/>
            <a:ext cx="3557833" cy="1169551"/>
          </a:xfrm>
          <a:prstGeom prst="rect">
            <a:avLst/>
          </a:prstGeom>
          <a:noFill/>
        </p:spPr>
        <p:txBody>
          <a:bodyPr wrap="none" rtlCol="0">
            <a:spAutoFit/>
          </a:bodyPr>
          <a:lstStyle/>
          <a:p>
            <a:pPr algn="l"/>
            <a:r>
              <a:rPr lang="en-GB" sz="1400" dirty="0" err="1"/>
              <a:t>SiC</a:t>
            </a:r>
            <a:r>
              <a:rPr lang="en-GB" sz="1400" dirty="0"/>
              <a:t> wires:</a:t>
            </a:r>
          </a:p>
          <a:p>
            <a:pPr algn="l"/>
            <a:r>
              <a:rPr lang="en-GB" sz="1400" dirty="0"/>
              <a:t>Heat up to 300C in nominal operation</a:t>
            </a:r>
          </a:p>
          <a:p>
            <a:pPr marL="742950" lvl="1" indent="-285750">
              <a:buFont typeface="Arial" panose="020B0604020202020204" pitchFamily="34" charset="0"/>
              <a:buChar char="•"/>
            </a:pPr>
            <a:r>
              <a:rPr lang="en-GB" sz="1400" dirty="0"/>
              <a:t>Possible fatigue from thermal cycles</a:t>
            </a:r>
          </a:p>
          <a:p>
            <a:r>
              <a:rPr lang="en-GB" sz="1400" dirty="0"/>
              <a:t>Heat to 1200C for non-</a:t>
            </a:r>
            <a:r>
              <a:rPr lang="en-GB" sz="1400" dirty="0" err="1"/>
              <a:t>rastered</a:t>
            </a:r>
            <a:r>
              <a:rPr lang="en-GB" sz="1400" dirty="0"/>
              <a:t> beam</a:t>
            </a:r>
          </a:p>
          <a:p>
            <a:pPr marL="285750" indent="-285750">
              <a:buFont typeface="Wingdings" pitchFamily="2" charset="2"/>
              <a:buChar char="Ø"/>
            </a:pPr>
            <a:r>
              <a:rPr lang="en-GB" sz="1400" dirty="0"/>
              <a:t>Proven to be long-lived at J-PARC and ISIS</a:t>
            </a:r>
          </a:p>
        </p:txBody>
      </p:sp>
      <p:sp>
        <p:nvSpPr>
          <p:cNvPr id="14" name="TextBox 13">
            <a:extLst>
              <a:ext uri="{FF2B5EF4-FFF2-40B4-BE49-F238E27FC236}">
                <a16:creationId xmlns:a16="http://schemas.microsoft.com/office/drawing/2014/main" id="{7FE9647E-8149-774E-9224-70C54C6EC1EB}"/>
              </a:ext>
            </a:extLst>
          </p:cNvPr>
          <p:cNvSpPr txBox="1"/>
          <p:nvPr/>
        </p:nvSpPr>
        <p:spPr>
          <a:xfrm>
            <a:off x="605638" y="4257604"/>
            <a:ext cx="1212191" cy="523220"/>
          </a:xfrm>
          <a:prstGeom prst="rect">
            <a:avLst/>
          </a:prstGeom>
          <a:noFill/>
        </p:spPr>
        <p:txBody>
          <a:bodyPr wrap="none" rtlCol="0">
            <a:spAutoFit/>
          </a:bodyPr>
          <a:lstStyle/>
          <a:p>
            <a:pPr algn="l"/>
            <a:r>
              <a:rPr lang="en-GB" sz="1400" dirty="0"/>
              <a:t>Ceramic PCB: </a:t>
            </a:r>
          </a:p>
          <a:p>
            <a:r>
              <a:rPr lang="en-GB" sz="1400" dirty="0"/>
              <a:t>Dose: 4KGy/h </a:t>
            </a:r>
          </a:p>
        </p:txBody>
      </p:sp>
      <p:sp>
        <p:nvSpPr>
          <p:cNvPr id="15" name="TextBox 14">
            <a:extLst>
              <a:ext uri="{FF2B5EF4-FFF2-40B4-BE49-F238E27FC236}">
                <a16:creationId xmlns:a16="http://schemas.microsoft.com/office/drawing/2014/main" id="{FBEA7A0B-9C51-794A-959F-69497362093F}"/>
              </a:ext>
            </a:extLst>
          </p:cNvPr>
          <p:cNvSpPr txBox="1"/>
          <p:nvPr/>
        </p:nvSpPr>
        <p:spPr>
          <a:xfrm>
            <a:off x="8441982" y="2296244"/>
            <a:ext cx="2964851" cy="276999"/>
          </a:xfrm>
          <a:prstGeom prst="rect">
            <a:avLst/>
          </a:prstGeom>
          <a:noFill/>
        </p:spPr>
        <p:txBody>
          <a:bodyPr wrap="none" rtlCol="0">
            <a:spAutoFit/>
          </a:bodyPr>
          <a:lstStyle/>
          <a:p>
            <a:pPr algn="l"/>
            <a:r>
              <a:rPr lang="en-GB" sz="1200" dirty="0"/>
              <a:t>MCNPX + ANSYS, steady state nominal beam</a:t>
            </a:r>
          </a:p>
        </p:txBody>
      </p:sp>
      <p:sp>
        <p:nvSpPr>
          <p:cNvPr id="16" name="TextBox 15">
            <a:extLst>
              <a:ext uri="{FF2B5EF4-FFF2-40B4-BE49-F238E27FC236}">
                <a16:creationId xmlns:a16="http://schemas.microsoft.com/office/drawing/2014/main" id="{B7F99F81-A135-6F4A-B0EC-E8E5D573DCA4}"/>
              </a:ext>
            </a:extLst>
          </p:cNvPr>
          <p:cNvSpPr txBox="1"/>
          <p:nvPr/>
        </p:nvSpPr>
        <p:spPr>
          <a:xfrm>
            <a:off x="633435" y="4844201"/>
            <a:ext cx="3617289" cy="954107"/>
          </a:xfrm>
          <a:prstGeom prst="rect">
            <a:avLst/>
          </a:prstGeom>
          <a:noFill/>
        </p:spPr>
        <p:txBody>
          <a:bodyPr wrap="square" rtlCol="0">
            <a:spAutoFit/>
          </a:bodyPr>
          <a:lstStyle/>
          <a:p>
            <a:pPr algn="l"/>
            <a:r>
              <a:rPr lang="en-GB" sz="1400" dirty="0" err="1"/>
              <a:t>SiC</a:t>
            </a:r>
            <a:r>
              <a:rPr lang="en-GB" sz="1400" dirty="0"/>
              <a:t> wires: </a:t>
            </a:r>
          </a:p>
          <a:p>
            <a:r>
              <a:rPr lang="en-GB" sz="1400" dirty="0"/>
              <a:t>Dose: </a:t>
            </a:r>
            <a:r>
              <a:rPr lang="en-GB" sz="1400" dirty="0">
                <a:solidFill>
                  <a:schemeClr val="accent2">
                    <a:lumMod val="60000"/>
                    <a:lumOff val="40000"/>
                  </a:schemeClr>
                </a:solidFill>
              </a:rPr>
              <a:t>5DPA / year</a:t>
            </a:r>
          </a:p>
          <a:p>
            <a:r>
              <a:rPr lang="en-GB" sz="1400" dirty="0"/>
              <a:t>He-embrittlement and swelling more important at high temperature</a:t>
            </a:r>
          </a:p>
        </p:txBody>
      </p:sp>
    </p:spTree>
    <p:extLst>
      <p:ext uri="{BB962C8B-B14F-4D97-AF65-F5344CB8AC3E}">
        <p14:creationId xmlns:p14="http://schemas.microsoft.com/office/powerpoint/2010/main" val="200010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5" name="TextBox 4">
            <a:extLst>
              <a:ext uri="{FF2B5EF4-FFF2-40B4-BE49-F238E27FC236}">
                <a16:creationId xmlns:a16="http://schemas.microsoft.com/office/drawing/2014/main" id="{2B60CC8F-FF04-0A45-A1FC-2B6879285D9F}"/>
              </a:ext>
            </a:extLst>
          </p:cNvPr>
          <p:cNvSpPr txBox="1"/>
          <p:nvPr/>
        </p:nvSpPr>
        <p:spPr>
          <a:xfrm>
            <a:off x="753534" y="541867"/>
            <a:ext cx="3976410" cy="461665"/>
          </a:xfrm>
          <a:prstGeom prst="rect">
            <a:avLst/>
          </a:prstGeom>
          <a:noFill/>
        </p:spPr>
        <p:txBody>
          <a:bodyPr wrap="none" rtlCol="0">
            <a:spAutoFit/>
          </a:bodyPr>
          <a:lstStyle/>
          <a:p>
            <a:pPr algn="l"/>
            <a:r>
              <a:rPr lang="en-GB" sz="2400" dirty="0"/>
              <a:t>Challenges and possible issues</a:t>
            </a:r>
          </a:p>
        </p:txBody>
      </p:sp>
      <p:sp>
        <p:nvSpPr>
          <p:cNvPr id="2" name="Rectangle 1">
            <a:extLst>
              <a:ext uri="{FF2B5EF4-FFF2-40B4-BE49-F238E27FC236}">
                <a16:creationId xmlns:a16="http://schemas.microsoft.com/office/drawing/2014/main" id="{B1BDC052-3CE2-0749-8307-424FF6AE1958}"/>
              </a:ext>
            </a:extLst>
          </p:cNvPr>
          <p:cNvSpPr/>
          <p:nvPr/>
        </p:nvSpPr>
        <p:spPr>
          <a:xfrm>
            <a:off x="753533" y="1591439"/>
            <a:ext cx="8483599" cy="1754326"/>
          </a:xfrm>
          <a:prstGeom prst="rect">
            <a:avLst/>
          </a:prstGeom>
        </p:spPr>
        <p:txBody>
          <a:bodyPr wrap="square">
            <a:spAutoFit/>
          </a:bodyPr>
          <a:lstStyle/>
          <a:p>
            <a:r>
              <a:rPr lang="en-GB" dirty="0"/>
              <a:t>Uncontrolled / unpredicted scattering or halo:</a:t>
            </a:r>
          </a:p>
          <a:p>
            <a:pPr marL="742950" lvl="1" indent="-285750">
              <a:buFont typeface="Wingdings" pitchFamily="2" charset="2"/>
              <a:buChar char="Ø"/>
            </a:pPr>
            <a:r>
              <a:rPr lang="en-GB" dirty="0"/>
              <a:t>Larger heat load on ceramics and smaller parts, causing mechanical failure</a:t>
            </a:r>
          </a:p>
          <a:p>
            <a:endParaRPr lang="en-GB" dirty="0"/>
          </a:p>
          <a:p>
            <a:r>
              <a:rPr lang="en-GB" dirty="0"/>
              <a:t>Unpredicted Fast corrosion of components, causing failure in signal acquisition</a:t>
            </a:r>
          </a:p>
          <a:p>
            <a:endParaRPr lang="en-GB" dirty="0"/>
          </a:p>
          <a:p>
            <a:r>
              <a:rPr lang="en-GB" dirty="0"/>
              <a:t>Electromagnetic noise as seen at J-PARC but too large to prevent reliable measurements</a:t>
            </a:r>
          </a:p>
        </p:txBody>
      </p:sp>
      <p:pic>
        <p:nvPicPr>
          <p:cNvPr id="7" name="Picture 6">
            <a:extLst>
              <a:ext uri="{FF2B5EF4-FFF2-40B4-BE49-F238E27FC236}">
                <a16:creationId xmlns:a16="http://schemas.microsoft.com/office/drawing/2014/main" id="{3C02CFA5-9FCF-1E42-9471-0BB383B78D08}"/>
              </a:ext>
            </a:extLst>
          </p:cNvPr>
          <p:cNvPicPr>
            <a:picLocks noChangeAspect="1"/>
          </p:cNvPicPr>
          <p:nvPr/>
        </p:nvPicPr>
        <p:blipFill>
          <a:blip r:embed="rId2"/>
          <a:stretch>
            <a:fillRect/>
          </a:stretch>
        </p:blipFill>
        <p:spPr>
          <a:xfrm>
            <a:off x="8261642" y="3674061"/>
            <a:ext cx="3600000" cy="2397176"/>
          </a:xfrm>
          <a:prstGeom prst="rect">
            <a:avLst/>
          </a:prstGeom>
        </p:spPr>
      </p:pic>
      <p:sp>
        <p:nvSpPr>
          <p:cNvPr id="8" name="TextBox 7">
            <a:extLst>
              <a:ext uri="{FF2B5EF4-FFF2-40B4-BE49-F238E27FC236}">
                <a16:creationId xmlns:a16="http://schemas.microsoft.com/office/drawing/2014/main" id="{FDB59974-8C61-444F-8122-AA0A2E6F1CAE}"/>
              </a:ext>
            </a:extLst>
          </p:cNvPr>
          <p:cNvSpPr txBox="1"/>
          <p:nvPr/>
        </p:nvSpPr>
        <p:spPr>
          <a:xfrm>
            <a:off x="8373533" y="6071237"/>
            <a:ext cx="3764044" cy="523220"/>
          </a:xfrm>
          <a:prstGeom prst="rect">
            <a:avLst/>
          </a:prstGeom>
          <a:noFill/>
        </p:spPr>
        <p:txBody>
          <a:bodyPr wrap="none" rtlCol="0">
            <a:spAutoFit/>
          </a:bodyPr>
          <a:lstStyle/>
          <a:p>
            <a:pPr algn="l"/>
            <a:r>
              <a:rPr lang="en-GB" sz="1400" dirty="0"/>
              <a:t>J-Parc pulse on Dump, as seen by APTM Ni Blade.</a:t>
            </a:r>
          </a:p>
          <a:p>
            <a:pPr algn="l"/>
            <a:r>
              <a:rPr lang="en-GB" sz="1400" dirty="0"/>
              <a:t>Strong noise from turbo-pump</a:t>
            </a:r>
          </a:p>
        </p:txBody>
      </p:sp>
    </p:spTree>
    <p:extLst>
      <p:ext uri="{BB962C8B-B14F-4D97-AF65-F5344CB8AC3E}">
        <p14:creationId xmlns:p14="http://schemas.microsoft.com/office/powerpoint/2010/main" val="268795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6" name="Title 1">
            <a:extLst>
              <a:ext uri="{FF2B5EF4-FFF2-40B4-BE49-F238E27FC236}">
                <a16:creationId xmlns:a16="http://schemas.microsoft.com/office/drawing/2014/main" id="{7B993A1F-03AD-274F-AC78-189E141CD8C2}"/>
              </a:ext>
            </a:extLst>
          </p:cNvPr>
          <p:cNvSpPr>
            <a:spLocks noGrp="1"/>
          </p:cNvSpPr>
          <p:nvPr>
            <p:ph type="title"/>
          </p:nvPr>
        </p:nvSpPr>
        <p:spPr>
          <a:xfrm>
            <a:off x="1103709" y="265373"/>
            <a:ext cx="9360000" cy="657339"/>
          </a:xfrm>
        </p:spPr>
        <p:txBody>
          <a:bodyPr/>
          <a:lstStyle/>
          <a:p>
            <a:r>
              <a:rPr lang="en-GB" sz="3200" dirty="0">
                <a:solidFill>
                  <a:schemeClr val="tx1"/>
                </a:solidFill>
              </a:rPr>
              <a:t>Concluding Remarks</a:t>
            </a:r>
          </a:p>
        </p:txBody>
      </p:sp>
      <p:sp>
        <p:nvSpPr>
          <p:cNvPr id="2" name="TextBox 1">
            <a:extLst>
              <a:ext uri="{FF2B5EF4-FFF2-40B4-BE49-F238E27FC236}">
                <a16:creationId xmlns:a16="http://schemas.microsoft.com/office/drawing/2014/main" id="{897AE3B9-642C-7743-8BFB-9B4B3ADC27CD}"/>
              </a:ext>
            </a:extLst>
          </p:cNvPr>
          <p:cNvSpPr txBox="1"/>
          <p:nvPr/>
        </p:nvSpPr>
        <p:spPr>
          <a:xfrm>
            <a:off x="888999" y="1447800"/>
            <a:ext cx="8187267" cy="4801314"/>
          </a:xfrm>
          <a:prstGeom prst="rect">
            <a:avLst/>
          </a:prstGeom>
          <a:noFill/>
        </p:spPr>
        <p:txBody>
          <a:bodyPr wrap="square" rtlCol="0">
            <a:spAutoFit/>
          </a:bodyPr>
          <a:lstStyle/>
          <a:p>
            <a:pPr algn="l"/>
            <a:r>
              <a:rPr lang="en-GB" dirty="0"/>
              <a:t>The ESS Beam carries an intrinsic damage potential to the target and target components, hence the beam delivery system and beam properties require a tight control.</a:t>
            </a:r>
          </a:p>
          <a:p>
            <a:pPr algn="l"/>
            <a:endParaRPr lang="en-GB" dirty="0"/>
          </a:p>
          <a:p>
            <a:pPr algn="l"/>
            <a:r>
              <a:rPr lang="en-GB" dirty="0"/>
              <a:t>The beam properties can be measured by a suite of instruments, which carry complement and redundant beam properties measurements. </a:t>
            </a:r>
          </a:p>
          <a:p>
            <a:pPr algn="l"/>
            <a:endParaRPr lang="en-GB" dirty="0"/>
          </a:p>
          <a:p>
            <a:pPr algn="l"/>
            <a:r>
              <a:rPr lang="en-GB" dirty="0"/>
              <a:t>The design of each instrument has to bring reliable measurement to permit fast tuning of the beam and machine protection. This remain a challenge due to the harsh environment associated with the high power beam and the proximity of the spallation target. </a:t>
            </a:r>
          </a:p>
          <a:p>
            <a:pPr algn="l"/>
            <a:endParaRPr lang="en-GB" dirty="0"/>
          </a:p>
          <a:p>
            <a:pPr algn="l"/>
            <a:r>
              <a:rPr lang="en-GB" dirty="0"/>
              <a:t>The lifetime of each instrument depends on the selection of the materials to survive heat deposition and radiation damage, as long as possible or at least for time defined for instance by cost consideration.</a:t>
            </a:r>
          </a:p>
          <a:p>
            <a:pPr algn="l"/>
            <a:endParaRPr lang="en-GB" dirty="0"/>
          </a:p>
          <a:p>
            <a:pPr algn="l"/>
            <a:endParaRPr lang="en-GB" dirty="0"/>
          </a:p>
        </p:txBody>
      </p:sp>
    </p:spTree>
    <p:extLst>
      <p:ext uri="{BB962C8B-B14F-4D97-AF65-F5344CB8AC3E}">
        <p14:creationId xmlns:p14="http://schemas.microsoft.com/office/powerpoint/2010/main" val="305183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grpSp>
        <p:nvGrpSpPr>
          <p:cNvPr id="61" name="Group 60">
            <a:extLst>
              <a:ext uri="{FF2B5EF4-FFF2-40B4-BE49-F238E27FC236}">
                <a16:creationId xmlns:a16="http://schemas.microsoft.com/office/drawing/2014/main" id="{D430CFF5-13A6-C14E-BF65-AB7199DAB85E}"/>
              </a:ext>
            </a:extLst>
          </p:cNvPr>
          <p:cNvGrpSpPr/>
          <p:nvPr/>
        </p:nvGrpSpPr>
        <p:grpSpPr>
          <a:xfrm>
            <a:off x="949325" y="0"/>
            <a:ext cx="10291763" cy="6858000"/>
            <a:chOff x="949325" y="0"/>
            <a:chExt cx="10291763" cy="6858000"/>
          </a:xfrm>
        </p:grpSpPr>
        <p:pic>
          <p:nvPicPr>
            <p:cNvPr id="5122" name="Picture 2" descr="World Map Detailed - Designtavla tryckt på canvasduk - Photowall">
              <a:extLst>
                <a:ext uri="{FF2B5EF4-FFF2-40B4-BE49-F238E27FC236}">
                  <a16:creationId xmlns:a16="http://schemas.microsoft.com/office/drawing/2014/main" id="{1D0E6F24-38C6-1B49-AAD6-36D469EA3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83B46A8E-AE83-FE40-AA8F-13A2AF8BD0A9}"/>
                </a:ext>
              </a:extLst>
            </p:cNvPr>
            <p:cNvSpPr>
              <a:spLocks noChangeAspect="1"/>
            </p:cNvSpPr>
            <p:nvPr/>
          </p:nvSpPr>
          <p:spPr>
            <a:xfrm>
              <a:off x="6161302" y="2783445"/>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D7AB0A7-7F44-794A-B525-FE37925C1FAE}"/>
                </a:ext>
              </a:extLst>
            </p:cNvPr>
            <p:cNvSpPr>
              <a:spLocks noChangeAspect="1"/>
            </p:cNvSpPr>
            <p:nvPr/>
          </p:nvSpPr>
          <p:spPr>
            <a:xfrm>
              <a:off x="6077206" y="2570720"/>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78A1BB6-EBFE-7F46-82D7-825DDABD2892}"/>
                </a:ext>
              </a:extLst>
            </p:cNvPr>
            <p:cNvSpPr>
              <a:spLocks noChangeAspect="1"/>
            </p:cNvSpPr>
            <p:nvPr/>
          </p:nvSpPr>
          <p:spPr>
            <a:xfrm>
              <a:off x="6143302" y="2704025"/>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094FF24-AB49-BA42-9DDB-8B6927F7C893}"/>
                </a:ext>
              </a:extLst>
            </p:cNvPr>
            <p:cNvSpPr>
              <a:spLocks noChangeAspect="1"/>
            </p:cNvSpPr>
            <p:nvPr/>
          </p:nvSpPr>
          <p:spPr>
            <a:xfrm>
              <a:off x="8743627" y="3597922"/>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8D73AB46-8F73-274A-A558-02D5E2631E40}"/>
                </a:ext>
              </a:extLst>
            </p:cNvPr>
            <p:cNvSpPr>
              <a:spLocks noChangeAspect="1"/>
            </p:cNvSpPr>
            <p:nvPr/>
          </p:nvSpPr>
          <p:spPr>
            <a:xfrm>
              <a:off x="9826302" y="3597922"/>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4B19357-9036-B948-BFB9-F6BFC120F64D}"/>
                </a:ext>
              </a:extLst>
            </p:cNvPr>
            <p:cNvSpPr>
              <a:spLocks noChangeAspect="1"/>
            </p:cNvSpPr>
            <p:nvPr/>
          </p:nvSpPr>
          <p:spPr>
            <a:xfrm>
              <a:off x="5659652" y="3429000"/>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4E47612-5C67-ED44-84DF-FFDE0A6F1638}"/>
                </a:ext>
              </a:extLst>
            </p:cNvPr>
            <p:cNvSpPr>
              <a:spLocks noChangeAspect="1"/>
            </p:cNvSpPr>
            <p:nvPr/>
          </p:nvSpPr>
          <p:spPr>
            <a:xfrm>
              <a:off x="3646181" y="3449256"/>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AA80AC1-7033-6E41-9191-5404F69E4461}"/>
                </a:ext>
              </a:extLst>
            </p:cNvPr>
            <p:cNvSpPr>
              <a:spLocks noChangeAspect="1"/>
            </p:cNvSpPr>
            <p:nvPr/>
          </p:nvSpPr>
          <p:spPr>
            <a:xfrm>
              <a:off x="3296931" y="3633922"/>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a:extLst>
                <a:ext uri="{FF2B5EF4-FFF2-40B4-BE49-F238E27FC236}">
                  <a16:creationId xmlns:a16="http://schemas.microsoft.com/office/drawing/2014/main" id="{36E3994B-153E-4442-B8BB-BBF87BB0ED41}"/>
                </a:ext>
              </a:extLst>
            </p:cNvPr>
            <p:cNvSpPr/>
            <p:nvPr/>
          </p:nvSpPr>
          <p:spPr>
            <a:xfrm>
              <a:off x="6752764" y="2367407"/>
              <a:ext cx="1618996" cy="69432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ESS</a:t>
              </a:r>
            </a:p>
            <a:p>
              <a:r>
                <a:rPr lang="en-GB" sz="1100" dirty="0">
                  <a:solidFill>
                    <a:schemeClr val="tx1"/>
                  </a:solidFill>
                </a:rPr>
                <a:t>Beam Diagnostics</a:t>
              </a:r>
            </a:p>
            <a:p>
              <a:r>
                <a:rPr lang="en-GB" sz="1100" dirty="0">
                  <a:solidFill>
                    <a:schemeClr val="tx1"/>
                  </a:solidFill>
                </a:rPr>
                <a:t>Neutronics</a:t>
              </a:r>
            </a:p>
          </p:txBody>
        </p:sp>
        <p:sp>
          <p:nvSpPr>
            <p:cNvPr id="24" name="Rounded Rectangle 23">
              <a:extLst>
                <a:ext uri="{FF2B5EF4-FFF2-40B4-BE49-F238E27FC236}">
                  <a16:creationId xmlns:a16="http://schemas.microsoft.com/office/drawing/2014/main" id="{19850D89-0D12-0D41-A24C-850DCF0CF29C}"/>
                </a:ext>
              </a:extLst>
            </p:cNvPr>
            <p:cNvSpPr/>
            <p:nvPr/>
          </p:nvSpPr>
          <p:spPr>
            <a:xfrm>
              <a:off x="5048672" y="856371"/>
              <a:ext cx="1704092" cy="7414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Oslo University </a:t>
              </a:r>
            </a:p>
            <a:p>
              <a:r>
                <a:rPr lang="en-GB" sz="1100" dirty="0" err="1">
                  <a:solidFill>
                    <a:schemeClr val="tx1"/>
                  </a:solidFill>
                </a:rPr>
                <a:t>Håvard</a:t>
              </a:r>
              <a:r>
                <a:rPr lang="en-GB" sz="1100" dirty="0">
                  <a:solidFill>
                    <a:schemeClr val="tx1"/>
                  </a:solidFill>
                </a:rPr>
                <a:t> </a:t>
              </a:r>
              <a:r>
                <a:rPr lang="en-GB" sz="1100" dirty="0" err="1">
                  <a:solidFill>
                    <a:schemeClr val="tx1"/>
                  </a:solidFill>
                </a:rPr>
                <a:t>Gjersdal</a:t>
              </a:r>
              <a:r>
                <a:rPr lang="en-GB" sz="1100" dirty="0">
                  <a:solidFill>
                    <a:schemeClr val="tx1"/>
                  </a:solidFill>
                </a:rPr>
                <a:t> </a:t>
              </a:r>
            </a:p>
            <a:p>
              <a:r>
                <a:rPr lang="en-GB" sz="1100" dirty="0">
                  <a:solidFill>
                    <a:schemeClr val="tx1"/>
                  </a:solidFill>
                </a:rPr>
                <a:t>Erik </a:t>
              </a:r>
              <a:r>
                <a:rPr lang="en-GB" sz="1100" dirty="0" err="1">
                  <a:solidFill>
                    <a:schemeClr val="tx1"/>
                  </a:solidFill>
                </a:rPr>
                <a:t>Adli</a:t>
              </a:r>
              <a:endParaRPr lang="en-GB" sz="1100" dirty="0">
                <a:solidFill>
                  <a:schemeClr val="tx1"/>
                </a:solidFill>
              </a:endParaRPr>
            </a:p>
          </p:txBody>
        </p:sp>
        <p:sp>
          <p:nvSpPr>
            <p:cNvPr id="25" name="Rounded Rectangle 24">
              <a:extLst>
                <a:ext uri="{FF2B5EF4-FFF2-40B4-BE49-F238E27FC236}">
                  <a16:creationId xmlns:a16="http://schemas.microsoft.com/office/drawing/2014/main" id="{1C399013-5135-9049-830C-5EDFCF371BD3}"/>
                </a:ext>
              </a:extLst>
            </p:cNvPr>
            <p:cNvSpPr/>
            <p:nvPr/>
          </p:nvSpPr>
          <p:spPr>
            <a:xfrm>
              <a:off x="6855408" y="855375"/>
              <a:ext cx="1704092" cy="7414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University West</a:t>
              </a:r>
            </a:p>
            <a:p>
              <a:r>
                <a:rPr lang="en-GB" sz="1100" dirty="0">
                  <a:solidFill>
                    <a:schemeClr val="tx1"/>
                  </a:solidFill>
                </a:rPr>
                <a:t>Shrikant Joshi</a:t>
              </a:r>
            </a:p>
          </p:txBody>
        </p:sp>
        <p:sp>
          <p:nvSpPr>
            <p:cNvPr id="26" name="Rounded Rectangle 25">
              <a:extLst>
                <a:ext uri="{FF2B5EF4-FFF2-40B4-BE49-F238E27FC236}">
                  <a16:creationId xmlns:a16="http://schemas.microsoft.com/office/drawing/2014/main" id="{7E3FC87D-4293-3B44-A8E7-D0B350896C7C}"/>
                </a:ext>
              </a:extLst>
            </p:cNvPr>
            <p:cNvSpPr/>
            <p:nvPr/>
          </p:nvSpPr>
          <p:spPr>
            <a:xfrm>
              <a:off x="8953688" y="1359689"/>
              <a:ext cx="1189798" cy="59163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IMP</a:t>
              </a:r>
            </a:p>
            <a:p>
              <a:r>
                <a:rPr lang="en-GB" sz="1100" dirty="0" err="1">
                  <a:solidFill>
                    <a:schemeClr val="tx1"/>
                  </a:solidFill>
                </a:rPr>
                <a:t>Haihua</a:t>
              </a:r>
              <a:r>
                <a:rPr lang="en-GB" sz="1100" dirty="0">
                  <a:solidFill>
                    <a:schemeClr val="tx1"/>
                  </a:solidFill>
                </a:rPr>
                <a:t> </a:t>
              </a:r>
              <a:r>
                <a:rPr lang="en-GB" sz="1100" dirty="0" err="1">
                  <a:solidFill>
                    <a:schemeClr val="tx1"/>
                  </a:solidFill>
                </a:rPr>
                <a:t>Niu</a:t>
              </a:r>
              <a:r>
                <a:rPr lang="en-GB" sz="1100" dirty="0">
                  <a:solidFill>
                    <a:schemeClr val="tx1"/>
                  </a:solidFill>
                </a:rPr>
                <a:t> </a:t>
              </a:r>
            </a:p>
            <a:p>
              <a:r>
                <a:rPr lang="en-GB" sz="1100" dirty="0" err="1">
                  <a:solidFill>
                    <a:schemeClr val="tx1"/>
                  </a:solidFill>
                </a:rPr>
                <a:t>HongMing</a:t>
              </a:r>
              <a:r>
                <a:rPr lang="en-GB" sz="1100" dirty="0">
                  <a:solidFill>
                    <a:schemeClr val="tx1"/>
                  </a:solidFill>
                </a:rPr>
                <a:t> </a:t>
              </a:r>
              <a:r>
                <a:rPr lang="en-GB" sz="1100" dirty="0" err="1">
                  <a:solidFill>
                    <a:schemeClr val="tx1"/>
                  </a:solidFill>
                </a:rPr>
                <a:t>Xie</a:t>
              </a:r>
              <a:endParaRPr lang="en-GB" sz="1100" dirty="0">
                <a:solidFill>
                  <a:schemeClr val="tx1"/>
                </a:solidFill>
              </a:endParaRPr>
            </a:p>
          </p:txBody>
        </p:sp>
        <p:sp>
          <p:nvSpPr>
            <p:cNvPr id="27" name="Rounded Rectangle 26">
              <a:extLst>
                <a:ext uri="{FF2B5EF4-FFF2-40B4-BE49-F238E27FC236}">
                  <a16:creationId xmlns:a16="http://schemas.microsoft.com/office/drawing/2014/main" id="{37F90C5D-D121-9E45-A42E-F0E24906BDA6}"/>
                </a:ext>
              </a:extLst>
            </p:cNvPr>
            <p:cNvSpPr/>
            <p:nvPr/>
          </p:nvSpPr>
          <p:spPr>
            <a:xfrm>
              <a:off x="9548587" y="2740025"/>
              <a:ext cx="1354335" cy="46161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J-PARC</a:t>
              </a:r>
            </a:p>
            <a:p>
              <a:r>
                <a:rPr lang="en-GB" sz="1100" dirty="0">
                  <a:solidFill>
                    <a:schemeClr val="tx1"/>
                  </a:solidFill>
                </a:rPr>
                <a:t>Shin </a:t>
              </a:r>
              <a:r>
                <a:rPr lang="en-GB" sz="1100" dirty="0" err="1">
                  <a:solidFill>
                    <a:schemeClr val="tx1"/>
                  </a:solidFill>
                </a:rPr>
                <a:t>Ishiro</a:t>
              </a:r>
              <a:r>
                <a:rPr lang="en-GB" sz="1100" dirty="0">
                  <a:solidFill>
                    <a:schemeClr val="tx1"/>
                  </a:solidFill>
                </a:rPr>
                <a:t> </a:t>
              </a:r>
              <a:r>
                <a:rPr lang="en-GB" sz="1100" dirty="0" err="1">
                  <a:solidFill>
                    <a:schemeClr val="tx1"/>
                  </a:solidFill>
                </a:rPr>
                <a:t>Meigo</a:t>
              </a:r>
              <a:endParaRPr lang="en-GB" sz="1100" dirty="0">
                <a:solidFill>
                  <a:schemeClr val="tx1"/>
                </a:solidFill>
              </a:endParaRPr>
            </a:p>
          </p:txBody>
        </p:sp>
        <p:sp>
          <p:nvSpPr>
            <p:cNvPr id="28" name="Rounded Rectangle 27">
              <a:extLst>
                <a:ext uri="{FF2B5EF4-FFF2-40B4-BE49-F238E27FC236}">
                  <a16:creationId xmlns:a16="http://schemas.microsoft.com/office/drawing/2014/main" id="{F66144F8-4810-2143-A4DF-2289304A0444}"/>
                </a:ext>
              </a:extLst>
            </p:cNvPr>
            <p:cNvSpPr/>
            <p:nvPr/>
          </p:nvSpPr>
          <p:spPr>
            <a:xfrm>
              <a:off x="3005013" y="2645933"/>
              <a:ext cx="1354335" cy="46161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Stony Broke</a:t>
              </a:r>
            </a:p>
            <a:p>
              <a:r>
                <a:rPr lang="en-GB" sz="1100" dirty="0">
                  <a:solidFill>
                    <a:schemeClr val="tx1"/>
                  </a:solidFill>
                </a:rPr>
                <a:t>Sanjay Sampath</a:t>
              </a:r>
            </a:p>
          </p:txBody>
        </p:sp>
        <p:sp>
          <p:nvSpPr>
            <p:cNvPr id="29" name="Rounded Rectangle 28">
              <a:extLst>
                <a:ext uri="{FF2B5EF4-FFF2-40B4-BE49-F238E27FC236}">
                  <a16:creationId xmlns:a16="http://schemas.microsoft.com/office/drawing/2014/main" id="{41CB4B49-680A-B049-84A9-876F74E0DDF1}"/>
                </a:ext>
              </a:extLst>
            </p:cNvPr>
            <p:cNvSpPr/>
            <p:nvPr/>
          </p:nvSpPr>
          <p:spPr>
            <a:xfrm>
              <a:off x="2893056" y="4030607"/>
              <a:ext cx="1110533" cy="46161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SNS</a:t>
              </a:r>
            </a:p>
            <a:p>
              <a:r>
                <a:rPr lang="en-GB" sz="1100" dirty="0">
                  <a:solidFill>
                    <a:schemeClr val="tx1"/>
                  </a:solidFill>
                </a:rPr>
                <a:t>Vim </a:t>
              </a:r>
              <a:r>
                <a:rPr lang="en-GB" sz="1100" dirty="0" err="1">
                  <a:solidFill>
                    <a:schemeClr val="tx1"/>
                  </a:solidFill>
                </a:rPr>
                <a:t>Blockand</a:t>
              </a:r>
              <a:endParaRPr lang="en-GB" sz="1100" dirty="0">
                <a:solidFill>
                  <a:schemeClr val="tx1"/>
                </a:solidFill>
              </a:endParaRPr>
            </a:p>
          </p:txBody>
        </p:sp>
        <p:sp>
          <p:nvSpPr>
            <p:cNvPr id="30" name="Rounded Rectangle 29">
              <a:extLst>
                <a:ext uri="{FF2B5EF4-FFF2-40B4-BE49-F238E27FC236}">
                  <a16:creationId xmlns:a16="http://schemas.microsoft.com/office/drawing/2014/main" id="{4CD62C15-D339-1C49-99A0-23A2BB7BCB89}"/>
                </a:ext>
              </a:extLst>
            </p:cNvPr>
            <p:cNvSpPr/>
            <p:nvPr/>
          </p:nvSpPr>
          <p:spPr>
            <a:xfrm>
              <a:off x="5275484" y="3669922"/>
              <a:ext cx="520530" cy="28601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ESSB</a:t>
              </a:r>
            </a:p>
          </p:txBody>
        </p:sp>
        <p:cxnSp>
          <p:nvCxnSpPr>
            <p:cNvPr id="31" name="Straight Arrow Connector 30">
              <a:extLst>
                <a:ext uri="{FF2B5EF4-FFF2-40B4-BE49-F238E27FC236}">
                  <a16:creationId xmlns:a16="http://schemas.microsoft.com/office/drawing/2014/main" id="{CCB222C8-7334-8C4F-A5E1-A5584316CC1D}"/>
                </a:ext>
              </a:extLst>
            </p:cNvPr>
            <p:cNvCxnSpPr>
              <a:cxnSpLocks/>
              <a:stCxn id="25" idx="2"/>
              <a:endCxn id="15" idx="7"/>
            </p:cNvCxnSpPr>
            <p:nvPr/>
          </p:nvCxnSpPr>
          <p:spPr>
            <a:xfrm flipH="1">
              <a:off x="6204758" y="1596780"/>
              <a:ext cx="1502696" cy="1117789"/>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DB31C4C-D0BD-DC4C-A491-EC15DE57E6EF}"/>
                </a:ext>
              </a:extLst>
            </p:cNvPr>
            <p:cNvCxnSpPr>
              <a:cxnSpLocks/>
              <a:stCxn id="22" idx="1"/>
              <a:endCxn id="9" idx="6"/>
            </p:cNvCxnSpPr>
            <p:nvPr/>
          </p:nvCxnSpPr>
          <p:spPr>
            <a:xfrm flipH="1">
              <a:off x="6233302" y="2714569"/>
              <a:ext cx="519462" cy="104876"/>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C4F448-5631-BC47-9812-617E8835BBE6}"/>
                </a:ext>
              </a:extLst>
            </p:cNvPr>
            <p:cNvCxnSpPr>
              <a:cxnSpLocks/>
              <a:stCxn id="24" idx="2"/>
              <a:endCxn id="14" idx="1"/>
            </p:cNvCxnSpPr>
            <p:nvPr/>
          </p:nvCxnSpPr>
          <p:spPr>
            <a:xfrm>
              <a:off x="5900718" y="1597776"/>
              <a:ext cx="187032" cy="983488"/>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4F62859-AFAE-9142-BC9C-813FBAA1F15F}"/>
                </a:ext>
              </a:extLst>
            </p:cNvPr>
            <p:cNvCxnSpPr>
              <a:cxnSpLocks/>
              <a:stCxn id="28" idx="2"/>
              <a:endCxn id="20" idx="0"/>
            </p:cNvCxnSpPr>
            <p:nvPr/>
          </p:nvCxnSpPr>
          <p:spPr>
            <a:xfrm>
              <a:off x="3682181" y="3107543"/>
              <a:ext cx="0" cy="341713"/>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85A9DE7-6A8B-7D4B-B26D-2E24CA1D9F62}"/>
                </a:ext>
              </a:extLst>
            </p:cNvPr>
            <p:cNvCxnSpPr>
              <a:cxnSpLocks/>
              <a:stCxn id="29" idx="0"/>
              <a:endCxn id="21" idx="5"/>
            </p:cNvCxnSpPr>
            <p:nvPr/>
          </p:nvCxnSpPr>
          <p:spPr>
            <a:xfrm flipH="1" flipV="1">
              <a:off x="3358387" y="3695378"/>
              <a:ext cx="89936" cy="335229"/>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3E60805-F85C-904F-BEE8-4BFD6E5C038C}"/>
                </a:ext>
              </a:extLst>
            </p:cNvPr>
            <p:cNvCxnSpPr>
              <a:cxnSpLocks/>
              <a:stCxn id="30" idx="0"/>
              <a:endCxn id="18" idx="3"/>
            </p:cNvCxnSpPr>
            <p:nvPr/>
          </p:nvCxnSpPr>
          <p:spPr>
            <a:xfrm flipV="1">
              <a:off x="5535749" y="3490456"/>
              <a:ext cx="134447" cy="179466"/>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8C0C643-E215-C448-AA3C-7F5342BA98DF}"/>
                </a:ext>
              </a:extLst>
            </p:cNvPr>
            <p:cNvCxnSpPr>
              <a:cxnSpLocks/>
              <a:stCxn id="27" idx="2"/>
              <a:endCxn id="17" idx="7"/>
            </p:cNvCxnSpPr>
            <p:nvPr/>
          </p:nvCxnSpPr>
          <p:spPr>
            <a:xfrm flipH="1">
              <a:off x="9887758" y="3201635"/>
              <a:ext cx="337997" cy="406831"/>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0D9CB7F-43DD-6245-8889-7509A2544835}"/>
                </a:ext>
              </a:extLst>
            </p:cNvPr>
            <p:cNvCxnSpPr>
              <a:cxnSpLocks/>
              <a:stCxn id="26" idx="2"/>
              <a:endCxn id="16" idx="1"/>
            </p:cNvCxnSpPr>
            <p:nvPr/>
          </p:nvCxnSpPr>
          <p:spPr>
            <a:xfrm flipH="1">
              <a:off x="8754171" y="1951328"/>
              <a:ext cx="794416" cy="1657138"/>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AC519069-C644-704C-A86E-5130DC1D9B9C}"/>
              </a:ext>
            </a:extLst>
          </p:cNvPr>
          <p:cNvSpPr txBox="1"/>
          <p:nvPr/>
        </p:nvSpPr>
        <p:spPr>
          <a:xfrm>
            <a:off x="949325" y="94402"/>
            <a:ext cx="3783600" cy="369332"/>
          </a:xfrm>
          <a:prstGeom prst="rect">
            <a:avLst/>
          </a:prstGeom>
          <a:solidFill>
            <a:schemeClr val="bg1"/>
          </a:solidFill>
        </p:spPr>
        <p:txBody>
          <a:bodyPr wrap="none" rtlCol="0">
            <a:spAutoFit/>
          </a:bodyPr>
          <a:lstStyle/>
          <a:p>
            <a:pPr algn="l"/>
            <a:r>
              <a:rPr lang="en-GB" dirty="0"/>
              <a:t>Special Thanks to all our collaborators</a:t>
            </a:r>
          </a:p>
        </p:txBody>
      </p:sp>
      <p:sp>
        <p:nvSpPr>
          <p:cNvPr id="66" name="Oval 65">
            <a:extLst>
              <a:ext uri="{FF2B5EF4-FFF2-40B4-BE49-F238E27FC236}">
                <a16:creationId xmlns:a16="http://schemas.microsoft.com/office/drawing/2014/main" id="{41925A8D-08B7-5840-B910-596391D8C783}"/>
              </a:ext>
            </a:extLst>
          </p:cNvPr>
          <p:cNvSpPr>
            <a:spLocks noChangeAspect="1"/>
          </p:cNvSpPr>
          <p:nvPr/>
        </p:nvSpPr>
        <p:spPr>
          <a:xfrm>
            <a:off x="6161302" y="2924321"/>
            <a:ext cx="72000" cy="7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66">
            <a:extLst>
              <a:ext uri="{FF2B5EF4-FFF2-40B4-BE49-F238E27FC236}">
                <a16:creationId xmlns:a16="http://schemas.microsoft.com/office/drawing/2014/main" id="{E1E97D95-8097-F041-8A21-242781DDF55D}"/>
              </a:ext>
            </a:extLst>
          </p:cNvPr>
          <p:cNvSpPr/>
          <p:nvPr/>
        </p:nvSpPr>
        <p:spPr>
          <a:xfrm>
            <a:off x="6316544" y="3295184"/>
            <a:ext cx="839205" cy="28464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FZ </a:t>
            </a:r>
            <a:r>
              <a:rPr lang="en-GB" sz="1100" dirty="0" err="1">
                <a:solidFill>
                  <a:schemeClr val="tx1"/>
                </a:solidFill>
              </a:rPr>
              <a:t>Juliech</a:t>
            </a:r>
            <a:endParaRPr lang="en-GB" sz="1100" dirty="0">
              <a:solidFill>
                <a:schemeClr val="tx1"/>
              </a:solidFill>
            </a:endParaRPr>
          </a:p>
        </p:txBody>
      </p:sp>
      <p:cxnSp>
        <p:nvCxnSpPr>
          <p:cNvPr id="68" name="Straight Arrow Connector 67">
            <a:extLst>
              <a:ext uri="{FF2B5EF4-FFF2-40B4-BE49-F238E27FC236}">
                <a16:creationId xmlns:a16="http://schemas.microsoft.com/office/drawing/2014/main" id="{D515A507-CEE5-0E49-840B-2A9F47AE427F}"/>
              </a:ext>
            </a:extLst>
          </p:cNvPr>
          <p:cNvCxnSpPr>
            <a:cxnSpLocks/>
            <a:stCxn id="67" idx="1"/>
            <a:endCxn id="66" idx="5"/>
          </p:cNvCxnSpPr>
          <p:nvPr/>
        </p:nvCxnSpPr>
        <p:spPr>
          <a:xfrm flipH="1" flipV="1">
            <a:off x="6222758" y="2985777"/>
            <a:ext cx="93786" cy="451732"/>
          </a:xfrm>
          <a:prstGeom prst="straightConnector1">
            <a:avLst/>
          </a:prstGeom>
          <a:ln w="254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68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ECDFD-065E-5F4D-A200-2C5EAB0ED98A}"/>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BCF4C6E1-2EE1-3E4A-97C4-B0EB8876B8D5}"/>
              </a:ext>
            </a:extLst>
          </p:cNvPr>
          <p:cNvSpPr>
            <a:spLocks noGrp="1"/>
          </p:cNvSpPr>
          <p:nvPr>
            <p:ph type="ftr" sz="quarter" idx="11"/>
          </p:nvPr>
        </p:nvSpPr>
        <p:spPr/>
        <p:txBody>
          <a:bodyPr/>
          <a:lstStyle/>
          <a:p>
            <a:r>
              <a:rPr lang="sv-SE"/>
              <a:t>In-situ Beam on target monitor system at ESS</a:t>
            </a:r>
            <a:endParaRPr lang="sv-SE" dirty="0"/>
          </a:p>
        </p:txBody>
      </p:sp>
      <p:sp>
        <p:nvSpPr>
          <p:cNvPr id="5" name="Text Placeholder 4">
            <a:extLst>
              <a:ext uri="{FF2B5EF4-FFF2-40B4-BE49-F238E27FC236}">
                <a16:creationId xmlns:a16="http://schemas.microsoft.com/office/drawing/2014/main" id="{D62E36BD-76F1-1245-8D0F-F94363C46CCD}"/>
              </a:ext>
            </a:extLst>
          </p:cNvPr>
          <p:cNvSpPr>
            <a:spLocks noGrp="1"/>
          </p:cNvSpPr>
          <p:nvPr>
            <p:ph type="body" sz="quarter" idx="13"/>
          </p:nvPr>
        </p:nvSpPr>
        <p:spPr/>
        <p:txBody>
          <a:bodyPr/>
          <a:lstStyle/>
          <a:p>
            <a:r>
              <a:rPr lang="en-GB" dirty="0"/>
              <a:t>Beam monitoring motivation</a:t>
            </a:r>
          </a:p>
          <a:p>
            <a:pPr lvl="2">
              <a:buClr>
                <a:schemeClr val="bg1"/>
              </a:buClr>
              <a:buFont typeface="Wingdings" pitchFamily="2" charset="2"/>
              <a:buChar char="§"/>
            </a:pPr>
            <a:r>
              <a:rPr lang="en-GB" dirty="0">
                <a:solidFill>
                  <a:schemeClr val="bg1"/>
                </a:solidFill>
              </a:rPr>
              <a:t>Beam power and high potential of damage </a:t>
            </a:r>
          </a:p>
          <a:p>
            <a:pPr lvl="2">
              <a:buClr>
                <a:schemeClr val="bg1"/>
              </a:buClr>
              <a:buFont typeface="Wingdings" pitchFamily="2" charset="2"/>
              <a:buChar char="§"/>
            </a:pPr>
            <a:r>
              <a:rPr lang="en-GB" dirty="0">
                <a:solidFill>
                  <a:schemeClr val="bg1"/>
                </a:solidFill>
              </a:rPr>
              <a:t>Assuring Nominal beam, control heat-load, … </a:t>
            </a:r>
          </a:p>
          <a:p>
            <a:r>
              <a:rPr lang="en-GB" dirty="0"/>
              <a:t>Beam detection system overview</a:t>
            </a:r>
          </a:p>
          <a:p>
            <a:pPr lvl="2">
              <a:buClr>
                <a:srgbClr val="FFFFFF"/>
              </a:buClr>
              <a:buFont typeface="Wingdings" pitchFamily="2" charset="2"/>
              <a:buChar char="§"/>
            </a:pPr>
            <a:r>
              <a:rPr lang="en-GB" dirty="0">
                <a:solidFill>
                  <a:srgbClr val="FFFFFF"/>
                </a:solidFill>
              </a:rPr>
              <a:t>Design overview and material selection </a:t>
            </a:r>
          </a:p>
          <a:p>
            <a:pPr lvl="2">
              <a:buClr>
                <a:srgbClr val="FFFFFF"/>
              </a:buClr>
              <a:buFont typeface="Wingdings" pitchFamily="2" charset="2"/>
              <a:buChar char="§"/>
            </a:pPr>
            <a:r>
              <a:rPr lang="en-GB" dirty="0">
                <a:solidFill>
                  <a:srgbClr val="FFFFFF"/>
                </a:solidFill>
              </a:rPr>
              <a:t>Measure current density distribution, beam position: tuning and machine protection</a:t>
            </a:r>
          </a:p>
          <a:p>
            <a:r>
              <a:rPr lang="en-GB" dirty="0"/>
              <a:t>Concluding remarks</a:t>
            </a:r>
          </a:p>
          <a:p>
            <a:endParaRPr lang="en-GB" dirty="0"/>
          </a:p>
          <a:p>
            <a:endParaRPr lang="en-GB" dirty="0"/>
          </a:p>
        </p:txBody>
      </p:sp>
      <p:sp>
        <p:nvSpPr>
          <p:cNvPr id="6" name="Date Placeholder 5">
            <a:extLst>
              <a:ext uri="{FF2B5EF4-FFF2-40B4-BE49-F238E27FC236}">
                <a16:creationId xmlns:a16="http://schemas.microsoft.com/office/drawing/2014/main" id="{D6DB84C9-C2E1-B343-B3F7-13590AE53FE8}"/>
              </a:ext>
            </a:extLst>
          </p:cNvPr>
          <p:cNvSpPr>
            <a:spLocks noGrp="1"/>
          </p:cNvSpPr>
          <p:nvPr>
            <p:ph type="dt" sz="half" idx="10"/>
          </p:nvPr>
        </p:nvSpPr>
        <p:spPr/>
        <p:txBody>
          <a:bodyPr/>
          <a:lstStyle/>
          <a:p>
            <a:r>
              <a:rPr lang="sv-SE"/>
              <a:t>2022-02-04</a:t>
            </a:r>
            <a:endParaRPr lang="sv-SE" dirty="0"/>
          </a:p>
        </p:txBody>
      </p:sp>
    </p:spTree>
    <p:extLst>
      <p:ext uri="{BB962C8B-B14F-4D97-AF65-F5344CB8AC3E}">
        <p14:creationId xmlns:p14="http://schemas.microsoft.com/office/powerpoint/2010/main" val="44980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982A-00C2-6C46-8B6E-8698DDBA3A30}"/>
              </a:ext>
            </a:extLst>
          </p:cNvPr>
          <p:cNvSpPr>
            <a:spLocks noGrp="1"/>
          </p:cNvSpPr>
          <p:nvPr>
            <p:ph type="title"/>
          </p:nvPr>
        </p:nvSpPr>
        <p:spPr/>
        <p:txBody>
          <a:bodyPr/>
          <a:lstStyle/>
          <a:p>
            <a:r>
              <a:rPr lang="en-GB" sz="3200" b="1" dirty="0">
                <a:solidFill>
                  <a:schemeClr val="tx1"/>
                </a:solidFill>
              </a:rPr>
              <a:t>Beam Monitoring Motivation</a:t>
            </a:r>
          </a:p>
        </p:txBody>
      </p:sp>
      <p:sp>
        <p:nvSpPr>
          <p:cNvPr id="3" name="Footer Placeholder 2">
            <a:extLst>
              <a:ext uri="{FF2B5EF4-FFF2-40B4-BE49-F238E27FC236}">
                <a16:creationId xmlns:a16="http://schemas.microsoft.com/office/drawing/2014/main" id="{DFE28636-41D6-6A48-8282-F2FF5C862818}"/>
              </a:ext>
            </a:extLst>
          </p:cNvPr>
          <p:cNvSpPr>
            <a:spLocks noGrp="1"/>
          </p:cNvSpPr>
          <p:nvPr>
            <p:ph type="ftr" sz="quarter" idx="11"/>
          </p:nvPr>
        </p:nvSpPr>
        <p:spPr/>
        <p:txBody>
          <a:bodyPr/>
          <a:lstStyle/>
          <a:p>
            <a:r>
              <a:rPr lang="sv-SE"/>
              <a:t>In-situ Beam on target monitor system at ESS</a:t>
            </a:r>
            <a:endParaRPr lang="sv-SE" dirty="0"/>
          </a:p>
        </p:txBody>
      </p:sp>
      <p:sp>
        <p:nvSpPr>
          <p:cNvPr id="7" name="Date Placeholder 6">
            <a:extLst>
              <a:ext uri="{FF2B5EF4-FFF2-40B4-BE49-F238E27FC236}">
                <a16:creationId xmlns:a16="http://schemas.microsoft.com/office/drawing/2014/main" id="{E6069E5B-4FB2-C540-89EE-4C224DA9B885}"/>
              </a:ext>
            </a:extLst>
          </p:cNvPr>
          <p:cNvSpPr>
            <a:spLocks noGrp="1"/>
          </p:cNvSpPr>
          <p:nvPr>
            <p:ph type="dt" sz="half" idx="10"/>
          </p:nvPr>
        </p:nvSpPr>
        <p:spPr/>
        <p:txBody>
          <a:bodyPr/>
          <a:lstStyle/>
          <a:p>
            <a:r>
              <a:rPr lang="sv-SE"/>
              <a:t>2022-02-04</a:t>
            </a:r>
            <a:endParaRPr lang="sv-SE" dirty="0"/>
          </a:p>
        </p:txBody>
      </p:sp>
      <p:pic>
        <p:nvPicPr>
          <p:cNvPr id="9" name="Picture 8">
            <a:extLst>
              <a:ext uri="{FF2B5EF4-FFF2-40B4-BE49-F238E27FC236}">
                <a16:creationId xmlns:a16="http://schemas.microsoft.com/office/drawing/2014/main" id="{2CB17A94-06FF-6748-A918-1D8F2E93F129}"/>
              </a:ext>
            </a:extLst>
          </p:cNvPr>
          <p:cNvPicPr>
            <a:picLocks noChangeAspect="1"/>
          </p:cNvPicPr>
          <p:nvPr/>
        </p:nvPicPr>
        <p:blipFill>
          <a:blip r:embed="rId2"/>
          <a:stretch>
            <a:fillRect/>
          </a:stretch>
        </p:blipFill>
        <p:spPr>
          <a:xfrm>
            <a:off x="3892004" y="828877"/>
            <a:ext cx="3600000" cy="2703180"/>
          </a:xfrm>
          <a:prstGeom prst="rect">
            <a:avLst/>
          </a:prstGeom>
        </p:spPr>
      </p:pic>
      <p:pic>
        <p:nvPicPr>
          <p:cNvPr id="11" name="Picture 10">
            <a:extLst>
              <a:ext uri="{FF2B5EF4-FFF2-40B4-BE49-F238E27FC236}">
                <a16:creationId xmlns:a16="http://schemas.microsoft.com/office/drawing/2014/main" id="{C97C31ED-559B-1546-BF5C-F33F369F3F6D}"/>
              </a:ext>
            </a:extLst>
          </p:cNvPr>
          <p:cNvPicPr>
            <a:picLocks noChangeAspect="1"/>
          </p:cNvPicPr>
          <p:nvPr/>
        </p:nvPicPr>
        <p:blipFill>
          <a:blip r:embed="rId3"/>
          <a:stretch>
            <a:fillRect/>
          </a:stretch>
        </p:blipFill>
        <p:spPr>
          <a:xfrm>
            <a:off x="8065075" y="828877"/>
            <a:ext cx="3600000" cy="2703180"/>
          </a:xfrm>
          <a:prstGeom prst="rect">
            <a:avLst/>
          </a:prstGeom>
        </p:spPr>
      </p:pic>
      <p:sp>
        <p:nvSpPr>
          <p:cNvPr id="12" name="TextBox 11">
            <a:extLst>
              <a:ext uri="{FF2B5EF4-FFF2-40B4-BE49-F238E27FC236}">
                <a16:creationId xmlns:a16="http://schemas.microsoft.com/office/drawing/2014/main" id="{B078675D-C434-FD47-92F2-982DA5A18CA4}"/>
              </a:ext>
            </a:extLst>
          </p:cNvPr>
          <p:cNvSpPr txBox="1"/>
          <p:nvPr/>
        </p:nvSpPr>
        <p:spPr>
          <a:xfrm>
            <a:off x="4344776" y="3532057"/>
            <a:ext cx="1091004" cy="307777"/>
          </a:xfrm>
          <a:prstGeom prst="rect">
            <a:avLst/>
          </a:prstGeom>
          <a:noFill/>
        </p:spPr>
        <p:txBody>
          <a:bodyPr wrap="none" rtlCol="0">
            <a:spAutoFit/>
          </a:bodyPr>
          <a:lstStyle/>
          <a:p>
            <a:pPr algn="l"/>
            <a:r>
              <a:rPr lang="en-GB" sz="1400" dirty="0"/>
              <a:t>1µs beamlet</a:t>
            </a:r>
          </a:p>
        </p:txBody>
      </p:sp>
      <p:sp>
        <p:nvSpPr>
          <p:cNvPr id="13" name="TextBox 12">
            <a:extLst>
              <a:ext uri="{FF2B5EF4-FFF2-40B4-BE49-F238E27FC236}">
                <a16:creationId xmlns:a16="http://schemas.microsoft.com/office/drawing/2014/main" id="{41018D72-051F-AA4A-AE54-D9B01017FC07}"/>
              </a:ext>
            </a:extLst>
          </p:cNvPr>
          <p:cNvSpPr txBox="1"/>
          <p:nvPr/>
        </p:nvSpPr>
        <p:spPr>
          <a:xfrm>
            <a:off x="8517847" y="3532057"/>
            <a:ext cx="1056700" cy="307777"/>
          </a:xfrm>
          <a:prstGeom prst="rect">
            <a:avLst/>
          </a:prstGeom>
          <a:noFill/>
        </p:spPr>
        <p:txBody>
          <a:bodyPr wrap="none" rtlCol="0">
            <a:spAutoFit/>
          </a:bodyPr>
          <a:lstStyle/>
          <a:p>
            <a:pPr algn="l"/>
            <a:r>
              <a:rPr lang="en-GB" sz="1400" dirty="0"/>
              <a:t>2.8ms pulse</a:t>
            </a:r>
          </a:p>
        </p:txBody>
      </p:sp>
      <p:pic>
        <p:nvPicPr>
          <p:cNvPr id="14" name="Picture 13">
            <a:extLst>
              <a:ext uri="{FF2B5EF4-FFF2-40B4-BE49-F238E27FC236}">
                <a16:creationId xmlns:a16="http://schemas.microsoft.com/office/drawing/2014/main" id="{80D8CD58-0FBF-3A4A-937A-0A48D713C7F1}"/>
              </a:ext>
            </a:extLst>
          </p:cNvPr>
          <p:cNvPicPr>
            <a:picLocks noChangeAspect="1"/>
          </p:cNvPicPr>
          <p:nvPr/>
        </p:nvPicPr>
        <p:blipFill rotWithShape="1">
          <a:blip r:embed="rId4"/>
          <a:srcRect t="11927" b="10938"/>
          <a:stretch/>
        </p:blipFill>
        <p:spPr>
          <a:xfrm>
            <a:off x="626033" y="4064907"/>
            <a:ext cx="11468100" cy="2782106"/>
          </a:xfrm>
          <a:prstGeom prst="rect">
            <a:avLst/>
          </a:prstGeom>
        </p:spPr>
      </p:pic>
      <p:sp>
        <p:nvSpPr>
          <p:cNvPr id="6" name="Content Placeholder 5">
            <a:extLst>
              <a:ext uri="{FF2B5EF4-FFF2-40B4-BE49-F238E27FC236}">
                <a16:creationId xmlns:a16="http://schemas.microsoft.com/office/drawing/2014/main" id="{6B0E10E6-7937-9443-A71C-3ACB303F30B5}"/>
              </a:ext>
            </a:extLst>
          </p:cNvPr>
          <p:cNvSpPr>
            <a:spLocks noGrp="1"/>
          </p:cNvSpPr>
          <p:nvPr>
            <p:ph idx="1"/>
          </p:nvPr>
        </p:nvSpPr>
        <p:spPr>
          <a:xfrm>
            <a:off x="626033" y="979316"/>
            <a:ext cx="2692900" cy="2847617"/>
          </a:xfrm>
        </p:spPr>
        <p:txBody>
          <a:bodyPr>
            <a:normAutofit lnSpcReduction="10000"/>
          </a:bodyPr>
          <a:lstStyle/>
          <a:p>
            <a:r>
              <a:rPr lang="en-GB" sz="1400" dirty="0">
                <a:solidFill>
                  <a:schemeClr val="tx1"/>
                </a:solidFill>
              </a:rPr>
              <a:t>ESS beam properties: </a:t>
            </a:r>
          </a:p>
          <a:p>
            <a:r>
              <a:rPr lang="en-GB" sz="1400" dirty="0">
                <a:solidFill>
                  <a:schemeClr val="tx1"/>
                </a:solidFill>
              </a:rPr>
              <a:t>Protons: 2 GeV</a:t>
            </a:r>
          </a:p>
          <a:p>
            <a:r>
              <a:rPr lang="en-GB" sz="1400" dirty="0">
                <a:solidFill>
                  <a:schemeClr val="tx1"/>
                </a:solidFill>
              </a:rPr>
              <a:t>Peak Current: 62.5mA </a:t>
            </a:r>
          </a:p>
          <a:p>
            <a:r>
              <a:rPr lang="en-GB" sz="1400" dirty="0">
                <a:solidFill>
                  <a:schemeClr val="tx1"/>
                </a:solidFill>
              </a:rPr>
              <a:t>Pulse: 2.8ms, 14Hz</a:t>
            </a:r>
          </a:p>
          <a:p>
            <a:r>
              <a:rPr lang="en-GB" sz="1400" dirty="0">
                <a:solidFill>
                  <a:schemeClr val="tx1"/>
                </a:solidFill>
              </a:rPr>
              <a:t>Average current: 2.5mA </a:t>
            </a:r>
          </a:p>
          <a:p>
            <a:r>
              <a:rPr lang="en-GB" sz="1400" dirty="0">
                <a:solidFill>
                  <a:schemeClr val="tx1"/>
                </a:solidFill>
              </a:rPr>
              <a:t>Lattice: </a:t>
            </a:r>
          </a:p>
          <a:p>
            <a:r>
              <a:rPr lang="en-GB" sz="1400" dirty="0">
                <a:solidFill>
                  <a:schemeClr val="tx1"/>
                </a:solidFill>
              </a:rPr>
              <a:t>Beamlet </a:t>
            </a:r>
            <a:r>
              <a:rPr lang="en-GB" sz="1400" dirty="0" err="1">
                <a:solidFill>
                  <a:schemeClr val="tx1"/>
                </a:solidFill>
              </a:rPr>
              <a:t>r.m.s</a:t>
            </a:r>
            <a:r>
              <a:rPr lang="en-GB" sz="1400" dirty="0">
                <a:solidFill>
                  <a:schemeClr val="tx1"/>
                </a:solidFill>
              </a:rPr>
              <a:t> size: 13mm x 5mm</a:t>
            </a:r>
          </a:p>
          <a:p>
            <a:r>
              <a:rPr lang="en-GB" sz="1400" dirty="0">
                <a:solidFill>
                  <a:schemeClr val="tx1"/>
                </a:solidFill>
              </a:rPr>
              <a:t>Raster system: spread the beam over target area: 160mmx64mm</a:t>
            </a:r>
          </a:p>
          <a:p>
            <a:endParaRPr lang="en-GB" sz="1400" dirty="0">
              <a:solidFill>
                <a:schemeClr val="tx1"/>
              </a:solidFill>
            </a:endParaRPr>
          </a:p>
        </p:txBody>
      </p:sp>
    </p:spTree>
    <p:extLst>
      <p:ext uri="{BB962C8B-B14F-4D97-AF65-F5344CB8AC3E}">
        <p14:creationId xmlns:p14="http://schemas.microsoft.com/office/powerpoint/2010/main" val="388239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14" name="TextBox 13">
            <a:extLst>
              <a:ext uri="{FF2B5EF4-FFF2-40B4-BE49-F238E27FC236}">
                <a16:creationId xmlns:a16="http://schemas.microsoft.com/office/drawing/2014/main" id="{FE268672-1FD1-A942-9C60-B88B6E0FD155}"/>
              </a:ext>
            </a:extLst>
          </p:cNvPr>
          <p:cNvSpPr txBox="1"/>
          <p:nvPr/>
        </p:nvSpPr>
        <p:spPr>
          <a:xfrm>
            <a:off x="743712" y="262656"/>
            <a:ext cx="4290512" cy="461665"/>
          </a:xfrm>
          <a:prstGeom prst="rect">
            <a:avLst/>
          </a:prstGeom>
          <a:noFill/>
        </p:spPr>
        <p:txBody>
          <a:bodyPr wrap="square" rtlCol="0">
            <a:spAutoFit/>
          </a:bodyPr>
          <a:lstStyle/>
          <a:p>
            <a:pPr algn="l"/>
            <a:r>
              <a:rPr lang="en-GB" sz="2400" b="1" dirty="0"/>
              <a:t>Ex. Power on Stainless Steel </a:t>
            </a:r>
          </a:p>
        </p:txBody>
      </p:sp>
      <p:pic>
        <p:nvPicPr>
          <p:cNvPr id="16" name="Picture 15">
            <a:extLst>
              <a:ext uri="{FF2B5EF4-FFF2-40B4-BE49-F238E27FC236}">
                <a16:creationId xmlns:a16="http://schemas.microsoft.com/office/drawing/2014/main" id="{6175E61E-69AA-8F41-851D-4D7E6E986F04}"/>
              </a:ext>
            </a:extLst>
          </p:cNvPr>
          <p:cNvPicPr>
            <a:picLocks noChangeAspect="1"/>
          </p:cNvPicPr>
          <p:nvPr/>
        </p:nvPicPr>
        <p:blipFill>
          <a:blip r:embed="rId2"/>
          <a:stretch>
            <a:fillRect/>
          </a:stretch>
        </p:blipFill>
        <p:spPr>
          <a:xfrm>
            <a:off x="8651592" y="2445308"/>
            <a:ext cx="2240999" cy="540000"/>
          </a:xfrm>
          <a:prstGeom prst="rect">
            <a:avLst/>
          </a:prstGeom>
        </p:spPr>
      </p:pic>
      <p:sp>
        <p:nvSpPr>
          <p:cNvPr id="17" name="TextBox 16">
            <a:extLst>
              <a:ext uri="{FF2B5EF4-FFF2-40B4-BE49-F238E27FC236}">
                <a16:creationId xmlns:a16="http://schemas.microsoft.com/office/drawing/2014/main" id="{FE14A13D-E2B8-2746-BEE1-D2A151277F9C}"/>
              </a:ext>
            </a:extLst>
          </p:cNvPr>
          <p:cNvSpPr txBox="1"/>
          <p:nvPr/>
        </p:nvSpPr>
        <p:spPr>
          <a:xfrm>
            <a:off x="4457282" y="906890"/>
            <a:ext cx="2843022" cy="369332"/>
          </a:xfrm>
          <a:prstGeom prst="rect">
            <a:avLst/>
          </a:prstGeom>
          <a:noFill/>
        </p:spPr>
        <p:txBody>
          <a:bodyPr wrap="none" rtlCol="0">
            <a:spAutoFit/>
          </a:bodyPr>
          <a:lstStyle/>
          <a:p>
            <a:pPr algn="l"/>
            <a:r>
              <a:rPr lang="en-GB" dirty="0"/>
              <a:t>Heat equation simple model</a:t>
            </a:r>
          </a:p>
        </p:txBody>
      </p:sp>
      <p:sp>
        <p:nvSpPr>
          <p:cNvPr id="20" name="Right Brace 19">
            <a:extLst>
              <a:ext uri="{FF2B5EF4-FFF2-40B4-BE49-F238E27FC236}">
                <a16:creationId xmlns:a16="http://schemas.microsoft.com/office/drawing/2014/main" id="{BA087DB8-CCEA-D740-B983-7C012D7D5613}"/>
              </a:ext>
            </a:extLst>
          </p:cNvPr>
          <p:cNvSpPr/>
          <p:nvPr/>
        </p:nvSpPr>
        <p:spPr>
          <a:xfrm rot="5400000">
            <a:off x="7052101" y="1652517"/>
            <a:ext cx="249870" cy="1606687"/>
          </a:xfrm>
          <a:prstGeom prst="rightBrac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ight Brace 20">
            <a:extLst>
              <a:ext uri="{FF2B5EF4-FFF2-40B4-BE49-F238E27FC236}">
                <a16:creationId xmlns:a16="http://schemas.microsoft.com/office/drawing/2014/main" id="{EA76A3EF-5A9F-B149-8DD6-5B73D94CF907}"/>
              </a:ext>
            </a:extLst>
          </p:cNvPr>
          <p:cNvSpPr/>
          <p:nvPr/>
        </p:nvSpPr>
        <p:spPr>
          <a:xfrm rot="16200000">
            <a:off x="5787253" y="1706804"/>
            <a:ext cx="223973" cy="39352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CC3C5ABA-B3D2-3345-9546-731E67E87E4E}"/>
              </a:ext>
            </a:extLst>
          </p:cNvPr>
          <p:cNvSpPr txBox="1"/>
          <p:nvPr/>
        </p:nvSpPr>
        <p:spPr>
          <a:xfrm>
            <a:off x="5246095" y="1384189"/>
            <a:ext cx="1260794" cy="307777"/>
          </a:xfrm>
          <a:prstGeom prst="rect">
            <a:avLst/>
          </a:prstGeom>
          <a:noFill/>
        </p:spPr>
        <p:txBody>
          <a:bodyPr wrap="none" rtlCol="0">
            <a:spAutoFit/>
          </a:bodyPr>
          <a:lstStyle/>
          <a:p>
            <a:pPr algn="l"/>
            <a:r>
              <a:rPr lang="en-GB" sz="1400" dirty="0">
                <a:solidFill>
                  <a:srgbClr val="FF0000"/>
                </a:solidFill>
              </a:rPr>
              <a:t>Power density </a:t>
            </a:r>
          </a:p>
        </p:txBody>
      </p:sp>
      <p:sp>
        <p:nvSpPr>
          <p:cNvPr id="23" name="TextBox 22">
            <a:extLst>
              <a:ext uri="{FF2B5EF4-FFF2-40B4-BE49-F238E27FC236}">
                <a16:creationId xmlns:a16="http://schemas.microsoft.com/office/drawing/2014/main" id="{73462BAB-8342-0F4B-8135-7D0471B99200}"/>
              </a:ext>
            </a:extLst>
          </p:cNvPr>
          <p:cNvSpPr txBox="1"/>
          <p:nvPr/>
        </p:nvSpPr>
        <p:spPr>
          <a:xfrm>
            <a:off x="6462769" y="2579268"/>
            <a:ext cx="1428533" cy="307777"/>
          </a:xfrm>
          <a:prstGeom prst="rect">
            <a:avLst/>
          </a:prstGeom>
          <a:noFill/>
        </p:spPr>
        <p:txBody>
          <a:bodyPr wrap="none" rtlCol="0">
            <a:spAutoFit/>
          </a:bodyPr>
          <a:lstStyle/>
          <a:p>
            <a:pPr algn="l"/>
            <a:r>
              <a:rPr lang="en-GB" sz="1400" dirty="0">
                <a:solidFill>
                  <a:schemeClr val="accent2">
                    <a:lumMod val="60000"/>
                    <a:lumOff val="40000"/>
                  </a:schemeClr>
                </a:solidFill>
              </a:rPr>
              <a:t>Radiative cooling</a:t>
            </a:r>
          </a:p>
        </p:txBody>
      </p:sp>
      <p:pic>
        <p:nvPicPr>
          <p:cNvPr id="39" name="Picture 38">
            <a:extLst>
              <a:ext uri="{FF2B5EF4-FFF2-40B4-BE49-F238E27FC236}">
                <a16:creationId xmlns:a16="http://schemas.microsoft.com/office/drawing/2014/main" id="{044F837E-B36B-B340-AF5F-991D8F5B6EA6}"/>
              </a:ext>
            </a:extLst>
          </p:cNvPr>
          <p:cNvPicPr>
            <a:picLocks noChangeAspect="1"/>
          </p:cNvPicPr>
          <p:nvPr/>
        </p:nvPicPr>
        <p:blipFill>
          <a:blip r:embed="rId3"/>
          <a:stretch>
            <a:fillRect/>
          </a:stretch>
        </p:blipFill>
        <p:spPr>
          <a:xfrm>
            <a:off x="465836" y="885677"/>
            <a:ext cx="3600000" cy="2397176"/>
          </a:xfrm>
          <a:prstGeom prst="rect">
            <a:avLst/>
          </a:prstGeom>
        </p:spPr>
      </p:pic>
      <p:sp>
        <p:nvSpPr>
          <p:cNvPr id="40" name="TextBox 39">
            <a:extLst>
              <a:ext uri="{FF2B5EF4-FFF2-40B4-BE49-F238E27FC236}">
                <a16:creationId xmlns:a16="http://schemas.microsoft.com/office/drawing/2014/main" id="{E5DAC9D9-EB63-FE43-B5C6-F4C73DA2815E}"/>
              </a:ext>
            </a:extLst>
          </p:cNvPr>
          <p:cNvSpPr txBox="1"/>
          <p:nvPr/>
        </p:nvSpPr>
        <p:spPr>
          <a:xfrm>
            <a:off x="7891302" y="3339506"/>
            <a:ext cx="4080476" cy="369332"/>
          </a:xfrm>
          <a:prstGeom prst="rect">
            <a:avLst/>
          </a:prstGeom>
          <a:noFill/>
        </p:spPr>
        <p:txBody>
          <a:bodyPr wrap="none" rtlCol="0">
            <a:spAutoFit/>
          </a:bodyPr>
          <a:lstStyle/>
          <a:p>
            <a:pPr algn="l"/>
            <a:r>
              <a:rPr lang="en-GB" dirty="0"/>
              <a:t>Melting condition region: 10-100 W/cm</a:t>
            </a:r>
            <a:r>
              <a:rPr lang="en-GB" baseline="30000" dirty="0"/>
              <a:t>3</a:t>
            </a:r>
          </a:p>
        </p:txBody>
      </p:sp>
      <p:pic>
        <p:nvPicPr>
          <p:cNvPr id="47" name="Picture 46">
            <a:extLst>
              <a:ext uri="{FF2B5EF4-FFF2-40B4-BE49-F238E27FC236}">
                <a16:creationId xmlns:a16="http://schemas.microsoft.com/office/drawing/2014/main" id="{D83995B4-3A7D-0A45-A3AE-1FF2E4054925}"/>
              </a:ext>
            </a:extLst>
          </p:cNvPr>
          <p:cNvPicPr>
            <a:picLocks noChangeAspect="1"/>
          </p:cNvPicPr>
          <p:nvPr/>
        </p:nvPicPr>
        <p:blipFill>
          <a:blip r:embed="rId4"/>
          <a:stretch>
            <a:fillRect/>
          </a:stretch>
        </p:blipFill>
        <p:spPr>
          <a:xfrm>
            <a:off x="4581979" y="1852278"/>
            <a:ext cx="3398400" cy="540000"/>
          </a:xfrm>
          <a:prstGeom prst="rect">
            <a:avLst/>
          </a:prstGeom>
        </p:spPr>
      </p:pic>
      <p:sp>
        <p:nvSpPr>
          <p:cNvPr id="2" name="TextBox 1">
            <a:extLst>
              <a:ext uri="{FF2B5EF4-FFF2-40B4-BE49-F238E27FC236}">
                <a16:creationId xmlns:a16="http://schemas.microsoft.com/office/drawing/2014/main" id="{D519CF4F-90AA-7A49-B021-20E32EE08A3F}"/>
              </a:ext>
            </a:extLst>
          </p:cNvPr>
          <p:cNvSpPr txBox="1"/>
          <p:nvPr/>
        </p:nvSpPr>
        <p:spPr>
          <a:xfrm>
            <a:off x="4145954" y="5025399"/>
            <a:ext cx="1765996" cy="307777"/>
          </a:xfrm>
          <a:prstGeom prst="rect">
            <a:avLst/>
          </a:prstGeom>
          <a:noFill/>
        </p:spPr>
        <p:txBody>
          <a:bodyPr wrap="none" rtlCol="0">
            <a:spAutoFit/>
          </a:bodyPr>
          <a:lstStyle/>
          <a:p>
            <a:pPr algn="l"/>
            <a:r>
              <a:rPr lang="en-GB" sz="1400" dirty="0"/>
              <a:t>Core beam &gt; kW/cm</a:t>
            </a:r>
            <a:r>
              <a:rPr lang="en-GB" sz="1400" baseline="30000" dirty="0"/>
              <a:t>3</a:t>
            </a:r>
          </a:p>
        </p:txBody>
      </p:sp>
      <p:sp>
        <p:nvSpPr>
          <p:cNvPr id="24" name="TextBox 23">
            <a:extLst>
              <a:ext uri="{FF2B5EF4-FFF2-40B4-BE49-F238E27FC236}">
                <a16:creationId xmlns:a16="http://schemas.microsoft.com/office/drawing/2014/main" id="{CC7F6127-9081-8B47-9F00-EC3FF5D3F8D8}"/>
              </a:ext>
            </a:extLst>
          </p:cNvPr>
          <p:cNvSpPr txBox="1"/>
          <p:nvPr/>
        </p:nvSpPr>
        <p:spPr>
          <a:xfrm>
            <a:off x="4145954" y="5334007"/>
            <a:ext cx="3001656" cy="523220"/>
          </a:xfrm>
          <a:prstGeom prst="rect">
            <a:avLst/>
          </a:prstGeom>
          <a:noFill/>
        </p:spPr>
        <p:txBody>
          <a:bodyPr wrap="none" rtlCol="0">
            <a:spAutoFit/>
          </a:bodyPr>
          <a:lstStyle/>
          <a:p>
            <a:pPr algn="l"/>
            <a:r>
              <a:rPr lang="en-GB" sz="1400" dirty="0"/>
              <a:t>Outer beam zone X&gt;100mm, Y&gt; 50mm</a:t>
            </a:r>
          </a:p>
          <a:p>
            <a:pPr marL="742950" lvl="1" indent="-285750">
              <a:buFont typeface="Wingdings" pitchFamily="2" charset="2"/>
              <a:buChar char="Ø"/>
            </a:pPr>
            <a:r>
              <a:rPr lang="en-GB" sz="1400" dirty="0"/>
              <a:t>1 W/cm</a:t>
            </a:r>
            <a:r>
              <a:rPr lang="en-GB" sz="1400" baseline="30000" dirty="0"/>
              <a:t>3</a:t>
            </a:r>
          </a:p>
        </p:txBody>
      </p:sp>
      <p:pic>
        <p:nvPicPr>
          <p:cNvPr id="6" name="Picture 5">
            <a:extLst>
              <a:ext uri="{FF2B5EF4-FFF2-40B4-BE49-F238E27FC236}">
                <a16:creationId xmlns:a16="http://schemas.microsoft.com/office/drawing/2014/main" id="{2C7C9D13-D939-1742-BAB5-8CB82A396934}"/>
              </a:ext>
            </a:extLst>
          </p:cNvPr>
          <p:cNvPicPr>
            <a:picLocks noChangeAspect="1"/>
          </p:cNvPicPr>
          <p:nvPr/>
        </p:nvPicPr>
        <p:blipFill>
          <a:blip r:embed="rId5"/>
          <a:stretch>
            <a:fillRect/>
          </a:stretch>
        </p:blipFill>
        <p:spPr>
          <a:xfrm>
            <a:off x="465836" y="3906402"/>
            <a:ext cx="3600000" cy="2703180"/>
          </a:xfrm>
          <a:prstGeom prst="rect">
            <a:avLst/>
          </a:prstGeom>
        </p:spPr>
      </p:pic>
      <p:sp>
        <p:nvSpPr>
          <p:cNvPr id="5" name="TextBox 4">
            <a:extLst>
              <a:ext uri="{FF2B5EF4-FFF2-40B4-BE49-F238E27FC236}">
                <a16:creationId xmlns:a16="http://schemas.microsoft.com/office/drawing/2014/main" id="{9DF6E65B-B6DB-5F43-93E1-4F0F7506C42E}"/>
              </a:ext>
            </a:extLst>
          </p:cNvPr>
          <p:cNvSpPr txBox="1"/>
          <p:nvPr/>
        </p:nvSpPr>
        <p:spPr>
          <a:xfrm>
            <a:off x="8433077" y="1171481"/>
            <a:ext cx="949299" cy="276999"/>
          </a:xfrm>
          <a:prstGeom prst="rect">
            <a:avLst/>
          </a:prstGeom>
          <a:noFill/>
        </p:spPr>
        <p:txBody>
          <a:bodyPr wrap="none" rtlCol="0">
            <a:spAutoFit/>
          </a:bodyPr>
          <a:lstStyle/>
          <a:p>
            <a:pPr algn="l"/>
            <a:r>
              <a:rPr lang="en-GB" sz="1200" dirty="0">
                <a:latin typeface="Symbol" pitchFamily="2" charset="2"/>
              </a:rPr>
              <a:t>e</a:t>
            </a:r>
            <a:r>
              <a:rPr lang="en-GB" sz="1200" dirty="0"/>
              <a:t>  emissivity</a:t>
            </a:r>
          </a:p>
        </p:txBody>
      </p:sp>
      <p:sp>
        <p:nvSpPr>
          <p:cNvPr id="25" name="TextBox 24">
            <a:extLst>
              <a:ext uri="{FF2B5EF4-FFF2-40B4-BE49-F238E27FC236}">
                <a16:creationId xmlns:a16="http://schemas.microsoft.com/office/drawing/2014/main" id="{EE4266EF-E839-DD48-8B20-198F9751C89B}"/>
              </a:ext>
            </a:extLst>
          </p:cNvPr>
          <p:cNvSpPr txBox="1"/>
          <p:nvPr/>
        </p:nvSpPr>
        <p:spPr>
          <a:xfrm>
            <a:off x="8393011" y="1439781"/>
            <a:ext cx="3798989" cy="276999"/>
          </a:xfrm>
          <a:prstGeom prst="rect">
            <a:avLst/>
          </a:prstGeom>
          <a:noFill/>
        </p:spPr>
        <p:txBody>
          <a:bodyPr wrap="none" rtlCol="0">
            <a:spAutoFit/>
          </a:bodyPr>
          <a:lstStyle/>
          <a:p>
            <a:r>
              <a:rPr lang="en-GB" sz="1200" dirty="0"/>
              <a:t>Stefan–Boltzmann constant: </a:t>
            </a:r>
            <a:r>
              <a:rPr lang="en-GB" sz="1200" dirty="0" err="1">
                <a:latin typeface="Symbol" pitchFamily="2" charset="2"/>
              </a:rPr>
              <a:t>s</a:t>
            </a:r>
            <a:r>
              <a:rPr lang="en-GB" sz="1200" baseline="-25000" dirty="0" err="1"/>
              <a:t>B</a:t>
            </a:r>
            <a:r>
              <a:rPr lang="en-GB" sz="1200" dirty="0"/>
              <a:t> = </a:t>
            </a:r>
            <a:r>
              <a:rPr lang="sv-SE" sz="1200" dirty="0"/>
              <a:t> 5.670… 10</a:t>
            </a:r>
            <a:r>
              <a:rPr lang="sv-SE" sz="1200" baseline="30000" dirty="0"/>
              <a:t>-12</a:t>
            </a:r>
            <a:r>
              <a:rPr lang="sv-SE" sz="1200" dirty="0"/>
              <a:t> W cm</a:t>
            </a:r>
            <a:r>
              <a:rPr lang="sv-SE" sz="1200" baseline="30000" dirty="0"/>
              <a:t>-2</a:t>
            </a:r>
            <a:r>
              <a:rPr lang="sv-SE" sz="1200" dirty="0"/>
              <a:t>  K</a:t>
            </a:r>
            <a:r>
              <a:rPr lang="sv-SE" sz="1200" baseline="30000" dirty="0"/>
              <a:t>-4</a:t>
            </a:r>
            <a:endParaRPr lang="en-GB" sz="1200" baseline="30000" dirty="0"/>
          </a:p>
        </p:txBody>
      </p:sp>
      <p:sp>
        <p:nvSpPr>
          <p:cNvPr id="26" name="TextBox 25">
            <a:extLst>
              <a:ext uri="{FF2B5EF4-FFF2-40B4-BE49-F238E27FC236}">
                <a16:creationId xmlns:a16="http://schemas.microsoft.com/office/drawing/2014/main" id="{844F8117-F3CD-E440-8FAB-41BE94A96A21}"/>
              </a:ext>
            </a:extLst>
          </p:cNvPr>
          <p:cNvSpPr txBox="1"/>
          <p:nvPr/>
        </p:nvSpPr>
        <p:spPr>
          <a:xfrm>
            <a:off x="8429915" y="1713990"/>
            <a:ext cx="615425" cy="276999"/>
          </a:xfrm>
          <a:prstGeom prst="rect">
            <a:avLst/>
          </a:prstGeom>
          <a:noFill/>
        </p:spPr>
        <p:txBody>
          <a:bodyPr wrap="none" rtlCol="0">
            <a:spAutoFit/>
          </a:bodyPr>
          <a:lstStyle/>
          <a:p>
            <a:pPr algn="l"/>
            <a:r>
              <a:rPr lang="en-GB" sz="1200" dirty="0"/>
              <a:t>z = V/A</a:t>
            </a:r>
          </a:p>
        </p:txBody>
      </p:sp>
      <p:pic>
        <p:nvPicPr>
          <p:cNvPr id="8" name="Picture 7">
            <a:extLst>
              <a:ext uri="{FF2B5EF4-FFF2-40B4-BE49-F238E27FC236}">
                <a16:creationId xmlns:a16="http://schemas.microsoft.com/office/drawing/2014/main" id="{DC90B50A-FF49-734C-89CA-55A97390FB97}"/>
              </a:ext>
            </a:extLst>
          </p:cNvPr>
          <p:cNvPicPr>
            <a:picLocks noChangeAspect="1"/>
          </p:cNvPicPr>
          <p:nvPr/>
        </p:nvPicPr>
        <p:blipFill>
          <a:blip r:embed="rId6"/>
          <a:stretch>
            <a:fillRect/>
          </a:stretch>
        </p:blipFill>
        <p:spPr>
          <a:xfrm>
            <a:off x="4065836" y="3035472"/>
            <a:ext cx="1360800" cy="540000"/>
          </a:xfrm>
          <a:prstGeom prst="rect">
            <a:avLst/>
          </a:prstGeom>
        </p:spPr>
      </p:pic>
      <p:sp>
        <p:nvSpPr>
          <p:cNvPr id="27" name="TextBox 26">
            <a:extLst>
              <a:ext uri="{FF2B5EF4-FFF2-40B4-BE49-F238E27FC236}">
                <a16:creationId xmlns:a16="http://schemas.microsoft.com/office/drawing/2014/main" id="{C5145404-1E5C-2E44-9797-1AEFB5554AE3}"/>
              </a:ext>
            </a:extLst>
          </p:cNvPr>
          <p:cNvSpPr txBox="1"/>
          <p:nvPr/>
        </p:nvSpPr>
        <p:spPr>
          <a:xfrm>
            <a:off x="4145954" y="3840972"/>
            <a:ext cx="793807" cy="276999"/>
          </a:xfrm>
          <a:prstGeom prst="rect">
            <a:avLst/>
          </a:prstGeom>
          <a:noFill/>
        </p:spPr>
        <p:txBody>
          <a:bodyPr wrap="none" rtlCol="0">
            <a:spAutoFit/>
          </a:bodyPr>
          <a:lstStyle/>
          <a:p>
            <a:pPr algn="l"/>
            <a:r>
              <a:rPr lang="en-GB" sz="1200" dirty="0">
                <a:latin typeface="Symbol" pitchFamily="2" charset="2"/>
              </a:rPr>
              <a:t>r</a:t>
            </a:r>
            <a:r>
              <a:rPr lang="en-GB" sz="1200" dirty="0"/>
              <a:t>  density</a:t>
            </a:r>
          </a:p>
        </p:txBody>
      </p:sp>
      <p:sp>
        <p:nvSpPr>
          <p:cNvPr id="28" name="TextBox 27">
            <a:extLst>
              <a:ext uri="{FF2B5EF4-FFF2-40B4-BE49-F238E27FC236}">
                <a16:creationId xmlns:a16="http://schemas.microsoft.com/office/drawing/2014/main" id="{7C5CE96F-DBB6-8145-B607-53D017A552CB}"/>
              </a:ext>
            </a:extLst>
          </p:cNvPr>
          <p:cNvSpPr txBox="1"/>
          <p:nvPr/>
        </p:nvSpPr>
        <p:spPr>
          <a:xfrm>
            <a:off x="4145954" y="4106415"/>
            <a:ext cx="1585370" cy="276999"/>
          </a:xfrm>
          <a:prstGeom prst="rect">
            <a:avLst/>
          </a:prstGeom>
          <a:noFill/>
        </p:spPr>
        <p:txBody>
          <a:bodyPr wrap="none" rtlCol="0">
            <a:spAutoFit/>
          </a:bodyPr>
          <a:lstStyle/>
          <a:p>
            <a:pPr algn="l"/>
            <a:r>
              <a:rPr lang="en-GB" sz="1200" dirty="0" err="1"/>
              <a:t>dE</a:t>
            </a:r>
            <a:r>
              <a:rPr lang="en-GB" sz="1200" dirty="0"/>
              <a:t>/</a:t>
            </a:r>
            <a:r>
              <a:rPr lang="en-GB" sz="1200" dirty="0" err="1"/>
              <a:t>dz</a:t>
            </a:r>
            <a:r>
              <a:rPr lang="en-GB" sz="1200" dirty="0"/>
              <a:t>  stopping power</a:t>
            </a:r>
          </a:p>
        </p:txBody>
      </p:sp>
      <p:sp>
        <p:nvSpPr>
          <p:cNvPr id="29" name="TextBox 28">
            <a:extLst>
              <a:ext uri="{FF2B5EF4-FFF2-40B4-BE49-F238E27FC236}">
                <a16:creationId xmlns:a16="http://schemas.microsoft.com/office/drawing/2014/main" id="{63532830-D3B2-FE48-87E1-73B35A5C43A6}"/>
              </a:ext>
            </a:extLst>
          </p:cNvPr>
          <p:cNvSpPr txBox="1"/>
          <p:nvPr/>
        </p:nvSpPr>
        <p:spPr>
          <a:xfrm>
            <a:off x="4145954" y="4383414"/>
            <a:ext cx="1284069" cy="276999"/>
          </a:xfrm>
          <a:prstGeom prst="rect">
            <a:avLst/>
          </a:prstGeom>
          <a:noFill/>
        </p:spPr>
        <p:txBody>
          <a:bodyPr wrap="none" rtlCol="0">
            <a:spAutoFit/>
          </a:bodyPr>
          <a:lstStyle/>
          <a:p>
            <a:pPr algn="l"/>
            <a:r>
              <a:rPr lang="en-GB" sz="1200" dirty="0" err="1"/>
              <a:t>I</a:t>
            </a:r>
            <a:r>
              <a:rPr lang="en-GB" sz="1200" baseline="-25000" dirty="0" err="1"/>
              <a:t>b</a:t>
            </a:r>
            <a:r>
              <a:rPr lang="en-GB" sz="1200" dirty="0"/>
              <a:t> current density</a:t>
            </a:r>
          </a:p>
        </p:txBody>
      </p:sp>
      <p:sp>
        <p:nvSpPr>
          <p:cNvPr id="30" name="TextBox 29">
            <a:extLst>
              <a:ext uri="{FF2B5EF4-FFF2-40B4-BE49-F238E27FC236}">
                <a16:creationId xmlns:a16="http://schemas.microsoft.com/office/drawing/2014/main" id="{39122205-6CD6-8D49-AF6B-2B029907F4E5}"/>
              </a:ext>
            </a:extLst>
          </p:cNvPr>
          <p:cNvSpPr txBox="1"/>
          <p:nvPr/>
        </p:nvSpPr>
        <p:spPr>
          <a:xfrm>
            <a:off x="8429915" y="887178"/>
            <a:ext cx="1712841" cy="276999"/>
          </a:xfrm>
          <a:prstGeom prst="rect">
            <a:avLst/>
          </a:prstGeom>
          <a:noFill/>
        </p:spPr>
        <p:txBody>
          <a:bodyPr wrap="none" rtlCol="0">
            <a:spAutoFit/>
          </a:bodyPr>
          <a:lstStyle/>
          <a:p>
            <a:pPr algn="l"/>
            <a:r>
              <a:rPr lang="en-GB" sz="1200" dirty="0" err="1"/>
              <a:t>C</a:t>
            </a:r>
            <a:r>
              <a:rPr lang="en-GB" sz="1200" baseline="-25000" dirty="0" err="1"/>
              <a:t>p</a:t>
            </a:r>
            <a:r>
              <a:rPr lang="en-GB" sz="1200" dirty="0"/>
              <a:t> specific heat capacity</a:t>
            </a:r>
          </a:p>
        </p:txBody>
      </p:sp>
      <p:sp>
        <p:nvSpPr>
          <p:cNvPr id="32" name="TextBox 31">
            <a:extLst>
              <a:ext uri="{FF2B5EF4-FFF2-40B4-BE49-F238E27FC236}">
                <a16:creationId xmlns:a16="http://schemas.microsoft.com/office/drawing/2014/main" id="{60454EBA-57F2-C345-B574-A0011527B646}"/>
              </a:ext>
            </a:extLst>
          </p:cNvPr>
          <p:cNvSpPr txBox="1"/>
          <p:nvPr/>
        </p:nvSpPr>
        <p:spPr>
          <a:xfrm>
            <a:off x="8429915" y="643523"/>
            <a:ext cx="761747" cy="276999"/>
          </a:xfrm>
          <a:prstGeom prst="rect">
            <a:avLst/>
          </a:prstGeom>
          <a:noFill/>
        </p:spPr>
        <p:txBody>
          <a:bodyPr wrap="none" rtlCol="0">
            <a:spAutoFit/>
          </a:bodyPr>
          <a:lstStyle/>
          <a:p>
            <a:pPr algn="l"/>
            <a:r>
              <a:rPr lang="en-GB" sz="1200" dirty="0">
                <a:latin typeface="Symbol" pitchFamily="2" charset="2"/>
              </a:rPr>
              <a:t>r </a:t>
            </a:r>
            <a:r>
              <a:rPr lang="en-GB" sz="1200" dirty="0"/>
              <a:t>density</a:t>
            </a:r>
          </a:p>
        </p:txBody>
      </p:sp>
      <p:grpSp>
        <p:nvGrpSpPr>
          <p:cNvPr id="18" name="Group 17">
            <a:extLst>
              <a:ext uri="{FF2B5EF4-FFF2-40B4-BE49-F238E27FC236}">
                <a16:creationId xmlns:a16="http://schemas.microsoft.com/office/drawing/2014/main" id="{96D2D8D3-A331-8046-927C-08BC37752531}"/>
              </a:ext>
            </a:extLst>
          </p:cNvPr>
          <p:cNvGrpSpPr/>
          <p:nvPr/>
        </p:nvGrpSpPr>
        <p:grpSpPr>
          <a:xfrm>
            <a:off x="7891302" y="3978406"/>
            <a:ext cx="3745791" cy="2397176"/>
            <a:chOff x="7891302" y="3978406"/>
            <a:chExt cx="3745791" cy="2397176"/>
          </a:xfrm>
        </p:grpSpPr>
        <p:pic>
          <p:nvPicPr>
            <p:cNvPr id="10" name="Picture 9">
              <a:extLst>
                <a:ext uri="{FF2B5EF4-FFF2-40B4-BE49-F238E27FC236}">
                  <a16:creationId xmlns:a16="http://schemas.microsoft.com/office/drawing/2014/main" id="{FA8B65C8-6D63-8F42-B033-3305C67450F4}"/>
                </a:ext>
              </a:extLst>
            </p:cNvPr>
            <p:cNvPicPr>
              <a:picLocks noChangeAspect="1"/>
            </p:cNvPicPr>
            <p:nvPr/>
          </p:nvPicPr>
          <p:blipFill>
            <a:blip r:embed="rId7"/>
            <a:stretch>
              <a:fillRect/>
            </a:stretch>
          </p:blipFill>
          <p:spPr>
            <a:xfrm>
              <a:off x="7891302" y="3978406"/>
              <a:ext cx="3600000" cy="2397176"/>
            </a:xfrm>
            <a:prstGeom prst="rect">
              <a:avLst/>
            </a:prstGeom>
          </p:spPr>
        </p:pic>
        <p:cxnSp>
          <p:nvCxnSpPr>
            <p:cNvPr id="12" name="Straight Arrow Connector 11">
              <a:extLst>
                <a:ext uri="{FF2B5EF4-FFF2-40B4-BE49-F238E27FC236}">
                  <a16:creationId xmlns:a16="http://schemas.microsoft.com/office/drawing/2014/main" id="{34CAE568-2792-814F-ABCA-57196BCFCE79}"/>
                </a:ext>
              </a:extLst>
            </p:cNvPr>
            <p:cNvCxnSpPr>
              <a:cxnSpLocks/>
            </p:cNvCxnSpPr>
            <p:nvPr/>
          </p:nvCxnSpPr>
          <p:spPr>
            <a:xfrm>
              <a:off x="10470530" y="4909015"/>
              <a:ext cx="0" cy="424161"/>
            </a:xfrm>
            <a:prstGeom prst="straightConnector1">
              <a:avLst/>
            </a:prstGeom>
            <a:ln w="12700">
              <a:solidFill>
                <a:schemeClr val="tx1"/>
              </a:solidFill>
              <a:prstDash val="dash"/>
              <a:bevel/>
              <a:tailEnd type="stealt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185125-8384-4144-B477-8E1016F7B790}"/>
                </a:ext>
              </a:extLst>
            </p:cNvPr>
            <p:cNvSpPr txBox="1"/>
            <p:nvPr/>
          </p:nvSpPr>
          <p:spPr>
            <a:xfrm>
              <a:off x="10546730" y="5061578"/>
              <a:ext cx="1090363" cy="230832"/>
            </a:xfrm>
            <a:prstGeom prst="rect">
              <a:avLst/>
            </a:prstGeom>
            <a:noFill/>
          </p:spPr>
          <p:txBody>
            <a:bodyPr wrap="none" rtlCol="0">
              <a:spAutoFit/>
            </a:bodyPr>
            <a:lstStyle/>
            <a:p>
              <a:pPr algn="l"/>
              <a:r>
                <a:rPr lang="en-GB" sz="900" dirty="0"/>
                <a:t>Conduction cooling</a:t>
              </a:r>
            </a:p>
          </p:txBody>
        </p:sp>
      </p:grpSp>
    </p:spTree>
    <p:extLst>
      <p:ext uri="{BB962C8B-B14F-4D97-AF65-F5344CB8AC3E}">
        <p14:creationId xmlns:p14="http://schemas.microsoft.com/office/powerpoint/2010/main" val="280541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2" name="TextBox 1">
            <a:extLst>
              <a:ext uri="{FF2B5EF4-FFF2-40B4-BE49-F238E27FC236}">
                <a16:creationId xmlns:a16="http://schemas.microsoft.com/office/drawing/2014/main" id="{219B2A85-6633-C744-8143-E0D6913B2573}"/>
              </a:ext>
            </a:extLst>
          </p:cNvPr>
          <p:cNvSpPr txBox="1"/>
          <p:nvPr/>
        </p:nvSpPr>
        <p:spPr>
          <a:xfrm>
            <a:off x="566935" y="333416"/>
            <a:ext cx="4879752" cy="1785104"/>
          </a:xfrm>
          <a:prstGeom prst="rect">
            <a:avLst/>
          </a:prstGeom>
          <a:noFill/>
        </p:spPr>
        <p:txBody>
          <a:bodyPr wrap="square" rtlCol="0">
            <a:spAutoFit/>
          </a:bodyPr>
          <a:lstStyle/>
          <a:p>
            <a:pPr algn="l">
              <a:spcAft>
                <a:spcPts val="1200"/>
              </a:spcAft>
            </a:pPr>
            <a:r>
              <a:rPr lang="en-GB" sz="2000" b="1" dirty="0"/>
              <a:t>Damage from the beam: </a:t>
            </a:r>
            <a:endParaRPr lang="en-GB" sz="2000" dirty="0"/>
          </a:p>
          <a:p>
            <a:pPr marL="342900" indent="-342900" algn="l">
              <a:spcAft>
                <a:spcPts val="1200"/>
              </a:spcAft>
              <a:buFont typeface="Arial" panose="020B0604020202020204" pitchFamily="34" charset="0"/>
              <a:buChar char="•"/>
            </a:pPr>
            <a:r>
              <a:rPr lang="en-GB" sz="2000" dirty="0"/>
              <a:t>Melting materials</a:t>
            </a:r>
          </a:p>
          <a:p>
            <a:pPr marL="342900" indent="-342900" algn="l">
              <a:spcAft>
                <a:spcPts val="1200"/>
              </a:spcAft>
              <a:buFont typeface="Arial" panose="020B0604020202020204" pitchFamily="34" charset="0"/>
              <a:buChar char="•"/>
            </a:pPr>
            <a:r>
              <a:rPr lang="en-GB" sz="2000" dirty="0"/>
              <a:t>Thermomechanical stress</a:t>
            </a:r>
          </a:p>
          <a:p>
            <a:pPr marL="342900" indent="-342900" algn="l">
              <a:spcAft>
                <a:spcPts val="1200"/>
              </a:spcAft>
              <a:buFont typeface="Arial" panose="020B0604020202020204" pitchFamily="34" charset="0"/>
              <a:buChar char="•"/>
            </a:pPr>
            <a:r>
              <a:rPr lang="en-GB" sz="2000" dirty="0"/>
              <a:t>Fatigue from temperature cycle</a:t>
            </a:r>
          </a:p>
        </p:txBody>
      </p:sp>
      <p:sp>
        <p:nvSpPr>
          <p:cNvPr id="7" name="TextBox 6">
            <a:extLst>
              <a:ext uri="{FF2B5EF4-FFF2-40B4-BE49-F238E27FC236}">
                <a16:creationId xmlns:a16="http://schemas.microsoft.com/office/drawing/2014/main" id="{3458610A-EA8C-C24C-940D-0CBBB699EE3C}"/>
              </a:ext>
            </a:extLst>
          </p:cNvPr>
          <p:cNvSpPr txBox="1"/>
          <p:nvPr/>
        </p:nvSpPr>
        <p:spPr>
          <a:xfrm>
            <a:off x="566935" y="2286194"/>
            <a:ext cx="1215397" cy="369332"/>
          </a:xfrm>
          <a:prstGeom prst="rect">
            <a:avLst/>
          </a:prstGeom>
          <a:noFill/>
        </p:spPr>
        <p:txBody>
          <a:bodyPr wrap="none" rtlCol="0">
            <a:spAutoFit/>
          </a:bodyPr>
          <a:lstStyle/>
          <a:p>
            <a:pPr algn="l"/>
            <a:r>
              <a:rPr lang="en-GB" dirty="0"/>
              <a:t>But also … </a:t>
            </a:r>
          </a:p>
        </p:txBody>
      </p:sp>
      <p:sp>
        <p:nvSpPr>
          <p:cNvPr id="8" name="Rectangle 7">
            <a:extLst>
              <a:ext uri="{FF2B5EF4-FFF2-40B4-BE49-F238E27FC236}">
                <a16:creationId xmlns:a16="http://schemas.microsoft.com/office/drawing/2014/main" id="{FA2FBFBC-1AB6-5C49-A1E3-55B297E90B90}"/>
              </a:ext>
            </a:extLst>
          </p:cNvPr>
          <p:cNvSpPr/>
          <p:nvPr/>
        </p:nvSpPr>
        <p:spPr>
          <a:xfrm>
            <a:off x="781779" y="5460579"/>
            <a:ext cx="4450064" cy="369332"/>
          </a:xfrm>
          <a:prstGeom prst="rect">
            <a:avLst/>
          </a:prstGeom>
        </p:spPr>
        <p:txBody>
          <a:bodyPr wrap="none">
            <a:spAutoFit/>
          </a:bodyPr>
          <a:lstStyle/>
          <a:p>
            <a:pPr marL="342900" indent="-342900">
              <a:spcAft>
                <a:spcPts val="1200"/>
              </a:spcAft>
              <a:buFont typeface="Arial" panose="020B0604020202020204" pitchFamily="34" charset="0"/>
              <a:buChar char="•"/>
            </a:pPr>
            <a:r>
              <a:rPr lang="en-GB" dirty="0"/>
              <a:t>Hardening of material with radiation dose</a:t>
            </a:r>
          </a:p>
        </p:txBody>
      </p:sp>
      <p:sp>
        <p:nvSpPr>
          <p:cNvPr id="9" name="Rectangle 8">
            <a:extLst>
              <a:ext uri="{FF2B5EF4-FFF2-40B4-BE49-F238E27FC236}">
                <a16:creationId xmlns:a16="http://schemas.microsoft.com/office/drawing/2014/main" id="{8E2E5CCB-B5FE-EC44-81D8-3DF324E4CF68}"/>
              </a:ext>
            </a:extLst>
          </p:cNvPr>
          <p:cNvSpPr/>
          <p:nvPr/>
        </p:nvSpPr>
        <p:spPr>
          <a:xfrm>
            <a:off x="6373692" y="6523822"/>
            <a:ext cx="2356414" cy="276999"/>
          </a:xfrm>
          <a:prstGeom prst="rect">
            <a:avLst/>
          </a:prstGeom>
        </p:spPr>
        <p:txBody>
          <a:bodyPr wrap="none">
            <a:spAutoFit/>
          </a:bodyPr>
          <a:lstStyle/>
          <a:p>
            <a:r>
              <a:rPr lang="en-GB" sz="1200" dirty="0"/>
              <a:t>ESS-0028465 - ESS Materials Guide</a:t>
            </a:r>
          </a:p>
        </p:txBody>
      </p:sp>
      <p:sp>
        <p:nvSpPr>
          <p:cNvPr id="15" name="TextBox 14">
            <a:extLst>
              <a:ext uri="{FF2B5EF4-FFF2-40B4-BE49-F238E27FC236}">
                <a16:creationId xmlns:a16="http://schemas.microsoft.com/office/drawing/2014/main" id="{6CE770F0-88CC-0141-9FCE-D708FA7FC09F}"/>
              </a:ext>
            </a:extLst>
          </p:cNvPr>
          <p:cNvSpPr txBox="1"/>
          <p:nvPr/>
        </p:nvSpPr>
        <p:spPr>
          <a:xfrm>
            <a:off x="566935" y="2669312"/>
            <a:ext cx="6859955" cy="707886"/>
          </a:xfrm>
          <a:prstGeom prst="rect">
            <a:avLst/>
          </a:prstGeom>
          <a:noFill/>
        </p:spPr>
        <p:txBody>
          <a:bodyPr wrap="none" rtlCol="0">
            <a:spAutoFit/>
          </a:bodyPr>
          <a:lstStyle/>
          <a:p>
            <a:pPr algn="l"/>
            <a:r>
              <a:rPr lang="en-GB" sz="2000" b="1" dirty="0"/>
              <a:t>Radiation Damage from proton beam and secondary particles: </a:t>
            </a:r>
          </a:p>
          <a:p>
            <a:pPr algn="l"/>
            <a:endParaRPr lang="en-GB" sz="2000" dirty="0"/>
          </a:p>
        </p:txBody>
      </p:sp>
      <p:graphicFrame>
        <p:nvGraphicFramePr>
          <p:cNvPr id="11" name="Table 10">
            <a:extLst>
              <a:ext uri="{FF2B5EF4-FFF2-40B4-BE49-F238E27FC236}">
                <a16:creationId xmlns:a16="http://schemas.microsoft.com/office/drawing/2014/main" id="{5C77AB00-097A-3D4C-AA36-F740B24E8B20}"/>
              </a:ext>
            </a:extLst>
          </p:cNvPr>
          <p:cNvGraphicFramePr>
            <a:graphicFrameLocks noGrp="1"/>
          </p:cNvGraphicFramePr>
          <p:nvPr>
            <p:extLst>
              <p:ext uri="{D42A27DB-BD31-4B8C-83A1-F6EECF244321}">
                <p14:modId xmlns:p14="http://schemas.microsoft.com/office/powerpoint/2010/main" val="2272088607"/>
              </p:ext>
            </p:extLst>
          </p:nvPr>
        </p:nvGraphicFramePr>
        <p:xfrm>
          <a:off x="627541" y="3044022"/>
          <a:ext cx="8807771" cy="3479800"/>
        </p:xfrm>
        <a:graphic>
          <a:graphicData uri="http://schemas.openxmlformats.org/drawingml/2006/table">
            <a:tbl>
              <a:tblPr firstRow="1" bandRow="1">
                <a:tableStyleId>{5C22544A-7EE6-4342-B048-85BDC9FD1C3A}</a:tableStyleId>
              </a:tblPr>
              <a:tblGrid>
                <a:gridCol w="2939892">
                  <a:extLst>
                    <a:ext uri="{9D8B030D-6E8A-4147-A177-3AD203B41FA5}">
                      <a16:colId xmlns:a16="http://schemas.microsoft.com/office/drawing/2014/main" val="786943192"/>
                    </a:ext>
                  </a:extLst>
                </a:gridCol>
                <a:gridCol w="5867879">
                  <a:extLst>
                    <a:ext uri="{9D8B030D-6E8A-4147-A177-3AD203B41FA5}">
                      <a16:colId xmlns:a16="http://schemas.microsoft.com/office/drawing/2014/main" val="221283575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Damage Types </a:t>
                      </a:r>
                    </a:p>
                  </a:txBody>
                  <a:tcPr/>
                </a:tc>
                <a:tc>
                  <a:txBody>
                    <a:bodyPr/>
                    <a:lstStyle/>
                    <a:p>
                      <a:r>
                        <a:rPr lang="en-GB" sz="1400" dirty="0"/>
                        <a:t>Description</a:t>
                      </a:r>
                    </a:p>
                  </a:txBody>
                  <a:tcPr/>
                </a:tc>
                <a:extLst>
                  <a:ext uri="{0D108BD9-81ED-4DB2-BD59-A6C34878D82A}">
                    <a16:rowId xmlns:a16="http://schemas.microsoft.com/office/drawing/2014/main" val="27001215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Neutron induced displacement damage</a:t>
                      </a:r>
                    </a:p>
                  </a:txBody>
                  <a:tcPr/>
                </a:tc>
                <a:tc>
                  <a:txBody>
                    <a:bodyPr/>
                    <a:lstStyle/>
                    <a:p>
                      <a:r>
                        <a:rPr lang="en-GB" sz="1400" u="sng" dirty="0"/>
                        <a:t>Change in material properties</a:t>
                      </a:r>
                      <a:r>
                        <a:rPr lang="en-GB" sz="1400" dirty="0"/>
                        <a:t> correlated with displacement damage caused by high neutron fluence</a:t>
                      </a:r>
                    </a:p>
                  </a:txBody>
                  <a:tcPr/>
                </a:tc>
                <a:extLst>
                  <a:ext uri="{0D108BD9-81ED-4DB2-BD59-A6C34878D82A}">
                    <a16:rowId xmlns:a16="http://schemas.microsoft.com/office/drawing/2014/main" val="3775301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Proton induced displacement damage </a:t>
                      </a:r>
                    </a:p>
                  </a:txBody>
                  <a:tcPr/>
                </a:tc>
                <a:tc>
                  <a:txBody>
                    <a:bodyPr/>
                    <a:lstStyle/>
                    <a:p>
                      <a:r>
                        <a:rPr lang="en-GB" sz="1400" u="sng" dirty="0"/>
                        <a:t>Change in material properties</a:t>
                      </a:r>
                      <a:r>
                        <a:rPr lang="en-GB" sz="1400" dirty="0"/>
                        <a:t> correlated with displacement damage caused by high intensity proton beam</a:t>
                      </a:r>
                    </a:p>
                  </a:txBody>
                  <a:tcPr/>
                </a:tc>
                <a:extLst>
                  <a:ext uri="{0D108BD9-81ED-4DB2-BD59-A6C34878D82A}">
                    <a16:rowId xmlns:a16="http://schemas.microsoft.com/office/drawing/2014/main" val="1261101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Thermal neutron capture </a:t>
                      </a:r>
                    </a:p>
                  </a:txBody>
                  <a:tcPr/>
                </a:tc>
                <a:tc>
                  <a:txBody>
                    <a:bodyPr/>
                    <a:lstStyle/>
                    <a:p>
                      <a:r>
                        <a:rPr lang="en-GB" sz="1400" u="sng" dirty="0"/>
                        <a:t>Change in material properties</a:t>
                      </a:r>
                      <a:r>
                        <a:rPr lang="en-GB" sz="1400" dirty="0"/>
                        <a:t> correlated with solid transmutations by thermal (E ≤ 0.625 eV) neutron capture</a:t>
                      </a:r>
                    </a:p>
                  </a:txBody>
                  <a:tcPr/>
                </a:tc>
                <a:extLst>
                  <a:ext uri="{0D108BD9-81ED-4DB2-BD59-A6C34878D82A}">
                    <a16:rowId xmlns:a16="http://schemas.microsoft.com/office/drawing/2014/main" val="39040883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Fast neutron induced functional degradation </a:t>
                      </a:r>
                    </a:p>
                  </a:txBody>
                  <a:tcPr/>
                </a:tc>
                <a:tc>
                  <a:txBody>
                    <a:bodyPr/>
                    <a:lstStyle/>
                    <a:p>
                      <a:r>
                        <a:rPr lang="en-GB" sz="1400" u="sng" dirty="0"/>
                        <a:t>Degradation of material functionality</a:t>
                      </a:r>
                      <a:r>
                        <a:rPr lang="en-GB" sz="1400" dirty="0"/>
                        <a:t> correlated with high fast (E ≥ 0.1 MeV) neutron fluence </a:t>
                      </a:r>
                    </a:p>
                  </a:txBody>
                  <a:tcPr/>
                </a:tc>
                <a:extLst>
                  <a:ext uri="{0D108BD9-81ED-4DB2-BD59-A6C34878D82A}">
                    <a16:rowId xmlns:a16="http://schemas.microsoft.com/office/drawing/2014/main" val="16438820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Helium embrittlement and swelling</a:t>
                      </a:r>
                    </a:p>
                  </a:txBody>
                  <a:tcPr/>
                </a:tc>
                <a:tc>
                  <a:txBody>
                    <a:bodyPr/>
                    <a:lstStyle/>
                    <a:p>
                      <a:r>
                        <a:rPr lang="en-GB" sz="1400" u="sng" dirty="0"/>
                        <a:t>Brittle behaviour and swelling of material</a:t>
                      </a:r>
                      <a:r>
                        <a:rPr lang="en-GB" sz="1400" dirty="0"/>
                        <a:t> due to high helium production rate caused by hadron irradiation</a:t>
                      </a:r>
                    </a:p>
                  </a:txBody>
                  <a:tcPr/>
                </a:tc>
                <a:extLst>
                  <a:ext uri="{0D108BD9-81ED-4DB2-BD59-A6C34878D82A}">
                    <a16:rowId xmlns:a16="http://schemas.microsoft.com/office/drawing/2014/main" val="36649803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Radiation dose and dose rate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t>Change in material properties</a:t>
                      </a:r>
                      <a:r>
                        <a:rPr lang="en-GB" sz="1400" dirty="0"/>
                        <a:t> correlated with hadron and gamma induced dose and dose rate </a:t>
                      </a:r>
                    </a:p>
                  </a:txBody>
                  <a:tcPr/>
                </a:tc>
                <a:extLst>
                  <a:ext uri="{0D108BD9-81ED-4DB2-BD59-A6C34878D82A}">
                    <a16:rowId xmlns:a16="http://schemas.microsoft.com/office/drawing/2014/main" val="1978545238"/>
                  </a:ext>
                </a:extLst>
              </a:tr>
            </a:tbl>
          </a:graphicData>
        </a:graphic>
      </p:graphicFrame>
      <p:sp>
        <p:nvSpPr>
          <p:cNvPr id="14" name="TextBox 13">
            <a:extLst>
              <a:ext uri="{FF2B5EF4-FFF2-40B4-BE49-F238E27FC236}">
                <a16:creationId xmlns:a16="http://schemas.microsoft.com/office/drawing/2014/main" id="{26766408-5838-AA4F-BE09-F710E5AAA248}"/>
              </a:ext>
            </a:extLst>
          </p:cNvPr>
          <p:cNvSpPr txBox="1"/>
          <p:nvPr/>
        </p:nvSpPr>
        <p:spPr>
          <a:xfrm>
            <a:off x="6144126" y="1325709"/>
            <a:ext cx="3072701" cy="338554"/>
          </a:xfrm>
          <a:prstGeom prst="rect">
            <a:avLst/>
          </a:prstGeom>
          <a:noFill/>
        </p:spPr>
        <p:txBody>
          <a:bodyPr wrap="none" rtlCol="0">
            <a:spAutoFit/>
          </a:bodyPr>
          <a:lstStyle/>
          <a:p>
            <a:pPr marL="285750" indent="-285750" algn="l">
              <a:buFont typeface="Wingdings" pitchFamily="2" charset="2"/>
              <a:buChar char="Ø"/>
            </a:pPr>
            <a:r>
              <a:rPr lang="en-GB" sz="1600" dirty="0"/>
              <a:t>Can be limited by beam control</a:t>
            </a:r>
          </a:p>
        </p:txBody>
      </p:sp>
    </p:spTree>
    <p:extLst>
      <p:ext uri="{BB962C8B-B14F-4D97-AF65-F5344CB8AC3E}">
        <p14:creationId xmlns:p14="http://schemas.microsoft.com/office/powerpoint/2010/main" val="265373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F85581-22BE-6341-8010-2BC86237ECA5}"/>
              </a:ext>
            </a:extLst>
          </p:cNvPr>
          <p:cNvSpPr>
            <a:spLocks noGrp="1"/>
          </p:cNvSpPr>
          <p:nvPr>
            <p:ph type="dt" sz="half" idx="10"/>
          </p:nvPr>
        </p:nvSpPr>
        <p:spPr/>
        <p:txBody>
          <a:bodyPr/>
          <a:lstStyle/>
          <a:p>
            <a:r>
              <a:rPr lang="sv-SE"/>
              <a:t>2022-02-04</a:t>
            </a:r>
            <a:endParaRPr lang="sv-SE" dirty="0"/>
          </a:p>
        </p:txBody>
      </p:sp>
      <p:sp>
        <p:nvSpPr>
          <p:cNvPr id="4" name="Footer Placeholder 3">
            <a:extLst>
              <a:ext uri="{FF2B5EF4-FFF2-40B4-BE49-F238E27FC236}">
                <a16:creationId xmlns:a16="http://schemas.microsoft.com/office/drawing/2014/main" id="{2F4762DB-0468-1649-87EE-8FAF611B74A7}"/>
              </a:ext>
            </a:extLst>
          </p:cNvPr>
          <p:cNvSpPr>
            <a:spLocks noGrp="1"/>
          </p:cNvSpPr>
          <p:nvPr>
            <p:ph type="ftr" sz="quarter" idx="11"/>
          </p:nvPr>
        </p:nvSpPr>
        <p:spPr/>
        <p:txBody>
          <a:bodyPr/>
          <a:lstStyle/>
          <a:p>
            <a:r>
              <a:rPr lang="sv-SE"/>
              <a:t>In-situ Beam on target monitor system at ESS</a:t>
            </a:r>
          </a:p>
        </p:txBody>
      </p:sp>
      <p:sp>
        <p:nvSpPr>
          <p:cNvPr id="6" name="TextBox 5">
            <a:extLst>
              <a:ext uri="{FF2B5EF4-FFF2-40B4-BE49-F238E27FC236}">
                <a16:creationId xmlns:a16="http://schemas.microsoft.com/office/drawing/2014/main" id="{247A85E1-57AD-8848-BF49-E24E2204DE39}"/>
              </a:ext>
            </a:extLst>
          </p:cNvPr>
          <p:cNvSpPr txBox="1"/>
          <p:nvPr/>
        </p:nvSpPr>
        <p:spPr>
          <a:xfrm>
            <a:off x="1103709" y="1169773"/>
            <a:ext cx="8863901" cy="2431435"/>
          </a:xfrm>
          <a:prstGeom prst="rect">
            <a:avLst/>
          </a:prstGeom>
          <a:noFill/>
        </p:spPr>
        <p:txBody>
          <a:bodyPr wrap="none" rtlCol="0">
            <a:spAutoFit/>
          </a:bodyPr>
          <a:lstStyle/>
          <a:p>
            <a:pPr algn="l"/>
            <a:r>
              <a:rPr lang="en-GB" dirty="0"/>
              <a:t>Requirements: </a:t>
            </a:r>
          </a:p>
          <a:p>
            <a:pPr algn="l"/>
            <a:endParaRPr lang="en-GB" dirty="0"/>
          </a:p>
          <a:p>
            <a:pPr marL="285750" indent="-285750" algn="l">
              <a:spcAft>
                <a:spcPts val="1200"/>
              </a:spcAft>
              <a:buFont typeface="Wingdings" pitchFamily="2" charset="2"/>
              <a:buChar char="q"/>
            </a:pPr>
            <a:r>
              <a:rPr lang="en-GB" dirty="0"/>
              <a:t>Measure all critical beam properties</a:t>
            </a:r>
          </a:p>
          <a:p>
            <a:pPr marL="742950" lvl="1" indent="-285750">
              <a:spcAft>
                <a:spcPts val="600"/>
              </a:spcAft>
              <a:buFont typeface="Wingdings" pitchFamily="2" charset="2"/>
              <a:buChar char="Ø"/>
            </a:pPr>
            <a:r>
              <a:rPr lang="en-GB" sz="1600" dirty="0"/>
              <a:t>Support fast machine tuning </a:t>
            </a:r>
          </a:p>
          <a:p>
            <a:pPr marL="742950" lvl="1" indent="-285750">
              <a:spcAft>
                <a:spcPts val="600"/>
              </a:spcAft>
              <a:buFont typeface="Wingdings" pitchFamily="2" charset="2"/>
              <a:buChar char="Ø"/>
            </a:pPr>
            <a:r>
              <a:rPr lang="en-GB" sz="1600" dirty="0"/>
              <a:t>Support machine protection</a:t>
            </a:r>
          </a:p>
          <a:p>
            <a:pPr marL="285750" indent="-285750" algn="l">
              <a:spcAft>
                <a:spcPts val="1200"/>
              </a:spcAft>
              <a:buFont typeface="Wingdings" pitchFamily="2" charset="2"/>
              <a:buChar char="q"/>
            </a:pPr>
            <a:r>
              <a:rPr lang="en-GB" dirty="0"/>
              <a:t>Lifetime as long as possible / or equal to lifetime of machine component supporting them</a:t>
            </a:r>
          </a:p>
          <a:p>
            <a:pPr marL="285750" indent="-285750">
              <a:spcAft>
                <a:spcPts val="1200"/>
              </a:spcAft>
              <a:buFont typeface="Wingdings" pitchFamily="2" charset="2"/>
              <a:buChar char="q"/>
            </a:pPr>
            <a:r>
              <a:rPr lang="en-GB" dirty="0"/>
              <a:t>Complementarity and Redundancy (&gt;95% reliability and availability of the machine) </a:t>
            </a:r>
          </a:p>
        </p:txBody>
      </p:sp>
      <p:sp>
        <p:nvSpPr>
          <p:cNvPr id="8" name="Title 1">
            <a:extLst>
              <a:ext uri="{FF2B5EF4-FFF2-40B4-BE49-F238E27FC236}">
                <a16:creationId xmlns:a16="http://schemas.microsoft.com/office/drawing/2014/main" id="{5DB9E763-9E42-234A-A9C4-55E22ABE4095}"/>
              </a:ext>
            </a:extLst>
          </p:cNvPr>
          <p:cNvSpPr>
            <a:spLocks noGrp="1"/>
          </p:cNvSpPr>
          <p:nvPr>
            <p:ph type="title"/>
          </p:nvPr>
        </p:nvSpPr>
        <p:spPr>
          <a:xfrm>
            <a:off x="1103709" y="265373"/>
            <a:ext cx="9360000" cy="657339"/>
          </a:xfrm>
        </p:spPr>
        <p:txBody>
          <a:bodyPr/>
          <a:lstStyle/>
          <a:p>
            <a:r>
              <a:rPr lang="en-GB" sz="3200" b="1" dirty="0">
                <a:solidFill>
                  <a:schemeClr val="tx1"/>
                </a:solidFill>
              </a:rPr>
              <a:t>Beam on Target Instrumentation Suite</a:t>
            </a:r>
          </a:p>
        </p:txBody>
      </p:sp>
    </p:spTree>
    <p:extLst>
      <p:ext uri="{BB962C8B-B14F-4D97-AF65-F5344CB8AC3E}">
        <p14:creationId xmlns:p14="http://schemas.microsoft.com/office/powerpoint/2010/main" val="407174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2DF776-32EB-C34C-9F45-7836184D4A80}"/>
              </a:ext>
            </a:extLst>
          </p:cNvPr>
          <p:cNvPicPr>
            <a:picLocks noChangeAspect="1"/>
          </p:cNvPicPr>
          <p:nvPr/>
        </p:nvPicPr>
        <p:blipFill rotWithShape="1">
          <a:blip r:embed="rId2"/>
          <a:srcRect l="-387" r="-387"/>
          <a:stretch/>
        </p:blipFill>
        <p:spPr>
          <a:xfrm>
            <a:off x="1798362" y="1453491"/>
            <a:ext cx="8953500" cy="2539406"/>
          </a:xfrm>
          <a:prstGeom prst="rect">
            <a:avLst/>
          </a:prstGeom>
        </p:spPr>
      </p:pic>
      <p:sp>
        <p:nvSpPr>
          <p:cNvPr id="3" name="Footer Placeholder 2">
            <a:extLst>
              <a:ext uri="{FF2B5EF4-FFF2-40B4-BE49-F238E27FC236}">
                <a16:creationId xmlns:a16="http://schemas.microsoft.com/office/drawing/2014/main" id="{DB8229BA-69FE-3648-BB51-D8365276C937}"/>
              </a:ext>
            </a:extLst>
          </p:cNvPr>
          <p:cNvSpPr>
            <a:spLocks noGrp="1"/>
          </p:cNvSpPr>
          <p:nvPr>
            <p:ph type="ftr" sz="quarter" idx="11"/>
          </p:nvPr>
        </p:nvSpPr>
        <p:spPr/>
        <p:txBody>
          <a:bodyPr/>
          <a:lstStyle/>
          <a:p>
            <a:r>
              <a:rPr lang="en-GB"/>
              <a:t>PBW Supported Instruments</a:t>
            </a:r>
            <a:endParaRPr lang="en-GB" dirty="0"/>
          </a:p>
        </p:txBody>
      </p:sp>
      <p:sp>
        <p:nvSpPr>
          <p:cNvPr id="4" name="Slide Number Placeholder 3">
            <a:extLst>
              <a:ext uri="{FF2B5EF4-FFF2-40B4-BE49-F238E27FC236}">
                <a16:creationId xmlns:a16="http://schemas.microsoft.com/office/drawing/2014/main" id="{D07D051C-1D0F-A546-B6B9-6BAA6DE2B254}"/>
              </a:ext>
            </a:extLst>
          </p:cNvPr>
          <p:cNvSpPr>
            <a:spLocks noGrp="1"/>
          </p:cNvSpPr>
          <p:nvPr>
            <p:ph type="sldNum" sz="quarter" idx="12"/>
          </p:nvPr>
        </p:nvSpPr>
        <p:spPr/>
        <p:txBody>
          <a:bodyPr/>
          <a:lstStyle/>
          <a:p>
            <a:fld id="{F7283078-D760-1647-8B80-66BA8B52336D}" type="slidenum">
              <a:rPr lang="sv-SE" smtClean="0"/>
              <a:t>8</a:t>
            </a:fld>
            <a:endParaRPr lang="sv-SE" dirty="0"/>
          </a:p>
        </p:txBody>
      </p:sp>
      <p:sp>
        <p:nvSpPr>
          <p:cNvPr id="7" name="Date Placeholder 6">
            <a:extLst>
              <a:ext uri="{FF2B5EF4-FFF2-40B4-BE49-F238E27FC236}">
                <a16:creationId xmlns:a16="http://schemas.microsoft.com/office/drawing/2014/main" id="{DA72A133-ED89-694A-8DD0-90AB151CEE1B}"/>
              </a:ext>
            </a:extLst>
          </p:cNvPr>
          <p:cNvSpPr>
            <a:spLocks noGrp="1"/>
          </p:cNvSpPr>
          <p:nvPr>
            <p:ph type="dt" sz="half" idx="10"/>
          </p:nvPr>
        </p:nvSpPr>
        <p:spPr/>
        <p:txBody>
          <a:bodyPr/>
          <a:lstStyle/>
          <a:p>
            <a:r>
              <a:rPr lang="sv-SE"/>
              <a:t>2021-03-04</a:t>
            </a:r>
            <a:endParaRPr lang="sv-SE" dirty="0"/>
          </a:p>
        </p:txBody>
      </p:sp>
      <p:sp>
        <p:nvSpPr>
          <p:cNvPr id="11" name="TextBox 10">
            <a:extLst>
              <a:ext uri="{FF2B5EF4-FFF2-40B4-BE49-F238E27FC236}">
                <a16:creationId xmlns:a16="http://schemas.microsoft.com/office/drawing/2014/main" id="{5CB8A04A-E173-5C45-AB83-B561EB400CD9}"/>
              </a:ext>
            </a:extLst>
          </p:cNvPr>
          <p:cNvSpPr txBox="1"/>
          <p:nvPr/>
        </p:nvSpPr>
        <p:spPr>
          <a:xfrm>
            <a:off x="2082836" y="976472"/>
            <a:ext cx="1918840" cy="369332"/>
          </a:xfrm>
          <a:prstGeom prst="rect">
            <a:avLst/>
          </a:prstGeom>
          <a:noFill/>
        </p:spPr>
        <p:txBody>
          <a:bodyPr wrap="none" rtlCol="0">
            <a:spAutoFit/>
          </a:bodyPr>
          <a:lstStyle/>
          <a:p>
            <a:r>
              <a:rPr lang="en-US" dirty="0"/>
              <a:t>Accelerator region</a:t>
            </a:r>
          </a:p>
        </p:txBody>
      </p:sp>
      <p:sp>
        <p:nvSpPr>
          <p:cNvPr id="12" name="TextBox 11">
            <a:extLst>
              <a:ext uri="{FF2B5EF4-FFF2-40B4-BE49-F238E27FC236}">
                <a16:creationId xmlns:a16="http://schemas.microsoft.com/office/drawing/2014/main" id="{BF6D1CC3-1975-DD4A-B142-3B0B4E030DFB}"/>
              </a:ext>
            </a:extLst>
          </p:cNvPr>
          <p:cNvSpPr txBox="1"/>
          <p:nvPr/>
        </p:nvSpPr>
        <p:spPr>
          <a:xfrm>
            <a:off x="7294122" y="976472"/>
            <a:ext cx="1441170" cy="369332"/>
          </a:xfrm>
          <a:prstGeom prst="rect">
            <a:avLst/>
          </a:prstGeom>
          <a:noFill/>
        </p:spPr>
        <p:txBody>
          <a:bodyPr wrap="none" rtlCol="0">
            <a:spAutoFit/>
          </a:bodyPr>
          <a:lstStyle/>
          <a:p>
            <a:r>
              <a:rPr lang="en-US" dirty="0"/>
              <a:t>Target region</a:t>
            </a:r>
          </a:p>
        </p:txBody>
      </p:sp>
      <p:sp>
        <p:nvSpPr>
          <p:cNvPr id="15" name="TextBox 14">
            <a:extLst>
              <a:ext uri="{FF2B5EF4-FFF2-40B4-BE49-F238E27FC236}">
                <a16:creationId xmlns:a16="http://schemas.microsoft.com/office/drawing/2014/main" id="{39572060-AC05-094C-9A16-916E167AC6D5}"/>
              </a:ext>
            </a:extLst>
          </p:cNvPr>
          <p:cNvSpPr txBox="1"/>
          <p:nvPr/>
        </p:nvSpPr>
        <p:spPr>
          <a:xfrm>
            <a:off x="9996915" y="3529714"/>
            <a:ext cx="466794" cy="338554"/>
          </a:xfrm>
          <a:prstGeom prst="rect">
            <a:avLst/>
          </a:prstGeom>
          <a:noFill/>
        </p:spPr>
        <p:txBody>
          <a:bodyPr wrap="none" rtlCol="0">
            <a:spAutoFit/>
          </a:bodyPr>
          <a:lstStyle/>
          <a:p>
            <a:r>
              <a:rPr lang="en-GB" sz="1600" dirty="0">
                <a:solidFill>
                  <a:srgbClr val="FFFF00"/>
                </a:solidFill>
              </a:rPr>
              <a:t>TW</a:t>
            </a:r>
          </a:p>
        </p:txBody>
      </p:sp>
      <p:sp>
        <p:nvSpPr>
          <p:cNvPr id="17" name="TextBox 16">
            <a:extLst>
              <a:ext uri="{FF2B5EF4-FFF2-40B4-BE49-F238E27FC236}">
                <a16:creationId xmlns:a16="http://schemas.microsoft.com/office/drawing/2014/main" id="{753083FC-9A72-8C45-98A2-A87DAA1FAE26}"/>
              </a:ext>
            </a:extLst>
          </p:cNvPr>
          <p:cNvSpPr txBox="1"/>
          <p:nvPr/>
        </p:nvSpPr>
        <p:spPr>
          <a:xfrm>
            <a:off x="1611976" y="4794801"/>
            <a:ext cx="2287307" cy="1224136"/>
          </a:xfrm>
          <a:prstGeom prst="rect">
            <a:avLst/>
          </a:prstGeom>
        </p:spPr>
        <p:txBody>
          <a:bodyPr vert="horz" wrap="square" lIns="90000" tIns="45720" rIns="91440" bIns="45720" rtlCol="0" anchor="t">
            <a:noAutofit/>
          </a:bodyPr>
          <a:lstStyle/>
          <a:p>
            <a:r>
              <a:rPr lang="en-GB" sz="1400" dirty="0"/>
              <a:t>Current: 62.5mA</a:t>
            </a:r>
          </a:p>
          <a:p>
            <a:r>
              <a:rPr lang="en-GB" sz="1400" dirty="0"/>
              <a:t>Energy: 1-2 GeV</a:t>
            </a:r>
          </a:p>
          <a:p>
            <a:pPr algn="l"/>
            <a:r>
              <a:rPr lang="en-GB" sz="1400" dirty="0"/>
              <a:t>Area = π 3x3 mm</a:t>
            </a:r>
            <a:r>
              <a:rPr lang="en-GB" sz="1400" baseline="30000" dirty="0"/>
              <a:t>2</a:t>
            </a:r>
          </a:p>
          <a:p>
            <a:pPr algn="l"/>
            <a:r>
              <a:rPr lang="en-GB" sz="1400" dirty="0"/>
              <a:t>Peak power: 440 MW/cm</a:t>
            </a:r>
            <a:r>
              <a:rPr lang="en-GB" sz="1400" baseline="30000" dirty="0"/>
              <a:t>2</a:t>
            </a:r>
            <a:r>
              <a:rPr lang="en-GB" sz="1400" dirty="0"/>
              <a:t> </a:t>
            </a:r>
          </a:p>
        </p:txBody>
      </p:sp>
      <p:sp>
        <p:nvSpPr>
          <p:cNvPr id="18" name="Rectangle 17">
            <a:extLst>
              <a:ext uri="{FF2B5EF4-FFF2-40B4-BE49-F238E27FC236}">
                <a16:creationId xmlns:a16="http://schemas.microsoft.com/office/drawing/2014/main" id="{0BA27AB5-57D9-F74D-B7F0-E5953AE6C354}"/>
              </a:ext>
            </a:extLst>
          </p:cNvPr>
          <p:cNvSpPr/>
          <p:nvPr/>
        </p:nvSpPr>
        <p:spPr>
          <a:xfrm>
            <a:off x="4077415" y="4794801"/>
            <a:ext cx="2003918" cy="523220"/>
          </a:xfrm>
          <a:prstGeom prst="rect">
            <a:avLst/>
          </a:prstGeom>
        </p:spPr>
        <p:txBody>
          <a:bodyPr wrap="square">
            <a:spAutoFit/>
          </a:bodyPr>
          <a:lstStyle/>
          <a:p>
            <a:r>
              <a:rPr lang="en-GB" sz="1400" dirty="0"/>
              <a:t>Area = π 0.5x0.5 mm</a:t>
            </a:r>
            <a:r>
              <a:rPr lang="en-GB" sz="1400" baseline="30000" dirty="0"/>
              <a:t>2</a:t>
            </a:r>
          </a:p>
          <a:p>
            <a:r>
              <a:rPr lang="en-GB" sz="1400" dirty="0"/>
              <a:t>Peak Power: 16 GW/cm</a:t>
            </a:r>
            <a:r>
              <a:rPr lang="en-GB" sz="1400" baseline="30000" dirty="0"/>
              <a:t>2</a:t>
            </a:r>
            <a:endParaRPr lang="en-GB" sz="1400" dirty="0"/>
          </a:p>
        </p:txBody>
      </p:sp>
      <p:sp>
        <p:nvSpPr>
          <p:cNvPr id="19" name="Rectangle 18">
            <a:extLst>
              <a:ext uri="{FF2B5EF4-FFF2-40B4-BE49-F238E27FC236}">
                <a16:creationId xmlns:a16="http://schemas.microsoft.com/office/drawing/2014/main" id="{F855D43D-0B8B-1F4F-A960-453F5ABBBFFA}"/>
              </a:ext>
            </a:extLst>
          </p:cNvPr>
          <p:cNvSpPr/>
          <p:nvPr/>
        </p:nvSpPr>
        <p:spPr>
          <a:xfrm>
            <a:off x="8635715" y="4794801"/>
            <a:ext cx="2116147" cy="523220"/>
          </a:xfrm>
          <a:prstGeom prst="rect">
            <a:avLst/>
          </a:prstGeom>
        </p:spPr>
        <p:txBody>
          <a:bodyPr wrap="square">
            <a:spAutoFit/>
          </a:bodyPr>
          <a:lstStyle/>
          <a:p>
            <a:r>
              <a:rPr lang="en-GB" sz="1400" dirty="0"/>
              <a:t>Area = 160x64 mm</a:t>
            </a:r>
            <a:r>
              <a:rPr lang="en-GB" sz="1400" baseline="30000" dirty="0"/>
              <a:t>2</a:t>
            </a:r>
          </a:p>
          <a:p>
            <a:r>
              <a:rPr lang="en-GB" sz="1400" dirty="0"/>
              <a:t>Peak Power: 1.3 MW/cm</a:t>
            </a:r>
            <a:r>
              <a:rPr lang="en-GB" sz="1400" baseline="30000" dirty="0"/>
              <a:t>2</a:t>
            </a:r>
            <a:endParaRPr lang="en-GB" sz="1400" dirty="0"/>
          </a:p>
        </p:txBody>
      </p:sp>
      <p:sp>
        <p:nvSpPr>
          <p:cNvPr id="22" name="Title 1">
            <a:extLst>
              <a:ext uri="{FF2B5EF4-FFF2-40B4-BE49-F238E27FC236}">
                <a16:creationId xmlns:a16="http://schemas.microsoft.com/office/drawing/2014/main" id="{6E9E7230-144E-8645-8025-D245C610255A}"/>
              </a:ext>
            </a:extLst>
          </p:cNvPr>
          <p:cNvSpPr>
            <a:spLocks noGrp="1"/>
          </p:cNvSpPr>
          <p:nvPr>
            <p:ph type="title"/>
          </p:nvPr>
        </p:nvSpPr>
        <p:spPr>
          <a:xfrm>
            <a:off x="1103709" y="265373"/>
            <a:ext cx="9360000" cy="657339"/>
          </a:xfrm>
        </p:spPr>
        <p:txBody>
          <a:bodyPr/>
          <a:lstStyle/>
          <a:p>
            <a:r>
              <a:rPr lang="en-GB" sz="3200" dirty="0">
                <a:solidFill>
                  <a:schemeClr val="tx1"/>
                </a:solidFill>
              </a:rPr>
              <a:t>Instrumentation for Beam on Target: Overview</a:t>
            </a:r>
          </a:p>
        </p:txBody>
      </p:sp>
      <p:cxnSp>
        <p:nvCxnSpPr>
          <p:cNvPr id="16" name="Straight Connector 15">
            <a:extLst>
              <a:ext uri="{FF2B5EF4-FFF2-40B4-BE49-F238E27FC236}">
                <a16:creationId xmlns:a16="http://schemas.microsoft.com/office/drawing/2014/main" id="{795D71FE-ABE9-F449-BFFB-21128B16FB8E}"/>
              </a:ext>
            </a:extLst>
          </p:cNvPr>
          <p:cNvCxnSpPr>
            <a:cxnSpLocks/>
          </p:cNvCxnSpPr>
          <p:nvPr/>
        </p:nvCxnSpPr>
        <p:spPr>
          <a:xfrm flipV="1">
            <a:off x="4893733" y="736600"/>
            <a:ext cx="0" cy="3911064"/>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924D4C6-F7BE-DE41-8AA2-46BA9D6D10C0}"/>
              </a:ext>
            </a:extLst>
          </p:cNvPr>
          <p:cNvSpPr txBox="1"/>
          <p:nvPr/>
        </p:nvSpPr>
        <p:spPr>
          <a:xfrm>
            <a:off x="1866540" y="2828385"/>
            <a:ext cx="1479508" cy="369332"/>
          </a:xfrm>
          <a:prstGeom prst="rect">
            <a:avLst/>
          </a:prstGeom>
          <a:noFill/>
        </p:spPr>
        <p:txBody>
          <a:bodyPr wrap="none" rtlCol="0">
            <a:spAutoFit/>
          </a:bodyPr>
          <a:lstStyle/>
          <a:p>
            <a:pPr algn="l"/>
            <a:r>
              <a:rPr lang="en-GB" dirty="0">
                <a:solidFill>
                  <a:srgbClr val="FFFF00"/>
                </a:solidFill>
              </a:rPr>
              <a:t>Raster system</a:t>
            </a:r>
          </a:p>
        </p:txBody>
      </p:sp>
      <p:sp>
        <p:nvSpPr>
          <p:cNvPr id="25" name="TextBox 24">
            <a:extLst>
              <a:ext uri="{FF2B5EF4-FFF2-40B4-BE49-F238E27FC236}">
                <a16:creationId xmlns:a16="http://schemas.microsoft.com/office/drawing/2014/main" id="{B9DA5E06-F377-4A4C-BE9D-5C31D9FDC8EE}"/>
              </a:ext>
            </a:extLst>
          </p:cNvPr>
          <p:cNvSpPr txBox="1"/>
          <p:nvPr/>
        </p:nvSpPr>
        <p:spPr>
          <a:xfrm>
            <a:off x="9268782" y="1910684"/>
            <a:ext cx="559769" cy="338554"/>
          </a:xfrm>
          <a:prstGeom prst="rect">
            <a:avLst/>
          </a:prstGeom>
          <a:noFill/>
        </p:spPr>
        <p:txBody>
          <a:bodyPr wrap="none" rtlCol="0">
            <a:spAutoFit/>
          </a:bodyPr>
          <a:lstStyle/>
          <a:p>
            <a:r>
              <a:rPr lang="en-GB" sz="1600" dirty="0">
                <a:solidFill>
                  <a:srgbClr val="FFFF00"/>
                </a:solidFill>
              </a:rPr>
              <a:t>PBIP</a:t>
            </a:r>
          </a:p>
        </p:txBody>
      </p:sp>
    </p:spTree>
    <p:extLst>
      <p:ext uri="{BB962C8B-B14F-4D97-AF65-F5344CB8AC3E}">
        <p14:creationId xmlns:p14="http://schemas.microsoft.com/office/powerpoint/2010/main" val="9187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22EDF06-87F5-8E40-8B32-560F7220685D}"/>
              </a:ext>
            </a:extLst>
          </p:cNvPr>
          <p:cNvPicPr>
            <a:picLocks noChangeAspect="1"/>
          </p:cNvPicPr>
          <p:nvPr/>
        </p:nvPicPr>
        <p:blipFill rotWithShape="1">
          <a:blip r:embed="rId2"/>
          <a:srcRect t="33178" b="21042"/>
          <a:stretch/>
        </p:blipFill>
        <p:spPr>
          <a:xfrm>
            <a:off x="1385815" y="1962109"/>
            <a:ext cx="9537700" cy="2226779"/>
          </a:xfrm>
          <a:prstGeom prst="rect">
            <a:avLst/>
          </a:prstGeom>
        </p:spPr>
      </p:pic>
      <p:sp>
        <p:nvSpPr>
          <p:cNvPr id="2" name="Title 1">
            <a:extLst>
              <a:ext uri="{FF2B5EF4-FFF2-40B4-BE49-F238E27FC236}">
                <a16:creationId xmlns:a16="http://schemas.microsoft.com/office/drawing/2014/main" id="{4DD8776A-470A-CF48-AEE7-B98EAC125C67}"/>
              </a:ext>
            </a:extLst>
          </p:cNvPr>
          <p:cNvSpPr>
            <a:spLocks noGrp="1"/>
          </p:cNvSpPr>
          <p:nvPr>
            <p:ph type="title"/>
          </p:nvPr>
        </p:nvSpPr>
        <p:spPr/>
        <p:txBody>
          <a:bodyPr/>
          <a:lstStyle/>
          <a:p>
            <a:r>
              <a:rPr lang="en-GB" sz="3200" b="1" dirty="0">
                <a:solidFill>
                  <a:schemeClr val="tx1"/>
                </a:solidFill>
              </a:rPr>
              <a:t>Beam on Target Instrumentation Suite</a:t>
            </a:r>
          </a:p>
        </p:txBody>
      </p:sp>
      <p:sp>
        <p:nvSpPr>
          <p:cNvPr id="3" name="Footer Placeholder 2">
            <a:extLst>
              <a:ext uri="{FF2B5EF4-FFF2-40B4-BE49-F238E27FC236}">
                <a16:creationId xmlns:a16="http://schemas.microsoft.com/office/drawing/2014/main" id="{539D7CAD-7DC2-BD40-B163-747C88843921}"/>
              </a:ext>
            </a:extLst>
          </p:cNvPr>
          <p:cNvSpPr>
            <a:spLocks noGrp="1"/>
          </p:cNvSpPr>
          <p:nvPr>
            <p:ph type="ftr" sz="quarter" idx="11"/>
          </p:nvPr>
        </p:nvSpPr>
        <p:spPr/>
        <p:txBody>
          <a:bodyPr/>
          <a:lstStyle/>
          <a:p>
            <a:r>
              <a:rPr lang="en-GB"/>
              <a:t>PBW Supported Instruments</a:t>
            </a:r>
            <a:endParaRPr lang="en-GB" dirty="0"/>
          </a:p>
        </p:txBody>
      </p:sp>
      <p:sp>
        <p:nvSpPr>
          <p:cNvPr id="4" name="Slide Number Placeholder 3">
            <a:extLst>
              <a:ext uri="{FF2B5EF4-FFF2-40B4-BE49-F238E27FC236}">
                <a16:creationId xmlns:a16="http://schemas.microsoft.com/office/drawing/2014/main" id="{02901035-080E-0C4D-8322-544AE5AFE767}"/>
              </a:ext>
            </a:extLst>
          </p:cNvPr>
          <p:cNvSpPr>
            <a:spLocks noGrp="1"/>
          </p:cNvSpPr>
          <p:nvPr>
            <p:ph type="sldNum" sz="quarter" idx="12"/>
          </p:nvPr>
        </p:nvSpPr>
        <p:spPr/>
        <p:txBody>
          <a:bodyPr/>
          <a:lstStyle/>
          <a:p>
            <a:fld id="{F7283078-D760-1647-8B80-66BA8B52336D}" type="slidenum">
              <a:rPr lang="sv-SE" smtClean="0"/>
              <a:t>9</a:t>
            </a:fld>
            <a:endParaRPr lang="sv-SE" dirty="0"/>
          </a:p>
        </p:txBody>
      </p:sp>
      <p:sp>
        <p:nvSpPr>
          <p:cNvPr id="7" name="Date Placeholder 6">
            <a:extLst>
              <a:ext uri="{FF2B5EF4-FFF2-40B4-BE49-F238E27FC236}">
                <a16:creationId xmlns:a16="http://schemas.microsoft.com/office/drawing/2014/main" id="{0D8D561A-6ABA-A140-B695-06E2DB8045F0}"/>
              </a:ext>
            </a:extLst>
          </p:cNvPr>
          <p:cNvSpPr>
            <a:spLocks noGrp="1"/>
          </p:cNvSpPr>
          <p:nvPr>
            <p:ph type="dt" sz="half" idx="10"/>
          </p:nvPr>
        </p:nvSpPr>
        <p:spPr/>
        <p:txBody>
          <a:bodyPr/>
          <a:lstStyle/>
          <a:p>
            <a:r>
              <a:rPr lang="sv-SE"/>
              <a:t>2021-03-04</a:t>
            </a:r>
            <a:endParaRPr lang="sv-SE" dirty="0"/>
          </a:p>
        </p:txBody>
      </p:sp>
      <p:sp>
        <p:nvSpPr>
          <p:cNvPr id="39" name="TextBox 38">
            <a:extLst>
              <a:ext uri="{FF2B5EF4-FFF2-40B4-BE49-F238E27FC236}">
                <a16:creationId xmlns:a16="http://schemas.microsoft.com/office/drawing/2014/main" id="{D7FFF1AD-FA8F-FB43-AFDC-5CE1E9646512}"/>
              </a:ext>
            </a:extLst>
          </p:cNvPr>
          <p:cNvSpPr txBox="1"/>
          <p:nvPr/>
        </p:nvSpPr>
        <p:spPr>
          <a:xfrm>
            <a:off x="1103709" y="790288"/>
            <a:ext cx="6857667" cy="1015663"/>
          </a:xfrm>
          <a:prstGeom prst="rect">
            <a:avLst/>
          </a:prstGeom>
          <a:noFill/>
        </p:spPr>
        <p:txBody>
          <a:bodyPr wrap="square" rtlCol="0">
            <a:spAutoFit/>
          </a:bodyPr>
          <a:lstStyle/>
          <a:p>
            <a:pPr marL="285750" indent="-285750" algn="l">
              <a:buFont typeface="Wingdings" pitchFamily="2" charset="2"/>
              <a:buChar char="q"/>
            </a:pPr>
            <a:r>
              <a:rPr lang="en-GB" sz="1200" dirty="0"/>
              <a:t>Complementary diagnostics: permits rapid and trustable verification</a:t>
            </a:r>
          </a:p>
          <a:p>
            <a:pPr algn="l"/>
            <a:r>
              <a:rPr lang="en-GB" sz="1200" dirty="0"/>
              <a:t>  </a:t>
            </a:r>
          </a:p>
          <a:p>
            <a:pPr marL="285750" indent="-285750" algn="l">
              <a:buFont typeface="Wingdings" pitchFamily="2" charset="2"/>
              <a:buChar char="q"/>
            </a:pPr>
            <a:r>
              <a:rPr lang="en-GB" sz="1200" dirty="0"/>
              <a:t>Redundancy: permits high availability and reliability</a:t>
            </a:r>
          </a:p>
          <a:p>
            <a:pPr algn="l"/>
            <a:r>
              <a:rPr lang="en-GB" sz="1200" dirty="0"/>
              <a:t> </a:t>
            </a:r>
          </a:p>
          <a:p>
            <a:pPr marL="285750" indent="-285750" algn="l">
              <a:buFont typeface="Wingdings" pitchFamily="2" charset="2"/>
              <a:buChar char="q"/>
            </a:pPr>
            <a:r>
              <a:rPr lang="en-GB" sz="1200" dirty="0"/>
              <a:t>Fast and accurate online measurement supporting tuning, production and protection </a:t>
            </a:r>
          </a:p>
        </p:txBody>
      </p:sp>
      <p:grpSp>
        <p:nvGrpSpPr>
          <p:cNvPr id="40" name="Group 39">
            <a:extLst>
              <a:ext uri="{FF2B5EF4-FFF2-40B4-BE49-F238E27FC236}">
                <a16:creationId xmlns:a16="http://schemas.microsoft.com/office/drawing/2014/main" id="{7D4BDABE-AB02-3A43-A4AD-30ED5E6FA200}"/>
              </a:ext>
            </a:extLst>
          </p:cNvPr>
          <p:cNvGrpSpPr/>
          <p:nvPr/>
        </p:nvGrpSpPr>
        <p:grpSpPr>
          <a:xfrm>
            <a:off x="1153868" y="3075498"/>
            <a:ext cx="9972823" cy="3370919"/>
            <a:chOff x="878127" y="1912496"/>
            <a:chExt cx="9972823" cy="3370919"/>
          </a:xfrm>
        </p:grpSpPr>
        <p:sp>
          <p:nvSpPr>
            <p:cNvPr id="12" name="Can 11">
              <a:extLst>
                <a:ext uri="{FF2B5EF4-FFF2-40B4-BE49-F238E27FC236}">
                  <a16:creationId xmlns:a16="http://schemas.microsoft.com/office/drawing/2014/main" id="{F6E6AF6D-6C4F-BD4A-8401-E4EA197B9F42}"/>
                </a:ext>
              </a:extLst>
            </p:cNvPr>
            <p:cNvSpPr/>
            <p:nvPr/>
          </p:nvSpPr>
          <p:spPr>
            <a:xfrm>
              <a:off x="8290354" y="1912496"/>
              <a:ext cx="2560596" cy="753964"/>
            </a:xfrm>
            <a:prstGeom prst="can">
              <a:avLst>
                <a:gd name="adj" fmla="val 21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a:extLst>
                <a:ext uri="{FF2B5EF4-FFF2-40B4-BE49-F238E27FC236}">
                  <a16:creationId xmlns:a16="http://schemas.microsoft.com/office/drawing/2014/main" id="{99E1027D-BEF3-3B4D-800C-60C436896713}"/>
                </a:ext>
              </a:extLst>
            </p:cNvPr>
            <p:cNvSpPr/>
            <p:nvPr/>
          </p:nvSpPr>
          <p:spPr>
            <a:xfrm>
              <a:off x="8771834" y="2195027"/>
              <a:ext cx="646244" cy="369448"/>
            </a:xfrm>
            <a:prstGeom prst="roundRect">
              <a:avLst/>
            </a:prstGeom>
            <a:gradFill flip="none" rotWithShape="1">
              <a:gsLst>
                <a:gs pos="0">
                  <a:srgbClr val="FF0000"/>
                </a:gs>
                <a:gs pos="14000">
                  <a:srgbClr val="EB626C"/>
                </a:gs>
                <a:gs pos="40000">
                  <a:schemeClr val="bg1"/>
                </a:gs>
                <a:gs pos="97000">
                  <a:schemeClr val="bg2"/>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F209D4B1-B126-0040-A5B0-628ECD0967A8}"/>
                </a:ext>
              </a:extLst>
            </p:cNvPr>
            <p:cNvCxnSpPr>
              <a:cxnSpLocks/>
            </p:cNvCxnSpPr>
            <p:nvPr/>
          </p:nvCxnSpPr>
          <p:spPr>
            <a:xfrm flipV="1">
              <a:off x="4816741" y="2388865"/>
              <a:ext cx="4278215" cy="151003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C7DB6C40-9DB8-354D-AEB3-7473C9373A27}"/>
                </a:ext>
              </a:extLst>
            </p:cNvPr>
            <p:cNvSpPr/>
            <p:nvPr/>
          </p:nvSpPr>
          <p:spPr>
            <a:xfrm>
              <a:off x="5645512" y="3087549"/>
              <a:ext cx="938784" cy="738897"/>
            </a:xfrm>
            <a:prstGeom prst="roundRect">
              <a:avLst/>
            </a:prstGeom>
            <a:pattFill prst="smGri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9818F588-FEC8-1F44-BACB-70E52B8C1D7F}"/>
                </a:ext>
              </a:extLst>
            </p:cNvPr>
            <p:cNvCxnSpPr>
              <a:cxnSpLocks/>
            </p:cNvCxnSpPr>
            <p:nvPr/>
          </p:nvCxnSpPr>
          <p:spPr>
            <a:xfrm flipV="1">
              <a:off x="5274556" y="3197572"/>
              <a:ext cx="1506376" cy="52202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D6A9644E-3853-3449-B747-8F710C2ECE64}"/>
                </a:ext>
              </a:extLst>
            </p:cNvPr>
            <p:cNvSpPr/>
            <p:nvPr/>
          </p:nvSpPr>
          <p:spPr>
            <a:xfrm>
              <a:off x="5068439" y="3256348"/>
              <a:ext cx="938784" cy="738897"/>
            </a:xfrm>
            <a:prstGeom prst="roundRect">
              <a:avLst/>
            </a:prstGeom>
            <a:gradFill flip="none" rotWithShape="1">
              <a:gsLst>
                <a:gs pos="0">
                  <a:schemeClr val="bg1"/>
                </a:gs>
                <a:gs pos="60000">
                  <a:srgbClr val="EB626C"/>
                </a:gs>
                <a:gs pos="52000">
                  <a:schemeClr val="bg1"/>
                </a:gs>
                <a:gs pos="97000">
                  <a:schemeClr val="tx1">
                    <a:lumMod val="95000"/>
                    <a:lumOff val="5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4C5ECE08-F6A7-9746-9327-C1CAF6620FB3}"/>
                </a:ext>
              </a:extLst>
            </p:cNvPr>
            <p:cNvCxnSpPr>
              <a:cxnSpLocks/>
            </p:cNvCxnSpPr>
            <p:nvPr/>
          </p:nvCxnSpPr>
          <p:spPr>
            <a:xfrm flipV="1">
              <a:off x="3925824" y="3656244"/>
              <a:ext cx="1579788" cy="5499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0FC10E0-EBA4-4F42-A4D2-23FBB4FA679F}"/>
                </a:ext>
              </a:extLst>
            </p:cNvPr>
            <p:cNvSpPr/>
            <p:nvPr/>
          </p:nvSpPr>
          <p:spPr>
            <a:xfrm>
              <a:off x="3433828" y="3836791"/>
              <a:ext cx="938784" cy="738897"/>
            </a:xfrm>
            <a:prstGeom prst="roundRect">
              <a:avLst/>
            </a:prstGeom>
            <a:gradFill flip="none" rotWithShape="1">
              <a:gsLst>
                <a:gs pos="0">
                  <a:srgbClr val="FF0000"/>
                </a:gs>
                <a:gs pos="14000">
                  <a:srgbClr val="EB626C"/>
                </a:gs>
                <a:gs pos="40000">
                  <a:schemeClr val="bg1"/>
                </a:gs>
                <a:gs pos="97000">
                  <a:schemeClr val="bg2"/>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9E5B659-BD4C-BD4F-AA90-6D2F91119D0E}"/>
                </a:ext>
              </a:extLst>
            </p:cNvPr>
            <p:cNvCxnSpPr>
              <a:cxnSpLocks/>
            </p:cNvCxnSpPr>
            <p:nvPr/>
          </p:nvCxnSpPr>
          <p:spPr>
            <a:xfrm flipV="1">
              <a:off x="3165839" y="4206240"/>
              <a:ext cx="759985" cy="28041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DEF92D1-6E31-EC40-AF55-F3B3BE2C4C46}"/>
                </a:ext>
              </a:extLst>
            </p:cNvPr>
            <p:cNvSpPr txBox="1"/>
            <p:nvPr/>
          </p:nvSpPr>
          <p:spPr>
            <a:xfrm>
              <a:off x="6681679" y="3313436"/>
              <a:ext cx="2065694" cy="276999"/>
            </a:xfrm>
            <a:prstGeom prst="rect">
              <a:avLst/>
            </a:prstGeom>
            <a:noFill/>
          </p:spPr>
          <p:txBody>
            <a:bodyPr wrap="none" rtlCol="0">
              <a:spAutoFit/>
            </a:bodyPr>
            <a:lstStyle/>
            <a:p>
              <a:pPr algn="l"/>
              <a:r>
                <a:rPr lang="en-GB" sz="1200" dirty="0">
                  <a:solidFill>
                    <a:srgbClr val="666666"/>
                  </a:solidFill>
                </a:rPr>
                <a:t>GRID PBIP: 1D profile H and V</a:t>
              </a:r>
            </a:p>
          </p:txBody>
        </p:sp>
        <p:sp>
          <p:nvSpPr>
            <p:cNvPr id="35" name="TextBox 34">
              <a:extLst>
                <a:ext uri="{FF2B5EF4-FFF2-40B4-BE49-F238E27FC236}">
                  <a16:creationId xmlns:a16="http://schemas.microsoft.com/office/drawing/2014/main" id="{D48D6D24-5C6C-3B45-881E-BA37CCD333CF}"/>
                </a:ext>
              </a:extLst>
            </p:cNvPr>
            <p:cNvSpPr txBox="1"/>
            <p:nvPr/>
          </p:nvSpPr>
          <p:spPr>
            <a:xfrm>
              <a:off x="8959456" y="3046896"/>
              <a:ext cx="1390830" cy="276999"/>
            </a:xfrm>
            <a:prstGeom prst="rect">
              <a:avLst/>
            </a:prstGeom>
            <a:noFill/>
          </p:spPr>
          <p:txBody>
            <a:bodyPr wrap="none" rtlCol="0">
              <a:spAutoFit/>
            </a:bodyPr>
            <a:lstStyle/>
            <a:p>
              <a:pPr algn="l"/>
              <a:r>
                <a:rPr lang="en-GB" sz="1200" dirty="0">
                  <a:solidFill>
                    <a:srgbClr val="666666"/>
                  </a:solidFill>
                </a:rPr>
                <a:t>IMG TW: 2D profile</a:t>
              </a:r>
            </a:p>
          </p:txBody>
        </p:sp>
        <p:sp>
          <p:nvSpPr>
            <p:cNvPr id="36" name="TextBox 35">
              <a:extLst>
                <a:ext uri="{FF2B5EF4-FFF2-40B4-BE49-F238E27FC236}">
                  <a16:creationId xmlns:a16="http://schemas.microsoft.com/office/drawing/2014/main" id="{5954505C-F85E-7642-9B8F-E016BC4B4975}"/>
                </a:ext>
              </a:extLst>
            </p:cNvPr>
            <p:cNvSpPr txBox="1"/>
            <p:nvPr/>
          </p:nvSpPr>
          <p:spPr>
            <a:xfrm>
              <a:off x="3939973" y="4575688"/>
              <a:ext cx="1477199" cy="276999"/>
            </a:xfrm>
            <a:prstGeom prst="rect">
              <a:avLst/>
            </a:prstGeom>
            <a:noFill/>
          </p:spPr>
          <p:txBody>
            <a:bodyPr wrap="none" rtlCol="0">
              <a:spAutoFit/>
            </a:bodyPr>
            <a:lstStyle/>
            <a:p>
              <a:pPr algn="l"/>
              <a:r>
                <a:rPr lang="en-GB" sz="1200" dirty="0">
                  <a:solidFill>
                    <a:srgbClr val="666666"/>
                  </a:solidFill>
                </a:rPr>
                <a:t>IMG PBW: 2D profile</a:t>
              </a:r>
            </a:p>
          </p:txBody>
        </p:sp>
        <p:sp>
          <p:nvSpPr>
            <p:cNvPr id="37" name="TextBox 36">
              <a:extLst>
                <a:ext uri="{FF2B5EF4-FFF2-40B4-BE49-F238E27FC236}">
                  <a16:creationId xmlns:a16="http://schemas.microsoft.com/office/drawing/2014/main" id="{543F0D1C-2198-D447-8271-7EB24D548104}"/>
                </a:ext>
              </a:extLst>
            </p:cNvPr>
            <p:cNvSpPr txBox="1"/>
            <p:nvPr/>
          </p:nvSpPr>
          <p:spPr>
            <a:xfrm>
              <a:off x="2822638" y="4894616"/>
              <a:ext cx="1957139" cy="276999"/>
            </a:xfrm>
            <a:prstGeom prst="rect">
              <a:avLst/>
            </a:prstGeom>
            <a:noFill/>
          </p:spPr>
          <p:txBody>
            <a:bodyPr wrap="none" rtlCol="0">
              <a:spAutoFit/>
            </a:bodyPr>
            <a:lstStyle/>
            <a:p>
              <a:pPr algn="l"/>
              <a:r>
                <a:rPr lang="en-GB" sz="1200" dirty="0">
                  <a:solidFill>
                    <a:srgbClr val="666666"/>
                  </a:solidFill>
                </a:rPr>
                <a:t>APTM PBW: Halo, beam loss</a:t>
              </a:r>
            </a:p>
          </p:txBody>
        </p:sp>
        <p:sp>
          <p:nvSpPr>
            <p:cNvPr id="38" name="TextBox 37">
              <a:extLst>
                <a:ext uri="{FF2B5EF4-FFF2-40B4-BE49-F238E27FC236}">
                  <a16:creationId xmlns:a16="http://schemas.microsoft.com/office/drawing/2014/main" id="{CF3D8A2B-59FE-6741-9C02-D62E4324B0FF}"/>
                </a:ext>
              </a:extLst>
            </p:cNvPr>
            <p:cNvSpPr txBox="1"/>
            <p:nvPr/>
          </p:nvSpPr>
          <p:spPr>
            <a:xfrm>
              <a:off x="5160776" y="4025594"/>
              <a:ext cx="2628861" cy="276999"/>
            </a:xfrm>
            <a:prstGeom prst="rect">
              <a:avLst/>
            </a:prstGeom>
            <a:noFill/>
          </p:spPr>
          <p:txBody>
            <a:bodyPr wrap="none" rtlCol="0">
              <a:spAutoFit/>
            </a:bodyPr>
            <a:lstStyle/>
            <a:p>
              <a:pPr algn="l"/>
              <a:r>
                <a:rPr lang="en-GB" sz="1200" dirty="0">
                  <a:solidFill>
                    <a:srgbClr val="666666"/>
                  </a:solidFill>
                </a:rPr>
                <a:t>APTM PBIP: Halo, beam loss, scattering</a:t>
              </a:r>
            </a:p>
          </p:txBody>
        </p:sp>
        <p:sp>
          <p:nvSpPr>
            <p:cNvPr id="25" name="Rounded Rectangle 24">
              <a:extLst>
                <a:ext uri="{FF2B5EF4-FFF2-40B4-BE49-F238E27FC236}">
                  <a16:creationId xmlns:a16="http://schemas.microsoft.com/office/drawing/2014/main" id="{D562B16B-FE3D-B144-AD71-ABC3182E6594}"/>
                </a:ext>
              </a:extLst>
            </p:cNvPr>
            <p:cNvSpPr/>
            <p:nvPr/>
          </p:nvSpPr>
          <p:spPr>
            <a:xfrm>
              <a:off x="2701660" y="4071449"/>
              <a:ext cx="938784" cy="738897"/>
            </a:xfrm>
            <a:prstGeom prst="roundRect">
              <a:avLst/>
            </a:prstGeom>
            <a:gradFill flip="none" rotWithShape="1">
              <a:gsLst>
                <a:gs pos="0">
                  <a:schemeClr val="bg1"/>
                </a:gs>
                <a:gs pos="60000">
                  <a:srgbClr val="EB626C"/>
                </a:gs>
                <a:gs pos="52000">
                  <a:schemeClr val="bg1"/>
                </a:gs>
                <a:gs pos="97000">
                  <a:schemeClr val="tx1">
                    <a:lumMod val="95000"/>
                    <a:lumOff val="5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83CC81D9-0948-0644-9F67-F60174B46FF4}"/>
                </a:ext>
              </a:extLst>
            </p:cNvPr>
            <p:cNvCxnSpPr>
              <a:cxnSpLocks/>
            </p:cNvCxnSpPr>
            <p:nvPr/>
          </p:nvCxnSpPr>
          <p:spPr>
            <a:xfrm flipV="1">
              <a:off x="878127" y="4486656"/>
              <a:ext cx="2292925" cy="79675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614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1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6979</TotalTime>
  <Words>2181</Words>
  <Application>Microsoft Macintosh PowerPoint</Application>
  <PresentationFormat>Widescreen</PresentationFormat>
  <Paragraphs>468</Paragraphs>
  <Slides>26</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Courier New</vt:lpstr>
      <vt:lpstr>Segoe UI</vt:lpstr>
      <vt:lpstr>Segoe UI Light</vt:lpstr>
      <vt:lpstr>Segoe UI Semibold</vt:lpstr>
      <vt:lpstr>Symbol</vt:lpstr>
      <vt:lpstr>Wingdings</vt:lpstr>
      <vt:lpstr>Office-tema</vt:lpstr>
      <vt:lpstr>1_Office-tema</vt:lpstr>
      <vt:lpstr>PowerPoint Presentation</vt:lpstr>
      <vt:lpstr>PowerPoint Presentation</vt:lpstr>
      <vt:lpstr>PowerPoint Presentation</vt:lpstr>
      <vt:lpstr>Beam Monitoring Motivation</vt:lpstr>
      <vt:lpstr>PowerPoint Presentation</vt:lpstr>
      <vt:lpstr>PowerPoint Presentation</vt:lpstr>
      <vt:lpstr>Beam on Target Instrumentation Suite</vt:lpstr>
      <vt:lpstr>Instrumentation for Beam on Target: Overview</vt:lpstr>
      <vt:lpstr>Beam on Target Instrumentation Suite</vt:lpstr>
      <vt:lpstr>Instrumentation for Beam on Target: Overview </vt:lpstr>
      <vt:lpstr>PowerPoint Presentation</vt:lpstr>
      <vt:lpstr>IMG</vt:lpstr>
      <vt:lpstr>Chromia Alumina Luminescent properties</vt:lpstr>
      <vt:lpstr>PowerPoint Presentation</vt:lpstr>
      <vt:lpstr>PowerPoint Presentation</vt:lpstr>
      <vt:lpstr>IMG: Measurements</vt:lpstr>
      <vt:lpstr>IMG: Measurements</vt:lpstr>
      <vt:lpstr>PowerPoint Presentation</vt:lpstr>
      <vt:lpstr>APTM</vt:lpstr>
      <vt:lpstr>APTM model</vt:lpstr>
      <vt:lpstr>APTM: Critical elements</vt:lpstr>
      <vt:lpstr>GRID</vt:lpstr>
      <vt:lpstr>GRID: Critical elements</vt:lpstr>
      <vt:lpstr>PowerPoint Presentation</vt:lpstr>
      <vt:lpstr>Concluding Remarks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132</cp:revision>
  <cp:lastPrinted>2019-03-08T10:27:30Z</cp:lastPrinted>
  <dcterms:created xsi:type="dcterms:W3CDTF">2022-01-30T13:20:58Z</dcterms:created>
  <dcterms:modified xsi:type="dcterms:W3CDTF">2022-02-04T11:22:13Z</dcterms:modified>
</cp:coreProperties>
</file>