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30" r:id="rId3"/>
  </p:sldMasterIdLst>
  <p:notesMasterIdLst>
    <p:notesMasterId r:id="rId20"/>
  </p:notesMasterIdLst>
  <p:sldIdLst>
    <p:sldId id="263" r:id="rId4"/>
    <p:sldId id="367" r:id="rId5"/>
    <p:sldId id="341" r:id="rId6"/>
    <p:sldId id="394" r:id="rId7"/>
    <p:sldId id="395" r:id="rId8"/>
    <p:sldId id="396" r:id="rId9"/>
    <p:sldId id="371" r:id="rId10"/>
    <p:sldId id="372" r:id="rId11"/>
    <p:sldId id="373" r:id="rId12"/>
    <p:sldId id="339" r:id="rId13"/>
    <p:sldId id="374" r:id="rId14"/>
    <p:sldId id="376" r:id="rId15"/>
    <p:sldId id="381" r:id="rId16"/>
    <p:sldId id="382" r:id="rId17"/>
    <p:sldId id="383" r:id="rId18"/>
    <p:sldId id="38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FF9900"/>
    <a:srgbClr val="009999"/>
    <a:srgbClr val="0066CC"/>
    <a:srgbClr val="A50021"/>
    <a:srgbClr val="996633"/>
    <a:srgbClr val="6633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4706" autoAdjust="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Owner\Documents\FFAG%20designs\Medical\2nd%20release%2018-150%20MeV\pversusbeta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265507436570428"/>
          <c:y val="3.2882035578886117E-2"/>
          <c:w val="0.66131014873140859"/>
          <c:h val="0.79822506561679785"/>
        </c:manualLayout>
      </c:layout>
      <c:scatterChart>
        <c:scatterStyle val="smoothMarker"/>
        <c:varyColors val="0"/>
        <c:ser>
          <c:idx val="0"/>
          <c:order val="0"/>
          <c:spPr>
            <a:ln>
              <a:solidFill>
                <a:srgbClr val="0070C0"/>
              </a:solidFill>
            </a:ln>
          </c:spPr>
          <c:marker>
            <c:spPr>
              <a:ln>
                <a:solidFill>
                  <a:srgbClr val="0066CC"/>
                </a:solidFill>
              </a:ln>
            </c:spPr>
          </c:marker>
          <c:xVal>
            <c:numRef>
              <c:f>Sheet1!$C$3:$C$17</c:f>
              <c:numCache>
                <c:formatCode>General</c:formatCode>
                <c:ptCount val="15"/>
                <c:pt idx="0">
                  <c:v>1.0660375016927567E-2</c:v>
                </c:pt>
                <c:pt idx="1">
                  <c:v>5.3229334438215425E-2</c:v>
                </c:pt>
                <c:pt idx="2">
                  <c:v>0.10600907909112758</c:v>
                </c:pt>
                <c:pt idx="3">
                  <c:v>0.20853209470159806</c:v>
                </c:pt>
                <c:pt idx="4">
                  <c:v>0.30462834641270081</c:v>
                </c:pt>
                <c:pt idx="5">
                  <c:v>0.39226169100651231</c:v>
                </c:pt>
                <c:pt idx="6">
                  <c:v>0.47039290491125513</c:v>
                </c:pt>
                <c:pt idx="7">
                  <c:v>0.53884980253726289</c:v>
                </c:pt>
                <c:pt idx="8">
                  <c:v>0.59808441289245551</c:v>
                </c:pt>
                <c:pt idx="9">
                  <c:v>0.64891898516752489</c:v>
                </c:pt>
                <c:pt idx="10">
                  <c:v>0.6923396471826927</c:v>
                </c:pt>
                <c:pt idx="11">
                  <c:v>0.7293552185997193</c:v>
                </c:pt>
                <c:pt idx="12">
                  <c:v>0.84787125773970751</c:v>
                </c:pt>
                <c:pt idx="13">
                  <c:v>0.90537193164958318</c:v>
                </c:pt>
                <c:pt idx="14">
                  <c:v>0.95443467950403793</c:v>
                </c:pt>
              </c:numCache>
            </c:numRef>
          </c:xVal>
          <c:yVal>
            <c:numRef>
              <c:f>Sheet1!$D$3:$D$17</c:f>
              <c:numCache>
                <c:formatCode>General</c:formatCode>
                <c:ptCount val="15"/>
                <c:pt idx="0">
                  <c:v>10</c:v>
                </c:pt>
                <c:pt idx="1">
                  <c:v>50</c:v>
                </c:pt>
                <c:pt idx="2">
                  <c:v>100</c:v>
                </c:pt>
                <c:pt idx="3">
                  <c:v>200</c:v>
                </c:pt>
                <c:pt idx="4">
                  <c:v>300</c:v>
                </c:pt>
                <c:pt idx="5">
                  <c:v>400</c:v>
                </c:pt>
                <c:pt idx="6">
                  <c:v>500</c:v>
                </c:pt>
                <c:pt idx="7">
                  <c:v>600</c:v>
                </c:pt>
                <c:pt idx="8">
                  <c:v>700</c:v>
                </c:pt>
                <c:pt idx="9">
                  <c:v>800</c:v>
                </c:pt>
                <c:pt idx="10">
                  <c:v>900</c:v>
                </c:pt>
                <c:pt idx="11">
                  <c:v>1000</c:v>
                </c:pt>
                <c:pt idx="12">
                  <c:v>1500</c:v>
                </c:pt>
                <c:pt idx="13">
                  <c:v>2000</c:v>
                </c:pt>
                <c:pt idx="14">
                  <c:v>3000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474240"/>
        <c:axId val="38921728"/>
      </c:scatterChart>
      <c:valAx>
        <c:axId val="36474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8921728"/>
        <c:crosses val="autoZero"/>
        <c:crossBetween val="midCat"/>
      </c:valAx>
      <c:valAx>
        <c:axId val="38921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474240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D8D2CB-CDBC-4073-A79F-5E87C3CD6BA3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6654341-4E2C-43A9-B56C-D5D945924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44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D3ABF-96AB-4DE9-9289-FA9AAB4379F0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37E23-B5F4-4D54-A593-5935834BBA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5243F-75EC-4305-8CFA-149CECD8E3FC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EADAC-A41B-42F5-BACA-3CEB3D985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05E0E-F81E-4BB4-BBCB-BFE41CEFCF4C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AFA8D-B158-4C39-B382-D7E78DACB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fag_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6096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762000" y="304800"/>
            <a:ext cx="188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cs typeface="Arial" charset="0"/>
              </a:rPr>
              <a:t>FFAG Workshop</a:t>
            </a:r>
          </a:p>
        </p:txBody>
      </p:sp>
      <p:sp>
        <p:nvSpPr>
          <p:cNvPr id="6" name="Text Box 9"/>
          <p:cNvSpPr txBox="1">
            <a:spLocks noChangeArrowheads="1"/>
          </p:cNvSpPr>
          <p:nvPr userDrawn="1"/>
        </p:nvSpPr>
        <p:spPr bwMode="auto">
          <a:xfrm>
            <a:off x="6858000" y="304800"/>
            <a:ext cx="208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cs typeface="Arial" charset="0"/>
              </a:rPr>
              <a:t>fermilab April 2005</a:t>
            </a:r>
          </a:p>
        </p:txBody>
      </p:sp>
      <p:sp>
        <p:nvSpPr>
          <p:cNvPr id="7" name="Text Box 10"/>
          <p:cNvSpPr txBox="1">
            <a:spLocks noChangeArrowheads="1"/>
          </p:cNvSpPr>
          <p:nvPr userDrawn="1"/>
        </p:nvSpPr>
        <p:spPr bwMode="auto">
          <a:xfrm>
            <a:off x="6400800" y="76200"/>
            <a:ext cx="5445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>
                <a:latin typeface="FermiLgo" pitchFamily="2" charset="0"/>
                <a:cs typeface="Arial" charset="0"/>
              </a:rPr>
              <a:t>f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Crisp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94721-14D0-4A96-A255-298B18FFB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1E4F4-2611-4595-98A2-C594031755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B70F3-D59D-48B0-A9C0-4D5CD5E05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DAC30-4401-4DCB-8EDE-19B10D40D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A3C87-465F-461E-B65B-BD570E8CA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7DE92-96B7-4482-AB4C-6F7A92659C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C1C91-608F-48B1-9D85-B555853C8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9C85E-F401-4C7D-AB4F-12CDF7AD3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D8D2F-9221-4792-899A-6BFE7F2B6207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E1E35-1985-411E-A52B-76F594511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4F61F-CD00-4C15-94AA-21A77D077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AE039-E0D7-4A38-AC0C-9C6402D37C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8CA34-050C-4E51-BDC5-C96F94398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7D3ABF-96AB-4DE9-9289-FA9AAB4379F0}" type="datetimeFigureOut">
              <a:rPr lang="en-US" smtClean="0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237E23-B5F4-4D54-A593-5935834BBA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1D8D2F-9221-4792-899A-6BFE7F2B6207}" type="datetimeFigureOut">
              <a:rPr lang="en-US" smtClean="0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E1E35-1985-411E-A52B-76F5945110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8B1BD4-1798-4FBC-B9C5-34B340931A5A}" type="datetimeFigureOut">
              <a:rPr lang="en-US" smtClean="0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6CC9D-01DF-4C29-91C1-CC0351125C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AD3FDC-3BB3-4EEF-9647-D869200CC9D1}" type="datetimeFigureOut">
              <a:rPr lang="en-US" smtClean="0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7165DF-272C-4280-9DC0-4CC7B2E8CC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3A9FF7-5DCE-419A-80BD-71BA00626DB4}" type="datetimeFigureOut">
              <a:rPr lang="en-US" smtClean="0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9C145-000B-4BA0-8B19-C79A3D66CC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CB2BD0-1498-420B-BC89-280929A2625F}" type="datetimeFigureOut">
              <a:rPr lang="en-US" smtClean="0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B249-8A8A-4B87-8666-19C0C5F832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DD923D-9B6E-486C-8A8F-54E3B8F4E8DE}" type="datetimeFigureOut">
              <a:rPr lang="en-US" smtClean="0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26673-026B-45F7-BE6D-115D0419F9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B1BD4-1798-4FBC-B9C5-34B340931A5A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6CC9D-01DF-4C29-91C1-CC0351125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F39756-2F7D-4F4D-9F39-20EFBF2D0B58}" type="datetimeFigureOut">
              <a:rPr lang="en-US" smtClean="0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DA4CCA-C8B9-42ED-8EFA-C91663BB73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5DF280-9B1F-42BB-BDB7-90C43E9AB10D}" type="datetimeFigureOut">
              <a:rPr lang="en-US" smtClean="0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09123EBC-4A47-4964-B45F-6DECCDE679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65243F-75EC-4305-8CFA-149CECD8E3FC}" type="datetimeFigureOut">
              <a:rPr lang="en-US" smtClean="0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8EADAC-A41B-42F5-BACA-3CEB3D9853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905E0E-F81E-4BB4-BBCB-BFE41CEFCF4C}" type="datetimeFigureOut">
              <a:rPr lang="en-US" smtClean="0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AFA8D-B158-4C39-B382-D7E78DACBA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D3FDC-3BB3-4EEF-9647-D869200CC9D1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165DF-272C-4280-9DC0-4CC7B2E8CC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A9FF7-5DCE-419A-80BD-71BA00626DB4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9C145-000B-4BA0-8B19-C79A3D66C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B2BD0-1498-420B-BC89-280929A2625F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AB249-8A8A-4B87-8666-19C0C5F83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D923D-9B6E-486C-8A8F-54E3B8F4E8DE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26673-026B-45F7-BE6D-115D0419F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39756-2F7D-4F4D-9F39-20EFBF2D0B58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A4CCA-C8B9-42ED-8EFA-C91663BB7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DF280-9B1F-42BB-BDB7-90C43E9AB10D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23EBC-4A47-4964-B45F-6DECCDE679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A35C619D-1899-46B5-B6F8-19276BF25CA0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A67FD36E-A8DA-4665-AE28-AA29E77123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151" name="Picture 7" descr="ffag_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152400"/>
            <a:ext cx="6096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762000" y="304800"/>
            <a:ext cx="71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cs typeface="Arial" charset="0"/>
              </a:rPr>
              <a:t>FFAG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i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i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D5312A9-8BAC-4C22-A521-299F620A0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175" name="Picture 7" descr="ffag_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152400"/>
            <a:ext cx="6096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762000" y="304800"/>
            <a:ext cx="188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cs typeface="Arial" charset="0"/>
              </a:rPr>
              <a:t>FFAG Workshop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6934200" y="304800"/>
            <a:ext cx="208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cs typeface="Arial" charset="0"/>
              </a:rPr>
              <a:t>fermilab April 2005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6477000" y="76200"/>
            <a:ext cx="5445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>
                <a:latin typeface="FermiLgo" pitchFamily="2" charset="0"/>
                <a:cs typeface="Arial" charset="0"/>
              </a:rPr>
              <a:t>f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9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35C619D-1899-46B5-B6F8-19276BF25CA0}" type="datetimeFigureOut">
              <a:rPr lang="en-US" smtClean="0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67FD36E-A8DA-4665-AE28-AA29E77123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924800" cy="200025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3200" b="1" dirty="0" smtClean="0"/>
              <a:t>The Future of NS FFAGs:</a:t>
            </a:r>
            <a:br>
              <a:rPr lang="en-US" sz="3200" b="1" dirty="0" smtClean="0"/>
            </a:br>
            <a:r>
              <a:rPr lang="en-US" sz="3200" dirty="0" smtClean="0"/>
              <a:t>CW/</a:t>
            </a:r>
            <a:r>
              <a:rPr lang="en-US" sz="3200" dirty="0" err="1" smtClean="0"/>
              <a:t>quasisochronous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</p:txBody>
      </p:sp>
      <p:sp>
        <p:nvSpPr>
          <p:cNvPr id="921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296988" y="3352800"/>
            <a:ext cx="6661150" cy="2362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dirty="0" smtClean="0"/>
              <a:t>C. Johnstone</a:t>
            </a:r>
          </a:p>
          <a:p>
            <a:pPr eaLnBrk="1" hangingPunct="1"/>
            <a:r>
              <a:rPr lang="en-US" sz="2000" dirty="0" err="1" smtClean="0"/>
              <a:t>Fermilab</a:t>
            </a:r>
            <a:r>
              <a:rPr lang="en-US" sz="2000" dirty="0" smtClean="0"/>
              <a:t>/Particle Accelerator Corporation</a:t>
            </a:r>
          </a:p>
          <a:p>
            <a:pPr eaLnBrk="1" hangingPunct="1"/>
            <a:r>
              <a:rPr lang="en-US" sz="2000" dirty="0" smtClean="0"/>
              <a:t>FFAG planning meeting</a:t>
            </a:r>
            <a:endParaRPr lang="en-US" sz="2000" dirty="0" smtClean="0"/>
          </a:p>
          <a:p>
            <a:pPr eaLnBrk="1" hangingPunct="1"/>
            <a:r>
              <a:rPr lang="en-US" sz="2000" dirty="0"/>
              <a:t>2</a:t>
            </a:r>
            <a:r>
              <a:rPr lang="en-US" sz="2000" dirty="0" smtClean="0"/>
              <a:t>/13/2012</a:t>
            </a:r>
            <a:endParaRPr lang="en-US" sz="2000" dirty="0" smtClean="0"/>
          </a:p>
        </p:txBody>
      </p:sp>
      <p:sp>
        <p:nvSpPr>
          <p:cNvPr id="9220" name="Line 2"/>
          <p:cNvSpPr>
            <a:spLocks noChangeShapeType="1"/>
          </p:cNvSpPr>
          <p:nvPr/>
        </p:nvSpPr>
        <p:spPr bwMode="auto">
          <a:xfrm>
            <a:off x="228600" y="914400"/>
            <a:ext cx="8763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1" name="Line 3"/>
          <p:cNvSpPr>
            <a:spLocks noChangeShapeType="1"/>
          </p:cNvSpPr>
          <p:nvPr/>
        </p:nvSpPr>
        <p:spPr bwMode="auto">
          <a:xfrm>
            <a:off x="190500" y="6172200"/>
            <a:ext cx="876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7" name="Picture 4" descr="beamsdivision1"/>
          <p:cNvPicPr>
            <a:picLocks noChangeAspect="1" noChangeArrowheads="1"/>
          </p:cNvPicPr>
          <p:nvPr/>
        </p:nvPicPr>
        <p:blipFill>
          <a:blip r:embed="rId2" cstate="print"/>
          <a:srcRect l="1108" t="7692" r="88330" b="15384"/>
          <a:stretch>
            <a:fillRect/>
          </a:stretch>
        </p:blipFill>
        <p:spPr bwMode="auto">
          <a:xfrm>
            <a:off x="228600" y="6219118"/>
            <a:ext cx="609600" cy="638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14400" y="6324600"/>
            <a:ext cx="11464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0" dirty="0" err="1">
                <a:solidFill>
                  <a:schemeClr val="bg1"/>
                </a:solidFill>
              </a:rPr>
              <a:t>Fermilab</a:t>
            </a:r>
            <a:endParaRPr lang="en-US" b="1" i="0" dirty="0">
              <a:solidFill>
                <a:schemeClr val="bg1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6225790"/>
            <a:ext cx="1797844" cy="632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609600"/>
          </a:xfrm>
        </p:spPr>
        <p:txBody>
          <a:bodyPr/>
          <a:lstStyle/>
          <a:p>
            <a:pPr eaLnBrk="1" hangingPunct="1"/>
            <a:r>
              <a:rPr lang="en-US" sz="2800" b="1" i="1" dirty="0" smtClean="0">
                <a:solidFill>
                  <a:srgbClr val="0070C0"/>
                </a:solidFill>
              </a:rPr>
              <a:t>Recent Innovation: Isochronous (CW) NS FFAGs - 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534400" cy="4525963"/>
          </a:xfrm>
        </p:spPr>
        <p:txBody>
          <a:bodyPr/>
          <a:lstStyle/>
          <a:p>
            <a:pPr lvl="1" eaLnBrk="1" hangingPunct="1"/>
            <a:r>
              <a:rPr lang="en-US" sz="2000" dirty="0" smtClean="0">
                <a:latin typeface="Calibri" pitchFamily="34" charset="0"/>
              </a:rPr>
              <a:t>An isochronous orbits must be proportional to velocity</a:t>
            </a:r>
          </a:p>
          <a:p>
            <a:pPr lvl="1" eaLnBrk="1" hangingPunct="1"/>
            <a:r>
              <a:rPr lang="en-US" sz="2000" dirty="0" smtClean="0">
                <a:latin typeface="Calibri" pitchFamily="34" charset="0"/>
              </a:rPr>
              <a:t>Orbital path length at a given momentum follows the B field; therefore the B field must also scale with velocity</a:t>
            </a:r>
          </a:p>
          <a:p>
            <a:pPr lvl="1" eaLnBrk="1" hangingPunct="1"/>
            <a:r>
              <a:rPr lang="en-US" sz="2000" dirty="0" smtClean="0">
                <a:latin typeface="Calibri" pitchFamily="34" charset="0"/>
              </a:rPr>
              <a:t>At relativistic energies, momentum is an increasingly nonlinear function of velocity; therefore B field transitions from a linear slope to nonlinear, non-relativistic to relativistic.</a:t>
            </a:r>
          </a:p>
          <a:p>
            <a:pPr lvl="1" eaLnBrk="1" hangingPunct="1"/>
            <a:r>
              <a:rPr lang="en-US" sz="2000" dirty="0" smtClean="0">
                <a:solidFill>
                  <a:srgbClr val="C00000"/>
                </a:solidFill>
                <a:latin typeface="Calibri" pitchFamily="34" charset="0"/>
              </a:rPr>
              <a:t>THIS HAS BEEN ACHIEVED IN RECENT NONLINEAR NS FFAG DESIGNS</a:t>
            </a:r>
          </a:p>
          <a:p>
            <a:pPr lvl="1" eaLnBrk="1" hangingPunct="1"/>
            <a:r>
              <a:rPr lang="en-US" sz="2000" dirty="0" smtClean="0">
                <a:latin typeface="Calibri" pitchFamily="34" charset="0"/>
              </a:rPr>
              <a:t>Arbitrary nonlinear field </a:t>
            </a:r>
            <a:r>
              <a:rPr lang="en-US" sz="2000" dirty="0" err="1" smtClean="0">
                <a:latin typeface="Calibri" pitchFamily="34" charset="0"/>
              </a:rPr>
              <a:t>expansion+edge</a:t>
            </a:r>
            <a:r>
              <a:rPr lang="en-US" sz="2000" dirty="0" smtClean="0">
                <a:latin typeface="Calibri" pitchFamily="34" charset="0"/>
              </a:rPr>
              <a:t> angle can also constrain the tune</a:t>
            </a:r>
          </a:p>
          <a:p>
            <a:pPr lvl="1" eaLnBrk="1" hangingPunct="1"/>
            <a:r>
              <a:rPr lang="en-US" sz="2000" dirty="0" smtClean="0">
                <a:latin typeface="Calibri" pitchFamily="34" charset="0"/>
              </a:rPr>
              <a:t>The nonlinear gradient provides increased focusing at high energy in </a:t>
            </a:r>
            <a:r>
              <a:rPr lang="en-US" sz="2000" b="1" dirty="0" smtClean="0">
                <a:latin typeface="Calibri" pitchFamily="34" charset="0"/>
              </a:rPr>
              <a:t>both</a:t>
            </a:r>
            <a:r>
              <a:rPr lang="en-US" sz="2000" dirty="0" smtClean="0">
                <a:latin typeface="Calibri" pitchFamily="34" charset="0"/>
              </a:rPr>
              <a:t> planes, relative to the cyclotron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4114800" y="4114800"/>
          <a:ext cx="44196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701" name="TextBox 4"/>
          <p:cNvSpPr txBox="1">
            <a:spLocks noChangeArrowheads="1"/>
          </p:cNvSpPr>
          <p:nvPr/>
        </p:nvSpPr>
        <p:spPr bwMode="auto">
          <a:xfrm rot="16200000">
            <a:off x="2677904" y="5136942"/>
            <a:ext cx="17732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/>
              <a:t>P (</a:t>
            </a:r>
            <a:r>
              <a:rPr lang="en-US" sz="1600" dirty="0" err="1"/>
              <a:t>MeV</a:t>
            </a:r>
            <a:r>
              <a:rPr lang="en-US" sz="1600" dirty="0"/>
              <a:t>/c</a:t>
            </a:r>
            <a:r>
              <a:rPr lang="en-US" sz="1600" dirty="0" smtClean="0"/>
              <a:t>) or </a:t>
            </a:r>
            <a:r>
              <a:rPr lang="en-US" sz="1600" dirty="0" err="1" smtClean="0"/>
              <a:t>B</a:t>
            </a:r>
            <a:r>
              <a:rPr lang="en-US" sz="1600" baseline="-25000" dirty="0" err="1" smtClean="0"/>
              <a:t>field</a:t>
            </a:r>
            <a:endParaRPr lang="en-US" sz="1600" baseline="-25000" dirty="0"/>
          </a:p>
        </p:txBody>
      </p:sp>
      <p:sp>
        <p:nvSpPr>
          <p:cNvPr id="29702" name="TextBox 5"/>
          <p:cNvSpPr txBox="1">
            <a:spLocks noChangeArrowheads="1"/>
          </p:cNvSpPr>
          <p:nvPr/>
        </p:nvSpPr>
        <p:spPr bwMode="auto">
          <a:xfrm>
            <a:off x="4495800" y="6324600"/>
            <a:ext cx="304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i="1" dirty="0" smtClean="0">
                <a:sym typeface="Symbol" pitchFamily="18" charset="2"/>
              </a:rPr>
              <a:t>  or normalized </a:t>
            </a:r>
            <a:r>
              <a:rPr lang="en-US" i="1" dirty="0" err="1" smtClean="0">
                <a:sym typeface="Symbol" pitchFamily="18" charset="2"/>
              </a:rPr>
              <a:t>pathlength</a:t>
            </a:r>
            <a:endParaRPr lang="en-US" i="1" dirty="0"/>
          </a:p>
        </p:txBody>
      </p:sp>
      <p:sp>
        <p:nvSpPr>
          <p:cNvPr id="29703" name="TextBox 6"/>
          <p:cNvSpPr txBox="1">
            <a:spLocks noChangeArrowheads="1"/>
          </p:cNvSpPr>
          <p:nvPr/>
        </p:nvSpPr>
        <p:spPr bwMode="auto">
          <a:xfrm>
            <a:off x="1371600" y="4876800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/>
              <a:t>Cyclotron limit </a:t>
            </a:r>
          </a:p>
          <a:p>
            <a:r>
              <a:rPr lang="en-US" sz="1600" dirty="0"/>
              <a:t> ~ 1 </a:t>
            </a:r>
            <a:r>
              <a:rPr lang="en-US" sz="1600" dirty="0" err="1"/>
              <a:t>GeV</a:t>
            </a:r>
            <a:r>
              <a:rPr lang="en-US" sz="1600" dirty="0"/>
              <a:t> protons</a:t>
            </a:r>
          </a:p>
        </p:txBody>
      </p:sp>
      <p:sp>
        <p:nvSpPr>
          <p:cNvPr id="29704" name="Right Arrow 7"/>
          <p:cNvSpPr>
            <a:spLocks noChangeArrowheads="1"/>
          </p:cNvSpPr>
          <p:nvPr/>
        </p:nvSpPr>
        <p:spPr bwMode="auto">
          <a:xfrm>
            <a:off x="3200400" y="5334000"/>
            <a:ext cx="2743200" cy="76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i="1">
              <a:latin typeface="Tahoma" pitchFamily="34" charset="0"/>
            </a:endParaRPr>
          </a:p>
        </p:txBody>
      </p:sp>
      <p:sp>
        <p:nvSpPr>
          <p:cNvPr id="29705" name="TextBox 8"/>
          <p:cNvSpPr txBox="1">
            <a:spLocks noChangeArrowheads="1"/>
          </p:cNvSpPr>
          <p:nvPr/>
        </p:nvSpPr>
        <p:spPr bwMode="auto">
          <a:xfrm>
            <a:off x="7315200" y="4140200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/>
              <a:t>FFAG limit </a:t>
            </a:r>
          </a:p>
          <a:p>
            <a:r>
              <a:rPr lang="en-US" sz="1600" dirty="0"/>
              <a:t>≥2 </a:t>
            </a:r>
            <a:r>
              <a:rPr lang="en-US" sz="1600" dirty="0" err="1"/>
              <a:t>GeV</a:t>
            </a:r>
            <a:r>
              <a:rPr lang="en-US" sz="1600" dirty="0"/>
              <a:t> protons</a:t>
            </a:r>
          </a:p>
        </p:txBody>
      </p:sp>
      <p:sp>
        <p:nvSpPr>
          <p:cNvPr id="29706" name="Left Arrow 9"/>
          <p:cNvSpPr>
            <a:spLocks noChangeArrowheads="1"/>
          </p:cNvSpPr>
          <p:nvPr/>
        </p:nvSpPr>
        <p:spPr bwMode="auto">
          <a:xfrm>
            <a:off x="6477000" y="4495800"/>
            <a:ext cx="762000" cy="762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i="1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47548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Innovations in Nonlinear, NS FFAG designs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8912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Isochronous (CW) FFAG designs have been successfully designed and will be presented later in this talk. </a:t>
            </a:r>
          </a:p>
          <a:p>
            <a:pPr lvl="1"/>
            <a:r>
              <a:rPr lang="en-US" sz="2200" dirty="0" smtClean="0"/>
              <a:t>Competitive </a:t>
            </a:r>
            <a:r>
              <a:rPr lang="en-US" sz="2200" dirty="0" smtClean="0">
                <a:solidFill>
                  <a:srgbClr val="C00000"/>
                </a:solidFill>
              </a:rPr>
              <a:t>BUT NOT COMPELLING </a:t>
            </a:r>
          </a:p>
          <a:p>
            <a:pPr lvl="1"/>
            <a:endParaRPr lang="en-US" sz="2200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00B0F0"/>
                </a:solidFill>
              </a:rPr>
              <a:t>What more can an FFAG offer?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3200400" y="1143000"/>
            <a:ext cx="3810000" cy="762000"/>
          </a:xfrm>
          <a:prstGeom prst="ellipse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733800" y="2362200"/>
            <a:ext cx="3810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14374943">
            <a:off x="5722448" y="2063690"/>
            <a:ext cx="651737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27888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Summary of Operational Advantages in a Dual Stage FFAG Proton Therapy Facility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CW operation  with ….</a:t>
            </a:r>
          </a:p>
          <a:p>
            <a:r>
              <a:rPr lang="en-US" sz="2000" dirty="0" smtClean="0"/>
              <a:t>Variable energy </a:t>
            </a:r>
          </a:p>
          <a:p>
            <a:r>
              <a:rPr lang="en-US" sz="2000" dirty="0" smtClean="0"/>
              <a:t>Limited use of degraders if needed; 250 – 150; or 150 – 70 </a:t>
            </a:r>
            <a:r>
              <a:rPr lang="en-US" sz="2000" dirty="0" err="1" smtClean="0"/>
              <a:t>MeV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Low loss operation, comparable to synchrotrons</a:t>
            </a:r>
          </a:p>
          <a:p>
            <a:r>
              <a:rPr lang="en-US" sz="2000" dirty="0" smtClean="0"/>
              <a:t>Multi- accelerators/multi-room operation  is perhaps the most important next step in patient throughput.</a:t>
            </a:r>
          </a:p>
          <a:p>
            <a:r>
              <a:rPr lang="en-US" sz="2000" dirty="0" smtClean="0"/>
              <a:t>Less susceptible to hysteresis, smaller tuning window</a:t>
            </a:r>
          </a:p>
          <a:p>
            <a:r>
              <a:rPr lang="en-US" sz="2000" dirty="0" smtClean="0"/>
              <a:t>Less susceptible to energy variations in beam phase space</a:t>
            </a:r>
          </a:p>
          <a:p>
            <a:r>
              <a:rPr lang="en-US" sz="2000" dirty="0" smtClean="0"/>
              <a:t>Amenable  to most advanced hardware developments in cyclotrons and synchrotrons </a:t>
            </a:r>
          </a:p>
          <a:p>
            <a:pPr lvl="1"/>
            <a:r>
              <a:rPr lang="en-US" sz="1800" dirty="0" smtClean="0"/>
              <a:t>Much of the ground-breaking work in PAMELA can be adapted (the higher energy ring, for example uses up to </a:t>
            </a:r>
            <a:r>
              <a:rPr lang="en-US" sz="1800" dirty="0" err="1" smtClean="0"/>
              <a:t>octupole</a:t>
            </a:r>
            <a:r>
              <a:rPr lang="en-US" sz="1800" dirty="0" smtClean="0"/>
              <a:t> field expansion)</a:t>
            </a:r>
            <a:endParaRPr lang="en-US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3200400" y="1143000"/>
            <a:ext cx="3810000" cy="762000"/>
          </a:xfrm>
          <a:prstGeom prst="ellipse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733800" y="2362200"/>
            <a:ext cx="3810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14374943">
            <a:off x="5722448" y="2063690"/>
            <a:ext cx="651737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2400" y="3581400"/>
            <a:ext cx="7772400" cy="1143000"/>
          </a:xfrm>
          <a:prstGeom prst="ellipse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Bent-Up Arrow 8"/>
          <p:cNvSpPr/>
          <p:nvPr/>
        </p:nvSpPr>
        <p:spPr>
          <a:xfrm rot="10800000">
            <a:off x="76201" y="1676400"/>
            <a:ext cx="533400" cy="2286000"/>
          </a:xfrm>
          <a:prstGeom prst="bentUpArrow">
            <a:avLst>
              <a:gd name="adj1" fmla="val 23544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91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Research Facility :  Funding for Proton Therapy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720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In the U.S. non-private funding for medical facilities is essentially </a:t>
            </a:r>
            <a:r>
              <a:rPr lang="en-US" sz="2000" i="1" u="sng" dirty="0" smtClean="0"/>
              <a:t>Non-Existent</a:t>
            </a:r>
            <a:r>
              <a:rPr lang="en-US" sz="2000" i="1" dirty="0" smtClean="0"/>
              <a:t> . </a:t>
            </a:r>
          </a:p>
          <a:p>
            <a:pPr lvl="1"/>
            <a:r>
              <a:rPr lang="en-US" sz="1800" i="1" dirty="0" smtClean="0"/>
              <a:t>Funding tends to be confined to R&amp;D not “publicly offered” for routine service</a:t>
            </a:r>
          </a:p>
          <a:p>
            <a:pPr lvl="1"/>
            <a:r>
              <a:rPr lang="en-US" sz="1800" i="1" dirty="0" smtClean="0"/>
              <a:t>Medical is particularly difficult</a:t>
            </a:r>
          </a:p>
          <a:p>
            <a:pPr lvl="1"/>
            <a:r>
              <a:rPr lang="en-US" sz="1800" i="1" dirty="0" smtClean="0"/>
              <a:t>One caveat is university-based facilities,</a:t>
            </a:r>
          </a:p>
          <a:p>
            <a:pPr lvl="2"/>
            <a:r>
              <a:rPr lang="en-US" sz="1500" i="1" dirty="0" smtClean="0"/>
              <a:t>Generally do not have the resources to fund large scale, “experimental” facility</a:t>
            </a:r>
          </a:p>
          <a:p>
            <a:r>
              <a:rPr lang="en-US" sz="2000" dirty="0" smtClean="0"/>
              <a:t>No strictly “Local Competence” centers based on government funding</a:t>
            </a:r>
          </a:p>
          <a:p>
            <a:pPr marL="274320" lvl="2" indent="-274320">
              <a:buClr>
                <a:schemeClr val="accent3"/>
              </a:buClr>
              <a:buSzPct val="95000"/>
            </a:pPr>
            <a:r>
              <a:rPr lang="en-US" sz="2000" dirty="0" smtClean="0"/>
              <a:t>Requires a broader R&amp;D justification –</a:t>
            </a:r>
            <a:r>
              <a:rPr lang="en-US" sz="2000" b="1" dirty="0" smtClean="0"/>
              <a:t>~</a:t>
            </a:r>
            <a:r>
              <a:rPr lang="en-US" sz="2800" dirty="0" smtClean="0"/>
              <a:t>1</a:t>
            </a:r>
            <a:r>
              <a:rPr lang="en-US" sz="2000" b="1" dirty="0" smtClean="0"/>
              <a:t> </a:t>
            </a:r>
            <a:r>
              <a:rPr lang="en-US" sz="2000" dirty="0" err="1" smtClean="0"/>
              <a:t>GeV</a:t>
            </a:r>
            <a:r>
              <a:rPr lang="en-US" sz="2000" dirty="0" smtClean="0"/>
              <a:t> CW proton beam is required by</a:t>
            </a:r>
          </a:p>
          <a:p>
            <a:pPr lvl="1"/>
            <a:r>
              <a:rPr lang="en-US" sz="1800" dirty="0" smtClean="0"/>
              <a:t>Accelerator Driven Subcritical </a:t>
            </a:r>
            <a:r>
              <a:rPr lang="en-US" sz="1800" dirty="0" err="1" smtClean="0"/>
              <a:t>Reacter</a:t>
            </a:r>
            <a:r>
              <a:rPr lang="en-US" sz="1800" dirty="0" smtClean="0"/>
              <a:t> (ADS):  </a:t>
            </a:r>
          </a:p>
          <a:p>
            <a:pPr lvl="1"/>
            <a:r>
              <a:rPr lang="en-US" sz="1800" dirty="0" smtClean="0"/>
              <a:t>Homeland Security (cargo inspection)</a:t>
            </a:r>
          </a:p>
          <a:p>
            <a:r>
              <a:rPr lang="en-US" sz="2000" b="1" dirty="0" smtClean="0">
                <a:solidFill>
                  <a:srgbClr val="00B0F0"/>
                </a:solidFill>
              </a:rPr>
              <a:t>A </a:t>
            </a:r>
            <a:r>
              <a:rPr lang="en-US" sz="2800" b="1" dirty="0" smtClean="0">
                <a:solidFill>
                  <a:srgbClr val="00B0F0"/>
                </a:solidFill>
              </a:rPr>
              <a:t>1.2</a:t>
            </a:r>
            <a:r>
              <a:rPr lang="en-US" sz="2000" b="1" dirty="0" smtClean="0">
                <a:solidFill>
                  <a:srgbClr val="00B0F0"/>
                </a:solidFill>
              </a:rPr>
              <a:t> </a:t>
            </a:r>
            <a:r>
              <a:rPr lang="en-US" sz="2000" b="1" dirty="0" err="1" smtClean="0">
                <a:solidFill>
                  <a:srgbClr val="00B0F0"/>
                </a:solidFill>
              </a:rPr>
              <a:t>GeV</a:t>
            </a:r>
            <a:r>
              <a:rPr lang="en-US" sz="2000" b="1" dirty="0" smtClean="0">
                <a:solidFill>
                  <a:srgbClr val="00B0F0"/>
                </a:solidFill>
              </a:rPr>
              <a:t> proton machine can be used for 400 </a:t>
            </a:r>
            <a:r>
              <a:rPr lang="en-US" sz="2000" b="1" dirty="0" err="1" smtClean="0">
                <a:solidFill>
                  <a:srgbClr val="00B0F0"/>
                </a:solidFill>
              </a:rPr>
              <a:t>MeV</a:t>
            </a:r>
            <a:r>
              <a:rPr lang="en-US" sz="2000" b="1" dirty="0" smtClean="0">
                <a:solidFill>
                  <a:srgbClr val="00B0F0"/>
                </a:solidFill>
              </a:rPr>
              <a:t>/u C</a:t>
            </a:r>
            <a:r>
              <a:rPr lang="en-US" sz="2000" b="1" baseline="30000" dirty="0" smtClean="0">
                <a:solidFill>
                  <a:srgbClr val="00B0F0"/>
                </a:solidFill>
              </a:rPr>
              <a:t>6+  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Basis for a Research and Possible Competence Facility in the U.S.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 Summary – Case for Carbon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2400" dirty="0" smtClean="0"/>
              <a:t>FFAGs can reach the highest energies in CW mode (lower energy injection would likely be via C</a:t>
            </a:r>
            <a:r>
              <a:rPr lang="en-US" sz="2400" baseline="30000" dirty="0" smtClean="0"/>
              <a:t>4+ </a:t>
            </a:r>
            <a:r>
              <a:rPr lang="en-US" sz="2400" dirty="0" smtClean="0"/>
              <a:t>or </a:t>
            </a:r>
            <a:r>
              <a:rPr lang="en-US" sz="2400" baseline="30000" dirty="0" smtClean="0"/>
              <a:t>5+ </a:t>
            </a:r>
            <a:r>
              <a:rPr lang="en-US" sz="2400" dirty="0" smtClean="0"/>
              <a:t>).</a:t>
            </a:r>
          </a:p>
          <a:p>
            <a:pPr lvl="1"/>
            <a:r>
              <a:rPr lang="en-US" sz="2200" dirty="0" smtClean="0"/>
              <a:t>Carbon requires a synchrocyclotron</a:t>
            </a:r>
          </a:p>
          <a:p>
            <a:pPr lvl="1"/>
            <a:r>
              <a:rPr lang="en-US" sz="2200" dirty="0" smtClean="0"/>
              <a:t>Small (~1/2 the footprint of 60 m circumference synchrotron)</a:t>
            </a:r>
          </a:p>
          <a:p>
            <a:pPr lvl="1"/>
            <a:r>
              <a:rPr lang="en-US" sz="2200" dirty="0" smtClean="0"/>
              <a:t>12 magnets in four periods, i.e. four </a:t>
            </a:r>
            <a:r>
              <a:rPr lang="en-US" sz="2800" dirty="0" smtClean="0"/>
              <a:t>2</a:t>
            </a:r>
            <a:r>
              <a:rPr lang="en-US" sz="2200" dirty="0" smtClean="0"/>
              <a:t>m straights – can be expanded to 3-4 m.</a:t>
            </a:r>
          </a:p>
          <a:p>
            <a:pPr lvl="2"/>
            <a:r>
              <a:rPr lang="en-US" sz="1900" dirty="0" smtClean="0"/>
              <a:t>Injection, extraction, RF, one spare straight</a:t>
            </a:r>
          </a:p>
          <a:p>
            <a:pPr lvl="1"/>
            <a:r>
              <a:rPr lang="en-US" sz="2200" dirty="0" smtClean="0"/>
              <a:t>Multi-ion capability: charge/mass ratio of ½ is supported (He, H2</a:t>
            </a:r>
            <a:r>
              <a:rPr lang="en-US" sz="2200" baseline="30000" dirty="0" smtClean="0"/>
              <a:t>+</a:t>
            </a:r>
            <a:r>
              <a:rPr lang="en-US" sz="2200" dirty="0" smtClean="0"/>
              <a:t>)</a:t>
            </a:r>
          </a:p>
          <a:p>
            <a:pPr lvl="1"/>
            <a:r>
              <a:rPr lang="en-US" sz="2200" dirty="0" smtClean="0"/>
              <a:t>Can use the preceding ring designs as injectors – staged proton/carbon facility with multi-port treatment capability</a:t>
            </a:r>
          </a:p>
          <a:p>
            <a:pPr lvl="1"/>
            <a:r>
              <a:rPr lang="en-US" sz="2200" dirty="0" smtClean="0"/>
              <a:t>Variable energy is still possible or minimal use of degrader</a:t>
            </a:r>
          </a:p>
          <a:p>
            <a:pPr lvl="2"/>
            <a:r>
              <a:rPr lang="en-US" sz="1900" dirty="0" smtClean="0"/>
              <a:t>Avoids the fragmentation problem of carbon with a cyclotron/full degrader</a:t>
            </a:r>
          </a:p>
          <a:p>
            <a:pPr lvl="2"/>
            <a:r>
              <a:rPr lang="en-US" sz="1900" dirty="0" smtClean="0"/>
              <a:t>Delivers a low, constant dose: easy to monitor and integrate</a:t>
            </a:r>
          </a:p>
          <a:p>
            <a:pPr lvl="2"/>
            <a:r>
              <a:rPr lang="en-US" sz="1900" dirty="0" smtClean="0"/>
              <a:t>CW sets the stage for PBS using carbon</a:t>
            </a:r>
          </a:p>
          <a:p>
            <a:pPr lvl="1"/>
            <a:endParaRPr lang="en-US" sz="2200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Fulfills and presents the strongest argument for pursuing a new IBT facility – satisfying  Development, Operation, Research and potentially Local Competence – particularly since  carbon facilities are still in a development stage.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Particle Accelerator Corp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Accelerator and component design – FFAGs and synchrotrons, magnets, diagnostics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000" dirty="0" smtClean="0"/>
              <a:t>Employees and collaborators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000" dirty="0" smtClean="0"/>
              <a:t>Fred Mills (retired, </a:t>
            </a:r>
            <a:r>
              <a:rPr lang="en-US" sz="2000" dirty="0" err="1" smtClean="0"/>
              <a:t>Fermilab</a:t>
            </a:r>
            <a:r>
              <a:rPr lang="en-US" sz="2000" dirty="0" smtClean="0"/>
              <a:t>, built the first MURA FFAGs)</a:t>
            </a:r>
          </a:p>
          <a:p>
            <a:pPr>
              <a:buNone/>
            </a:pPr>
            <a:r>
              <a:rPr lang="en-US" sz="2000" dirty="0" smtClean="0"/>
              <a:t>		C. Johnstone (</a:t>
            </a:r>
            <a:r>
              <a:rPr lang="en-US" sz="2000" dirty="0" err="1" smtClean="0"/>
              <a:t>Fermilab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Richard Ford (</a:t>
            </a:r>
            <a:r>
              <a:rPr lang="en-US" sz="2000" dirty="0" err="1" smtClean="0"/>
              <a:t>Fermilab</a:t>
            </a:r>
            <a:r>
              <a:rPr lang="en-US" sz="2000" dirty="0" smtClean="0"/>
              <a:t>)</a:t>
            </a:r>
          </a:p>
          <a:p>
            <a:pPr>
              <a:buNone/>
            </a:pPr>
            <a:r>
              <a:rPr lang="en-US" sz="2000" dirty="0" smtClean="0"/>
              <a:t>		V. </a:t>
            </a:r>
            <a:r>
              <a:rPr lang="en-US" sz="2000" dirty="0" err="1" smtClean="0"/>
              <a:t>Kashikhin</a:t>
            </a:r>
            <a:r>
              <a:rPr lang="en-US" sz="2000" dirty="0" smtClean="0"/>
              <a:t> (</a:t>
            </a:r>
            <a:r>
              <a:rPr lang="en-US" sz="2000" dirty="0" err="1" smtClean="0"/>
              <a:t>Fermilab</a:t>
            </a:r>
            <a:r>
              <a:rPr lang="en-US" sz="2000" dirty="0" smtClean="0"/>
              <a:t>)</a:t>
            </a:r>
          </a:p>
          <a:p>
            <a:pPr>
              <a:buNone/>
            </a:pPr>
            <a:r>
              <a:rPr lang="en-US" sz="2000" dirty="0" smtClean="0"/>
              <a:t>		Shane </a:t>
            </a:r>
            <a:r>
              <a:rPr lang="en-US" sz="2000" dirty="0" err="1" smtClean="0"/>
              <a:t>Koscielniak</a:t>
            </a:r>
            <a:r>
              <a:rPr lang="en-US" sz="2000" dirty="0" smtClean="0"/>
              <a:t> (TRIUMF)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000" dirty="0" smtClean="0"/>
              <a:t>Martin </a:t>
            </a:r>
            <a:r>
              <a:rPr lang="en-US" sz="2000" dirty="0" err="1" smtClean="0"/>
              <a:t>Berz</a:t>
            </a:r>
            <a:r>
              <a:rPr lang="en-US" sz="2000" dirty="0" smtClean="0"/>
              <a:t> (Michigan State University)</a:t>
            </a:r>
          </a:p>
          <a:p>
            <a:pPr>
              <a:buNone/>
            </a:pPr>
            <a:r>
              <a:rPr lang="en-US" sz="2000" dirty="0" smtClean="0"/>
              <a:t>		Kyoko Makino (Michigan State University)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Pavel</a:t>
            </a:r>
            <a:r>
              <a:rPr lang="en-US" sz="2000" dirty="0" smtClean="0"/>
              <a:t> </a:t>
            </a:r>
            <a:r>
              <a:rPr lang="en-US" sz="2000" dirty="0" err="1" smtClean="0"/>
              <a:t>Snopok</a:t>
            </a:r>
            <a:r>
              <a:rPr lang="en-US" sz="2000" dirty="0" smtClean="0"/>
              <a:t> </a:t>
            </a:r>
            <a:r>
              <a:rPr lang="en-US" sz="2000" dirty="0" smtClean="0"/>
              <a:t>(IIT, Chicago)</a:t>
            </a:r>
            <a:endParaRPr lang="en-US" sz="2000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762000"/>
            <a:ext cx="16478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NS FFAGs R&amp;D Development</a:t>
            </a:r>
            <a:endParaRPr lang="en-US" sz="2400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257800"/>
          </a:xfrm>
        </p:spPr>
        <p:txBody>
          <a:bodyPr>
            <a:normAutofit fontScale="77500" lnSpcReduction="20000"/>
          </a:bodyPr>
          <a:lstStyle/>
          <a:p>
            <a:pPr marL="514350" indent="-514350" eaLnBrk="1" hangingPunct="1"/>
            <a:r>
              <a:rPr lang="en-US" sz="2400" dirty="0" smtClean="0"/>
              <a:t>6 MeV</a:t>
            </a:r>
            <a:endParaRPr lang="en-US" sz="2400" dirty="0" smtClean="0"/>
          </a:p>
          <a:p>
            <a:pPr marL="914400" lvl="1" indent="-514350" eaLnBrk="1" hangingPunct="1"/>
            <a:r>
              <a:rPr lang="en-US" sz="2000" dirty="0" smtClean="0"/>
              <a:t> </a:t>
            </a:r>
            <a:r>
              <a:rPr lang="en-US" sz="2000" dirty="0" smtClean="0"/>
              <a:t>PIP (Pro (pop for a proton/isochronous demonstration)</a:t>
            </a:r>
            <a:endParaRPr lang="en-US" sz="2000" dirty="0" smtClean="0"/>
          </a:p>
          <a:p>
            <a:pPr marL="1314450" lvl="2" indent="-514350" eaLnBrk="1" hangingPunct="1"/>
            <a:r>
              <a:rPr lang="en-US" sz="1600" dirty="0" smtClean="0"/>
              <a:t>Commercial Applications – this is now a mandate</a:t>
            </a:r>
            <a:endParaRPr lang="en-US" sz="1600" b="1" i="1" dirty="0" smtClean="0"/>
          </a:p>
          <a:p>
            <a:pPr marL="1771650" lvl="3" indent="-514350" eaLnBrk="1" hangingPunct="1"/>
            <a:r>
              <a:rPr lang="en-US" sz="1200" dirty="0" smtClean="0"/>
              <a:t>Need a list of applications with technical specifications</a:t>
            </a:r>
            <a:endParaRPr lang="en-US" sz="1200" dirty="0" smtClean="0"/>
          </a:p>
          <a:p>
            <a:pPr marL="1314450" lvl="2" indent="-514350" eaLnBrk="1" hangingPunct="1"/>
            <a:r>
              <a:rPr lang="en-US" sz="1600" dirty="0" smtClean="0"/>
              <a:t>Near-term project</a:t>
            </a:r>
            <a:endParaRPr lang="en-US" sz="1600" b="1" i="1" dirty="0" smtClean="0"/>
          </a:p>
          <a:p>
            <a:pPr marL="1771650" lvl="3" indent="-514350" eaLnBrk="1" hangingPunct="1"/>
            <a:r>
              <a:rPr lang="en-US" sz="1200" dirty="0" smtClean="0"/>
              <a:t>1-year timescale to design, simulate, and engineer </a:t>
            </a:r>
            <a:endParaRPr lang="en-US" sz="1200" dirty="0" smtClean="0"/>
          </a:p>
          <a:p>
            <a:pPr marL="1771650" lvl="3" indent="-514350" eaLnBrk="1" hangingPunct="1"/>
            <a:r>
              <a:rPr lang="en-US" sz="1200" dirty="0" smtClean="0"/>
              <a:t>List of participants</a:t>
            </a:r>
          </a:p>
          <a:p>
            <a:pPr marL="1771650" lvl="3" indent="-514350" eaLnBrk="1" hangingPunct="1"/>
            <a:r>
              <a:rPr lang="en-US" sz="1200" dirty="0" smtClean="0"/>
              <a:t>Commercial partners?</a:t>
            </a:r>
          </a:p>
          <a:p>
            <a:pPr marL="1771650" lvl="3" indent="-514350" eaLnBrk="1" hangingPunct="1"/>
            <a:r>
              <a:rPr lang="en-US" sz="1200" dirty="0" smtClean="0"/>
              <a:t>Do we couple it to a 1 </a:t>
            </a:r>
            <a:r>
              <a:rPr lang="en-US" sz="1200" dirty="0" err="1" smtClean="0"/>
              <a:t>GeV</a:t>
            </a:r>
            <a:r>
              <a:rPr lang="en-US" sz="1200" dirty="0" smtClean="0"/>
              <a:t> or 330 MeV </a:t>
            </a:r>
            <a:r>
              <a:rPr lang="en-US" sz="1200" dirty="0" err="1" smtClean="0"/>
              <a:t>iso</a:t>
            </a:r>
            <a:r>
              <a:rPr lang="en-US" sz="1200" dirty="0" smtClean="0"/>
              <a:t>-FFAG conceptual design</a:t>
            </a:r>
          </a:p>
          <a:p>
            <a:pPr marL="1771650" lvl="3" indent="-514350" eaLnBrk="1" hangingPunct="1"/>
            <a:r>
              <a:rPr lang="en-US" sz="1200" dirty="0" smtClean="0"/>
              <a:t>Host laboratory?</a:t>
            </a:r>
            <a:endParaRPr lang="en-US" sz="1200" dirty="0" smtClean="0"/>
          </a:p>
          <a:p>
            <a:pPr marL="1771650" lvl="3" indent="-514350" eaLnBrk="1" hangingPunct="1"/>
            <a:endParaRPr lang="en-US" sz="1200" dirty="0" smtClean="0"/>
          </a:p>
          <a:p>
            <a:pPr marL="914400" lvl="1" indent="-514350" eaLnBrk="1" hangingPunct="1"/>
            <a:r>
              <a:rPr lang="en-US" sz="2000" dirty="0" smtClean="0"/>
              <a:t>Funding avenues</a:t>
            </a:r>
          </a:p>
          <a:p>
            <a:pPr marL="1188720" lvl="2" indent="-514350"/>
            <a:r>
              <a:rPr lang="en-US" sz="1700" dirty="0" smtClean="0"/>
              <a:t>Univ. of </a:t>
            </a:r>
            <a:r>
              <a:rPr lang="en-US" sz="1700" dirty="0" err="1" smtClean="0"/>
              <a:t>Huddersfield</a:t>
            </a:r>
            <a:r>
              <a:rPr lang="en-US" sz="1700" dirty="0" smtClean="0"/>
              <a:t>:  0.5 million pounds</a:t>
            </a:r>
          </a:p>
          <a:p>
            <a:pPr marL="1188720" lvl="2" indent="-514350"/>
            <a:r>
              <a:rPr lang="en-US" sz="1700" dirty="0" smtClean="0"/>
              <a:t>STFC: 0.25 million pounds</a:t>
            </a:r>
          </a:p>
          <a:p>
            <a:pPr marL="1188720" lvl="2" indent="-514350"/>
            <a:r>
              <a:rPr lang="en-US" sz="1700" dirty="0" smtClean="0"/>
              <a:t>Does a pending DOD grant with PAC ($300k/year over 3 years) for 1 </a:t>
            </a:r>
            <a:r>
              <a:rPr lang="en-US" sz="1700" dirty="0" err="1" smtClean="0"/>
              <a:t>GeV</a:t>
            </a:r>
            <a:r>
              <a:rPr lang="en-US" sz="1700" dirty="0" smtClean="0"/>
              <a:t> </a:t>
            </a:r>
            <a:r>
              <a:rPr lang="en-US" sz="1700" dirty="0" err="1" smtClean="0"/>
              <a:t>iso</a:t>
            </a:r>
            <a:r>
              <a:rPr lang="en-US" sz="1700" dirty="0" smtClean="0"/>
              <a:t> FFAG apply as “matching” funds?</a:t>
            </a:r>
          </a:p>
          <a:p>
            <a:pPr marL="1188720" lvl="2" indent="-514350"/>
            <a:r>
              <a:rPr lang="en-US" sz="1700" dirty="0" smtClean="0"/>
              <a:t>BNL is contributing significant resources in terms of manpower </a:t>
            </a:r>
            <a:endParaRPr lang="en-US" sz="1700" dirty="0" smtClean="0"/>
          </a:p>
          <a:p>
            <a:pPr marL="1188720" lvl="2" indent="-514350"/>
            <a:r>
              <a:rPr lang="en-US" sz="1700" dirty="0" smtClean="0"/>
              <a:t>SBIR Phase II </a:t>
            </a:r>
            <a:r>
              <a:rPr lang="en-US" sz="1700" dirty="0" err="1" smtClean="0"/>
              <a:t>aggreement</a:t>
            </a:r>
            <a:r>
              <a:rPr lang="en-US" sz="1700" dirty="0" smtClean="0"/>
              <a:t> with Far-Tech for tunable RF</a:t>
            </a:r>
          </a:p>
          <a:p>
            <a:pPr marL="1188720" lvl="2" indent="-514350"/>
            <a:r>
              <a:rPr lang="en-US" sz="1700" dirty="0" smtClean="0"/>
              <a:t>Private capital – we have connections</a:t>
            </a:r>
          </a:p>
          <a:p>
            <a:pPr marL="1188720" lvl="2" indent="-514350"/>
            <a:r>
              <a:rPr lang="en-US" sz="1700" dirty="0" smtClean="0"/>
              <a:t>U.S. Universities</a:t>
            </a:r>
            <a:endParaRPr lang="en-US" sz="1700" dirty="0" smtClean="0"/>
          </a:p>
          <a:p>
            <a:pPr marL="914400" lvl="1" indent="-514350" eaLnBrk="1" hangingPunct="1"/>
            <a:endParaRPr lang="en-US" sz="2000" dirty="0" smtClean="0"/>
          </a:p>
          <a:p>
            <a:pPr marL="514350" indent="-514350" eaLnBrk="1" hangingPunct="1"/>
            <a:r>
              <a:rPr lang="en-US" sz="2400" dirty="0" smtClean="0"/>
              <a:t>IP:</a:t>
            </a:r>
            <a:endParaRPr lang="en-US" sz="2400" dirty="0" smtClean="0"/>
          </a:p>
          <a:p>
            <a:pPr marL="914400" lvl="1" indent="-514350" eaLnBrk="1" hangingPunct="1"/>
            <a:r>
              <a:rPr lang="en-US" sz="1600" dirty="0" smtClean="0"/>
              <a:t>All funding now requires commercialization/business plans</a:t>
            </a:r>
          </a:p>
          <a:p>
            <a:pPr marL="1188720" lvl="2" indent="-514350"/>
            <a:r>
              <a:rPr lang="en-US" sz="1300" dirty="0" smtClean="0"/>
              <a:t>PAC has initiated one</a:t>
            </a:r>
          </a:p>
          <a:p>
            <a:pPr marL="1188720" lvl="2" indent="-514350"/>
            <a:r>
              <a:rPr lang="en-US" sz="1300" dirty="0" smtClean="0"/>
              <a:t>U.K. plans?</a:t>
            </a:r>
          </a:p>
          <a:p>
            <a:pPr marL="914400" lvl="1" indent="-514350" eaLnBrk="1" hangingPunct="1"/>
            <a:r>
              <a:rPr lang="en-US" sz="1600" dirty="0" smtClean="0"/>
              <a:t>Reciprocal NDAs.</a:t>
            </a:r>
          </a:p>
          <a:p>
            <a:pPr marL="914400" lvl="1" indent="-514350" eaLnBrk="1" hangingPunct="1"/>
            <a:r>
              <a:rPr lang="en-US" sz="1600" dirty="0" smtClean="0"/>
              <a:t>Patent has been initiated on the isochronous FFAG concept</a:t>
            </a:r>
          </a:p>
          <a:p>
            <a:pPr marL="1188720" lvl="2" indent="-514350"/>
            <a:r>
              <a:rPr lang="en-US" sz="1300" dirty="0" smtClean="0"/>
              <a:t>Protection of IP is c</a:t>
            </a:r>
            <a:r>
              <a:rPr lang="en-US" sz="1300" dirty="0" smtClean="0"/>
              <a:t>ritical to attract a commercial partner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NS FFAGs R&amp;D Development</a:t>
            </a:r>
            <a:endParaRPr lang="en-US" sz="2400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257800"/>
          </a:xfrm>
        </p:spPr>
        <p:txBody>
          <a:bodyPr>
            <a:normAutofit fontScale="92500" lnSpcReduction="20000"/>
          </a:bodyPr>
          <a:lstStyle/>
          <a:p>
            <a:pPr marL="514350" indent="-514350" eaLnBrk="1" hangingPunct="1"/>
            <a:r>
              <a:rPr lang="en-US" sz="2400" dirty="0" smtClean="0"/>
              <a:t>1 </a:t>
            </a:r>
            <a:r>
              <a:rPr lang="en-US" sz="2400" dirty="0" err="1" smtClean="0"/>
              <a:t>GeV</a:t>
            </a:r>
            <a:endParaRPr lang="en-US" sz="2000" dirty="0" smtClean="0"/>
          </a:p>
          <a:p>
            <a:pPr marL="1040130" lvl="1" indent="-514350"/>
            <a:r>
              <a:rPr lang="en-US" sz="1900" dirty="0" smtClean="0"/>
              <a:t>Commercial Applications </a:t>
            </a:r>
            <a:endParaRPr lang="en-US" sz="1900" b="1" i="1" dirty="0" smtClean="0"/>
          </a:p>
          <a:p>
            <a:pPr marL="1497330" lvl="2" indent="-514350"/>
            <a:r>
              <a:rPr lang="en-US" sz="1300" dirty="0" smtClean="0"/>
              <a:t>ADS</a:t>
            </a:r>
          </a:p>
          <a:p>
            <a:pPr marL="1497330" lvl="2" indent="-514350"/>
            <a:r>
              <a:rPr lang="en-US" sz="1300" dirty="0" smtClean="0"/>
              <a:t>Security – cargo scanning</a:t>
            </a:r>
          </a:p>
          <a:p>
            <a:pPr marL="1497330" lvl="2" indent="-514350"/>
            <a:r>
              <a:rPr lang="en-US" sz="1300" dirty="0" smtClean="0"/>
              <a:t>Carbon prototype machine</a:t>
            </a:r>
            <a:endParaRPr lang="en-US" sz="1300" dirty="0" smtClean="0"/>
          </a:p>
          <a:p>
            <a:pPr marL="1314450" lvl="2" indent="-514350" eaLnBrk="1" hangingPunct="1"/>
            <a:r>
              <a:rPr lang="en-US" sz="1600" dirty="0" smtClean="0"/>
              <a:t>Mid-term project</a:t>
            </a:r>
            <a:endParaRPr lang="en-US" sz="1600" b="1" i="1" dirty="0" smtClean="0"/>
          </a:p>
          <a:p>
            <a:pPr marL="1771650" lvl="3" indent="-514350" eaLnBrk="1" hangingPunct="1"/>
            <a:r>
              <a:rPr lang="en-US" sz="1200" dirty="0"/>
              <a:t>3</a:t>
            </a:r>
            <a:r>
              <a:rPr lang="en-US" sz="1200" dirty="0" smtClean="0"/>
              <a:t>-year timescale to design, simulate in parallel with 6 MeV development</a:t>
            </a:r>
            <a:endParaRPr lang="en-US" sz="1200" dirty="0" smtClean="0"/>
          </a:p>
          <a:p>
            <a:pPr marL="1771650" lvl="3" indent="-514350" eaLnBrk="1" hangingPunct="1"/>
            <a:r>
              <a:rPr lang="en-US" sz="1200" dirty="0" smtClean="0"/>
              <a:t>List of participants and task assignment (</a:t>
            </a:r>
            <a:r>
              <a:rPr lang="en-US" sz="1200" dirty="0" err="1" smtClean="0"/>
              <a:t>Pavel</a:t>
            </a:r>
            <a:r>
              <a:rPr lang="en-US" sz="1200" dirty="0" smtClean="0"/>
              <a:t>, U.S., Suzie, U.K.)</a:t>
            </a:r>
          </a:p>
          <a:p>
            <a:pPr marL="1771650" lvl="3" indent="-514350" eaLnBrk="1" hangingPunct="1"/>
            <a:r>
              <a:rPr lang="en-US" sz="1200" dirty="0" smtClean="0"/>
              <a:t>Commercial/other international partners in 1-3 years?</a:t>
            </a:r>
            <a:endParaRPr lang="en-US" sz="1200" dirty="0" smtClean="0"/>
          </a:p>
          <a:p>
            <a:pPr marL="914400" lvl="1" indent="-514350" eaLnBrk="1" hangingPunct="1"/>
            <a:r>
              <a:rPr lang="en-US" sz="2000" dirty="0" smtClean="0"/>
              <a:t>Funding avenues</a:t>
            </a:r>
          </a:p>
          <a:p>
            <a:pPr marL="1188720" lvl="2" indent="-514350"/>
            <a:r>
              <a:rPr lang="en-US" sz="1700" dirty="0" smtClean="0"/>
              <a:t>DOD grant supposedly pending – looks like possibly March ($900k)</a:t>
            </a:r>
          </a:p>
          <a:p>
            <a:pPr marL="1188720" lvl="2" indent="-514350"/>
            <a:r>
              <a:rPr lang="en-US" sz="1700" dirty="0" smtClean="0"/>
              <a:t>BNL is contributing significant resources for ADS</a:t>
            </a:r>
            <a:endParaRPr lang="en-US" sz="1700" dirty="0" smtClean="0"/>
          </a:p>
          <a:p>
            <a:pPr marL="1188720" lvl="2" indent="-514350"/>
            <a:r>
              <a:rPr lang="en-US" sz="1700" dirty="0" smtClean="0"/>
              <a:t>Private capital – we have connections</a:t>
            </a:r>
          </a:p>
          <a:p>
            <a:pPr marL="1188720" lvl="2" indent="-514350"/>
            <a:r>
              <a:rPr lang="en-US" sz="1700" dirty="0" smtClean="0"/>
              <a:t>U.S. Universities</a:t>
            </a:r>
          </a:p>
          <a:p>
            <a:pPr marL="1188720" lvl="2" indent="-514350"/>
            <a:r>
              <a:rPr lang="en-US" sz="1700" dirty="0" smtClean="0"/>
              <a:t>U.K. proposals</a:t>
            </a:r>
          </a:p>
          <a:p>
            <a:pPr marL="914400" lvl="1" indent="-514350" eaLnBrk="1" hangingPunct="1"/>
            <a:endParaRPr lang="en-US" sz="2000" dirty="0" smtClean="0"/>
          </a:p>
          <a:p>
            <a:pPr marL="514350" indent="-514350" eaLnBrk="1" hangingPunct="1"/>
            <a:r>
              <a:rPr lang="en-US" sz="2400" dirty="0" smtClean="0"/>
              <a:t>Discussion</a:t>
            </a:r>
            <a:r>
              <a:rPr lang="en-US" sz="2400" dirty="0" smtClean="0"/>
              <a:t>:</a:t>
            </a:r>
            <a:endParaRPr lang="en-US" sz="2400" dirty="0" smtClean="0"/>
          </a:p>
          <a:p>
            <a:pPr marL="914400" lvl="1" indent="-514350" eaLnBrk="1" hangingPunct="1"/>
            <a:r>
              <a:rPr lang="en-US" sz="1600" dirty="0" smtClean="0"/>
              <a:t>Injector – 250 or 330 MeV to be compatible with </a:t>
            </a:r>
            <a:r>
              <a:rPr lang="en-US" sz="1600" dirty="0" err="1" smtClean="0"/>
              <a:t>muon</a:t>
            </a:r>
            <a:r>
              <a:rPr lang="en-US" sz="1600" dirty="0" smtClean="0"/>
              <a:t> source/PCT applications</a:t>
            </a:r>
          </a:p>
          <a:p>
            <a:pPr marL="914400" lvl="1" indent="-514350" eaLnBrk="1" hangingPunct="1"/>
            <a:r>
              <a:rPr lang="en-US" sz="1600" dirty="0" smtClean="0"/>
              <a:t>Isochronous to &lt;1% is only solution</a:t>
            </a:r>
          </a:p>
          <a:p>
            <a:pPr marL="914400" lvl="1" indent="-514350" eaLnBrk="1" hangingPunct="1"/>
            <a:r>
              <a:rPr lang="en-US" sz="1600" dirty="0" smtClean="0"/>
              <a:t>Carbon </a:t>
            </a:r>
            <a:r>
              <a:rPr lang="en-US" sz="1600" dirty="0" err="1" smtClean="0"/>
              <a:t>hadrontherapy</a:t>
            </a:r>
            <a:r>
              <a:rPr lang="en-US" sz="1600" dirty="0" smtClean="0"/>
              <a:t>?</a:t>
            </a:r>
          </a:p>
          <a:p>
            <a:pPr marL="914400" lvl="1" indent="-514350" eaLnBrk="1" hangingPunct="1"/>
            <a:r>
              <a:rPr lang="en-US" sz="1600" dirty="0" smtClean="0"/>
              <a:t>Division of resources between 6 MeV/1 </a:t>
            </a:r>
            <a:r>
              <a:rPr lang="en-US" sz="1600" dirty="0" err="1" smtClean="0"/>
              <a:t>GeV</a:t>
            </a:r>
            <a:r>
              <a:rPr lang="en-US" sz="1600" dirty="0" smtClean="0"/>
              <a:t> studies</a:t>
            </a:r>
          </a:p>
        </p:txBody>
      </p:sp>
    </p:spTree>
    <p:extLst>
      <p:ext uri="{BB962C8B-B14F-4D97-AF65-F5344CB8AC3E}">
        <p14:creationId xmlns:p14="http://schemas.microsoft.com/office/powerpoint/2010/main" val="87355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NS FFAGs R&amp;D Development</a:t>
            </a:r>
            <a:endParaRPr lang="en-US" sz="2400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257800"/>
          </a:xfrm>
        </p:spPr>
        <p:txBody>
          <a:bodyPr>
            <a:normAutofit fontScale="92500" lnSpcReduction="20000"/>
          </a:bodyPr>
          <a:lstStyle/>
          <a:p>
            <a:pPr marL="514350" indent="-514350" eaLnBrk="1" hangingPunct="1"/>
            <a:r>
              <a:rPr lang="en-US" sz="2400" dirty="0" smtClean="0"/>
              <a:t>330</a:t>
            </a:r>
            <a:r>
              <a:rPr lang="en-US" sz="2400" dirty="0" smtClean="0"/>
              <a:t> </a:t>
            </a:r>
            <a:r>
              <a:rPr lang="en-US" sz="2400" dirty="0" smtClean="0"/>
              <a:t>M</a:t>
            </a:r>
            <a:r>
              <a:rPr lang="en-US" sz="2400" dirty="0" smtClean="0"/>
              <a:t>eV FFAG</a:t>
            </a:r>
            <a:endParaRPr lang="en-US" sz="2000" dirty="0" smtClean="0"/>
          </a:p>
          <a:p>
            <a:pPr marL="1040130" lvl="1" indent="-514350"/>
            <a:r>
              <a:rPr lang="en-US" sz="1900" dirty="0" smtClean="0"/>
              <a:t> Applications </a:t>
            </a:r>
            <a:endParaRPr lang="en-US" sz="1900" b="1" i="1" dirty="0" smtClean="0"/>
          </a:p>
          <a:p>
            <a:pPr marL="1497330" lvl="2" indent="-514350"/>
            <a:r>
              <a:rPr lang="en-US" sz="1300" dirty="0" smtClean="0"/>
              <a:t>PCT machine</a:t>
            </a:r>
          </a:p>
          <a:p>
            <a:pPr marL="1771650" lvl="3" indent="-514350"/>
            <a:r>
              <a:rPr lang="en-US" sz="1200" dirty="0" smtClean="0"/>
              <a:t>PAMELA is of no interest to industry</a:t>
            </a:r>
          </a:p>
          <a:p>
            <a:pPr marL="1771650" lvl="3" indent="-514350"/>
            <a:r>
              <a:rPr lang="en-US" sz="1200" b="1" dirty="0" smtClean="0"/>
              <a:t>Only CW</a:t>
            </a:r>
            <a:r>
              <a:rPr lang="en-US" sz="1200" dirty="0" smtClean="0"/>
              <a:t> machines are considered viable</a:t>
            </a:r>
            <a:endParaRPr lang="en-US" sz="1200" b="1" dirty="0" smtClean="0"/>
          </a:p>
          <a:p>
            <a:pPr marL="1497330" lvl="2" indent="-514350"/>
            <a:r>
              <a:rPr lang="en-US" sz="1300" dirty="0" err="1" smtClean="0"/>
              <a:t>Muon</a:t>
            </a:r>
            <a:r>
              <a:rPr lang="en-US" sz="1300" dirty="0" smtClean="0"/>
              <a:t> source</a:t>
            </a:r>
          </a:p>
          <a:p>
            <a:pPr marL="1497330" lvl="2" indent="-514350"/>
            <a:r>
              <a:rPr lang="en-US" sz="1300" dirty="0" smtClean="0"/>
              <a:t>Injector design for 1 </a:t>
            </a:r>
            <a:r>
              <a:rPr lang="en-US" sz="1300" dirty="0" err="1" smtClean="0"/>
              <a:t>GeV</a:t>
            </a:r>
            <a:r>
              <a:rPr lang="en-US" sz="1300" dirty="0" smtClean="0"/>
              <a:t> machine</a:t>
            </a:r>
          </a:p>
          <a:p>
            <a:pPr marL="1314450" lvl="2" indent="-514350" eaLnBrk="1" hangingPunct="1"/>
            <a:r>
              <a:rPr lang="en-US" sz="1600" dirty="0" smtClean="0"/>
              <a:t>Mid-term project?</a:t>
            </a:r>
            <a:endParaRPr lang="en-US" sz="1600" b="1" i="1" dirty="0" smtClean="0"/>
          </a:p>
          <a:p>
            <a:pPr marL="1771650" lvl="3" indent="-514350" eaLnBrk="1" hangingPunct="1"/>
            <a:r>
              <a:rPr lang="en-US" sz="1200" dirty="0"/>
              <a:t>3</a:t>
            </a:r>
            <a:r>
              <a:rPr lang="en-US" sz="1200" dirty="0" smtClean="0"/>
              <a:t>-year timescale for carbon, </a:t>
            </a:r>
            <a:r>
              <a:rPr lang="en-US" sz="1200" dirty="0" err="1" smtClean="0"/>
              <a:t>PCt</a:t>
            </a:r>
            <a:r>
              <a:rPr lang="en-US" sz="1200" dirty="0" smtClean="0"/>
              <a:t> market</a:t>
            </a:r>
            <a:endParaRPr lang="en-US" sz="1200" dirty="0" smtClean="0"/>
          </a:p>
          <a:p>
            <a:pPr marL="1771650" lvl="3" indent="-514350" eaLnBrk="1" hangingPunct="1"/>
            <a:r>
              <a:rPr lang="en-US" sz="1200" dirty="0" smtClean="0"/>
              <a:t>List of participants and task assignment (</a:t>
            </a:r>
            <a:r>
              <a:rPr lang="en-US" sz="1200" dirty="0" err="1" smtClean="0"/>
              <a:t>Pavel</a:t>
            </a:r>
            <a:r>
              <a:rPr lang="en-US" sz="1200" dirty="0" smtClean="0"/>
              <a:t>, U.S., Suzie, U.K.)</a:t>
            </a:r>
          </a:p>
          <a:p>
            <a:pPr marL="1771650" lvl="3" indent="-514350" eaLnBrk="1" hangingPunct="1"/>
            <a:r>
              <a:rPr lang="en-US" sz="1200" dirty="0" smtClean="0"/>
              <a:t>There is strong medical/university interest in a CW carbon machine</a:t>
            </a:r>
            <a:endParaRPr lang="en-US" sz="1200" dirty="0" smtClean="0"/>
          </a:p>
          <a:p>
            <a:pPr marL="914400" lvl="1" indent="-514350" eaLnBrk="1" hangingPunct="1"/>
            <a:r>
              <a:rPr lang="en-US" sz="2000" dirty="0" smtClean="0"/>
              <a:t>Funding avenues</a:t>
            </a:r>
          </a:p>
          <a:p>
            <a:pPr marL="1188720" lvl="2" indent="-514350"/>
            <a:r>
              <a:rPr lang="en-US" sz="1700" dirty="0" err="1" smtClean="0"/>
              <a:t>Muon</a:t>
            </a:r>
            <a:r>
              <a:rPr lang="en-US" sz="1700" dirty="0"/>
              <a:t> </a:t>
            </a:r>
            <a:r>
              <a:rPr lang="en-US" sz="1700" dirty="0" smtClean="0"/>
              <a:t>grant?</a:t>
            </a:r>
          </a:p>
          <a:p>
            <a:pPr marL="1188720" lvl="2" indent="-514350"/>
            <a:r>
              <a:rPr lang="en-US" sz="1700" dirty="0" smtClean="0"/>
              <a:t>BNL could host as ADS injector/prototype</a:t>
            </a:r>
            <a:endParaRPr lang="en-US" sz="1700" dirty="0" smtClean="0"/>
          </a:p>
          <a:p>
            <a:pPr marL="1188720" lvl="2" indent="-514350"/>
            <a:r>
              <a:rPr lang="en-US" sz="1700" dirty="0" smtClean="0"/>
              <a:t>Private capital for medical development</a:t>
            </a:r>
          </a:p>
          <a:p>
            <a:pPr marL="1188720" lvl="2" indent="-514350"/>
            <a:r>
              <a:rPr lang="en-US" sz="1700" dirty="0" smtClean="0"/>
              <a:t>U.S. Universities</a:t>
            </a:r>
          </a:p>
          <a:p>
            <a:pPr marL="1188720" lvl="2" indent="-514350"/>
            <a:r>
              <a:rPr lang="en-US" sz="1700" dirty="0" smtClean="0"/>
              <a:t>U.K. proposals?</a:t>
            </a:r>
          </a:p>
          <a:p>
            <a:pPr marL="914400" lvl="1" indent="-514350" eaLnBrk="1" hangingPunct="1"/>
            <a:endParaRPr lang="en-US" sz="2000" dirty="0" smtClean="0"/>
          </a:p>
          <a:p>
            <a:pPr marL="514350" indent="-514350" eaLnBrk="1" hangingPunct="1"/>
            <a:r>
              <a:rPr lang="en-US" sz="2400" dirty="0" smtClean="0"/>
              <a:t>Discussion</a:t>
            </a:r>
            <a:r>
              <a:rPr lang="en-US" sz="2400" dirty="0" smtClean="0"/>
              <a:t>:</a:t>
            </a:r>
            <a:endParaRPr lang="en-US" sz="2400" dirty="0" smtClean="0"/>
          </a:p>
          <a:p>
            <a:pPr marL="914400" lvl="1" indent="-514350" eaLnBrk="1" hangingPunct="1"/>
            <a:r>
              <a:rPr lang="en-US" sz="1600" dirty="0" smtClean="0"/>
              <a:t>Non-isochronous FFAG cannot compete with synchrotron</a:t>
            </a:r>
          </a:p>
          <a:p>
            <a:pPr marL="914400" lvl="1" indent="-514350" eaLnBrk="1" hangingPunct="1"/>
            <a:r>
              <a:rPr lang="en-US" sz="1600" dirty="0" smtClean="0"/>
              <a:t>Future of carbon therapy</a:t>
            </a:r>
            <a:r>
              <a:rPr lang="en-US" sz="1600" dirty="0"/>
              <a:t> </a:t>
            </a:r>
            <a:r>
              <a:rPr lang="en-US" sz="1600" dirty="0" smtClean="0"/>
              <a:t>– not approved in U.S.</a:t>
            </a:r>
            <a:endParaRPr lang="en-US" sz="1600" dirty="0" smtClean="0"/>
          </a:p>
          <a:p>
            <a:pPr marL="914400" lvl="1" indent="-514350" eaLnBrk="1" hangingPunct="1"/>
            <a:r>
              <a:rPr lang="en-US" sz="1600" dirty="0"/>
              <a:t>R</a:t>
            </a:r>
            <a:r>
              <a:rPr lang="en-US" sz="1600" dirty="0" smtClean="0"/>
              <a:t>esources for medical appear scattered and divided on FFAGs</a:t>
            </a:r>
          </a:p>
        </p:txBody>
      </p:sp>
    </p:spTree>
    <p:extLst>
      <p:ext uri="{BB962C8B-B14F-4D97-AF65-F5344CB8AC3E}">
        <p14:creationId xmlns:p14="http://schemas.microsoft.com/office/powerpoint/2010/main" val="96071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NS FFAGs R&amp;D Development</a:t>
            </a:r>
            <a:endParaRPr lang="en-US" sz="2400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257800"/>
          </a:xfrm>
        </p:spPr>
        <p:txBody>
          <a:bodyPr>
            <a:normAutofit/>
          </a:bodyPr>
          <a:lstStyle/>
          <a:p>
            <a:pPr marL="514350" indent="-514350" eaLnBrk="1" hangingPunct="1"/>
            <a:r>
              <a:rPr lang="en-US" sz="2400" dirty="0" err="1" smtClean="0"/>
              <a:t>Gameplan</a:t>
            </a:r>
            <a:endParaRPr lang="en-US" sz="2400" dirty="0" smtClean="0"/>
          </a:p>
          <a:p>
            <a:pPr marL="880110" lvl="1" indent="-514350"/>
            <a:r>
              <a:rPr lang="en-US" sz="1800" dirty="0"/>
              <a:t>Targeted </a:t>
            </a:r>
            <a:r>
              <a:rPr lang="en-US" sz="1800" dirty="0" smtClean="0"/>
              <a:t>applications</a:t>
            </a:r>
          </a:p>
          <a:p>
            <a:pPr marL="880110" lvl="1" indent="-514350"/>
            <a:r>
              <a:rPr lang="en-US" sz="1800" dirty="0"/>
              <a:t>L</a:t>
            </a:r>
            <a:r>
              <a:rPr lang="en-US" sz="1800" dirty="0" smtClean="0"/>
              <a:t>ist of resources and collaborators</a:t>
            </a:r>
          </a:p>
          <a:p>
            <a:pPr marL="1154430" lvl="2" indent="-514350"/>
            <a:r>
              <a:rPr lang="en-US" sz="1500" dirty="0" smtClean="0"/>
              <a:t>Task assignments</a:t>
            </a:r>
          </a:p>
          <a:p>
            <a:pPr marL="640080" lvl="2" indent="0">
              <a:buNone/>
            </a:pPr>
            <a:endParaRPr lang="en-US" sz="1500" dirty="0" smtClean="0"/>
          </a:p>
          <a:p>
            <a:pPr marL="880110" lvl="1" indent="-514350"/>
            <a:r>
              <a:rPr lang="en-US" sz="1800" dirty="0" smtClean="0"/>
              <a:t>Funding</a:t>
            </a:r>
            <a:endParaRPr lang="en-US" sz="1500" dirty="0" smtClean="0"/>
          </a:p>
          <a:p>
            <a:pPr marL="1154430" lvl="2" indent="-514350"/>
            <a:r>
              <a:rPr lang="en-US" sz="1500" dirty="0" smtClean="0"/>
              <a:t>Specific proposals</a:t>
            </a:r>
          </a:p>
          <a:p>
            <a:pPr marL="1154430" lvl="2" indent="-514350"/>
            <a:r>
              <a:rPr lang="en-US" sz="1500" dirty="0" smtClean="0"/>
              <a:t>Timelines</a:t>
            </a:r>
          </a:p>
          <a:p>
            <a:pPr marL="1154430" lvl="2" indent="-514350"/>
            <a:endParaRPr lang="en-US" sz="1500" dirty="0" smtClean="0"/>
          </a:p>
          <a:p>
            <a:pPr marL="160020" indent="0">
              <a:buNone/>
            </a:pPr>
            <a:r>
              <a:rPr lang="en-US" sz="2100" dirty="0" smtClean="0"/>
              <a:t> </a:t>
            </a:r>
          </a:p>
          <a:p>
            <a:pPr marL="674370" indent="-514350"/>
            <a:r>
              <a:rPr lang="en-US" sz="2100" dirty="0" smtClean="0"/>
              <a:t>Infrastructure</a:t>
            </a:r>
          </a:p>
          <a:p>
            <a:pPr marL="1040130" lvl="1" indent="-514350"/>
            <a:r>
              <a:rPr lang="en-US" sz="1900" dirty="0" smtClean="0"/>
              <a:t>International coordinators: </a:t>
            </a:r>
            <a:r>
              <a:rPr lang="en-US" sz="1900" dirty="0" err="1" smtClean="0"/>
              <a:t>Pavel</a:t>
            </a:r>
            <a:r>
              <a:rPr lang="en-US" sz="1900" dirty="0" smtClean="0"/>
              <a:t>, U.S., Suzie, U.K. (I pity them)</a:t>
            </a:r>
          </a:p>
          <a:p>
            <a:pPr marL="1040130" lvl="1" indent="-514350"/>
            <a:r>
              <a:rPr lang="en-US" sz="1900" dirty="0" smtClean="0"/>
              <a:t>PIs for grants</a:t>
            </a:r>
          </a:p>
          <a:p>
            <a:pPr marL="1040130" lvl="1" indent="-514350"/>
            <a:r>
              <a:rPr lang="en-US" sz="1900" dirty="0" smtClean="0"/>
              <a:t>Supervision – post-docs and students</a:t>
            </a:r>
          </a:p>
          <a:p>
            <a:pPr marL="1040130" lvl="1" indent="-514350"/>
            <a:endParaRPr lang="en-US" sz="1900" dirty="0" smtClean="0"/>
          </a:p>
          <a:p>
            <a:pPr marL="674370" indent="-514350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91854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781800" y="45720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1</a:t>
            </a:r>
            <a:r>
              <a:rPr lang="en-US" b="1" baseline="30000" dirty="0" smtClean="0">
                <a:solidFill>
                  <a:srgbClr val="0070C0"/>
                </a:solidFill>
              </a:rPr>
              <a:t>st</a:t>
            </a:r>
            <a:r>
              <a:rPr lang="en-US" b="1" dirty="0" smtClean="0">
                <a:solidFill>
                  <a:srgbClr val="0070C0"/>
                </a:solidFill>
              </a:rPr>
              <a:t> consideration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for a “new” type of IBT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248400" y="47244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96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5562600"/>
            <a:ext cx="2971800" cy="44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8562" y="5638800"/>
            <a:ext cx="3881438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Bringing the Community a Step Forward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15400" cy="480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By combining attributes of the synchrotron and cyclotron the FFAG has the following combined advantages:</a:t>
            </a:r>
          </a:p>
          <a:p>
            <a:pPr eaLnBrk="1" hangingPunct="1"/>
            <a:endParaRPr lang="en-US" sz="1400" dirty="0" smtClean="0"/>
          </a:p>
          <a:p>
            <a:pPr lvl="2"/>
            <a:r>
              <a:rPr lang="en-US" sz="1800" b="1" dirty="0" smtClean="0">
                <a:solidFill>
                  <a:srgbClr val="0070C0"/>
                </a:solidFill>
              </a:rPr>
              <a:t>The simplicity of fixed magnetic fields rather than pulsed operation</a:t>
            </a:r>
          </a:p>
          <a:p>
            <a:pPr lvl="3"/>
            <a:r>
              <a:rPr lang="en-US" sz="1500" b="1" i="1" dirty="0" smtClean="0">
                <a:solidFill>
                  <a:srgbClr val="0070C0"/>
                </a:solidFill>
              </a:rPr>
              <a:t>Increased duty cycle over the synchrotron (50 Hz to 1 kHz RF swept-frequency cycling)</a:t>
            </a:r>
          </a:p>
          <a:p>
            <a:pPr lvl="3"/>
            <a:endParaRPr lang="en-US" sz="1200" b="1" i="1" dirty="0" smtClean="0">
              <a:solidFill>
                <a:srgbClr val="0070C0"/>
              </a:solidFill>
            </a:endParaRPr>
          </a:p>
          <a:p>
            <a:pPr lvl="2"/>
            <a:r>
              <a:rPr lang="en-US" sz="1800" b="1" dirty="0" smtClean="0">
                <a:solidFill>
                  <a:schemeClr val="accent5">
                    <a:lumMod val="50000"/>
                  </a:schemeClr>
                </a:solidFill>
              </a:rPr>
              <a:t>Potential for  variable energy extraction </a:t>
            </a:r>
          </a:p>
          <a:p>
            <a:pPr lvl="3"/>
            <a:r>
              <a:rPr lang="en-US" sz="1500" b="1" i="1" dirty="0" smtClean="0">
                <a:solidFill>
                  <a:schemeClr val="accent5">
                    <a:lumMod val="50000"/>
                  </a:schemeClr>
                </a:solidFill>
              </a:rPr>
              <a:t>Elimination of degraders or substantial reduction in energy degradation</a:t>
            </a:r>
          </a:p>
          <a:p>
            <a:pPr lvl="3"/>
            <a:r>
              <a:rPr lang="en-US" sz="1500" b="1" i="1" dirty="0" smtClean="0">
                <a:solidFill>
                  <a:schemeClr val="accent5">
                    <a:lumMod val="50000"/>
                  </a:schemeClr>
                </a:solidFill>
              </a:rPr>
              <a:t>Kicker or resonant extraction (Yokoi, PAMELA project)</a:t>
            </a:r>
          </a:p>
          <a:p>
            <a:pPr lvl="3"/>
            <a:r>
              <a:rPr lang="en-US" sz="1500" b="1" i="1" dirty="0" smtClean="0">
                <a:solidFill>
                  <a:schemeClr val="accent5">
                    <a:lumMod val="50000"/>
                  </a:schemeClr>
                </a:solidFill>
              </a:rPr>
              <a:t>Cyclotron-like extraction - field shaping on extraction orbit</a:t>
            </a:r>
          </a:p>
          <a:p>
            <a:pPr lvl="3"/>
            <a:endParaRPr lang="en-US" sz="12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2" eaLnBrk="1" hangingPunct="1"/>
            <a:r>
              <a:rPr lang="en-US" sz="1800" b="1" dirty="0" smtClean="0">
                <a:solidFill>
                  <a:srgbClr val="FF0000"/>
                </a:solidFill>
              </a:rPr>
              <a:t>Strong focusing allows synchrotron-like straights 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 lvl="3"/>
            <a:r>
              <a:rPr lang="en-US" sz="1500" b="1" i="1" dirty="0" smtClean="0">
                <a:solidFill>
                  <a:srgbClr val="FF0000"/>
                </a:solidFill>
              </a:rPr>
              <a:t>Lower losses associated with synchrotrons especially at extraction</a:t>
            </a:r>
          </a:p>
          <a:p>
            <a:pPr lvl="3"/>
            <a:endParaRPr lang="en-US" sz="1200" dirty="0" smtClean="0"/>
          </a:p>
          <a:p>
            <a:pPr lvl="2" eaLnBrk="1" hangingPunct="1"/>
            <a:r>
              <a:rPr lang="en-US" sz="1600" b="1" dirty="0" smtClean="0">
                <a:solidFill>
                  <a:srgbClr val="FF9900"/>
                </a:solidFill>
              </a:rPr>
              <a:t> Goal:  </a:t>
            </a:r>
            <a:r>
              <a:rPr lang="en-US" sz="1800" b="1" dirty="0" smtClean="0">
                <a:solidFill>
                  <a:srgbClr val="FF9900"/>
                </a:solidFill>
              </a:rPr>
              <a:t>lower operational overhead and system simplicity of the cyclotron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3712"/>
            <a:ext cx="8229600" cy="78028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Are these Advantages Sufficient to Warrant a NEW type of Ion Beam Therapy Facility?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sz="2000" dirty="0" smtClean="0"/>
              <a:t>Given the technical advances on conventional accelerator facilities</a:t>
            </a:r>
          </a:p>
          <a:p>
            <a:pPr algn="ctr">
              <a:buNone/>
            </a:pPr>
            <a:r>
              <a:rPr lang="en-US" sz="2000" dirty="0" smtClean="0"/>
              <a:t>I would say the answer is “NO” </a:t>
            </a:r>
          </a:p>
          <a:p>
            <a:pPr algn="ctr">
              <a:buNone/>
            </a:pPr>
            <a:endParaRPr lang="en-US" sz="2000" dirty="0" smtClean="0"/>
          </a:p>
          <a:p>
            <a:r>
              <a:rPr lang="en-US" sz="2000" dirty="0" smtClean="0"/>
              <a:t>One of the strongest arguments for the prevailing dominance of cyclotrons is continuous (CW) beam.  One paper which makes this specific case is: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“Fast Scanning Techniques for Cancer Therapy with Hadrons – A Domain of Cyclotrons”</a:t>
            </a:r>
          </a:p>
          <a:p>
            <a:pPr algn="ctr">
              <a:buNone/>
            </a:pPr>
            <a:r>
              <a:rPr lang="nl-NL" sz="1600" dirty="0" smtClean="0"/>
              <a:t>J.M. Schippers, D. Meer, E. Pedroni, </a:t>
            </a:r>
            <a:r>
              <a:rPr lang="en-US" sz="1500" dirty="0" smtClean="0"/>
              <a:t>Proceedings of CYCLOTRONS 2010, Lanzhou, China</a:t>
            </a:r>
            <a:endParaRPr lang="nl-NL" sz="1500" dirty="0" smtClean="0"/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The Conclusion:  </a:t>
            </a:r>
          </a:p>
          <a:p>
            <a:pPr>
              <a:buNone/>
            </a:pPr>
            <a:r>
              <a:rPr lang="en-US" sz="2000" dirty="0" smtClean="0"/>
              <a:t>     “In order to exploit the advantages of 3D pencil beam scanning, the scanning process must be performed as fast as possible. This allows different strategies to prevent dose errors due to </a:t>
            </a:r>
            <a:r>
              <a:rPr lang="en-US" sz="2000" dirty="0" err="1" smtClean="0"/>
              <a:t>tumour</a:t>
            </a:r>
            <a:r>
              <a:rPr lang="en-US" sz="2000" dirty="0" smtClean="0"/>
              <a:t>/organ motion. A reliable application of fast 3D scanning necessitates firm specifications on the accelerator: a CW beam, with an intensity that must be stable, quickly and accurately adjustable over a large dynamic range as well as a fast and accurate energy modulation. Currently the combination of these specifications is not possible to achieve with pulsed machine operation at repetition rates below </a:t>
            </a:r>
            <a:r>
              <a:rPr lang="en-US" sz="2000" b="1" dirty="0" smtClean="0">
                <a:solidFill>
                  <a:srgbClr val="00B0F0"/>
                </a:solidFill>
              </a:rPr>
              <a:t>0.5-1 kHz.</a:t>
            </a:r>
            <a:r>
              <a:rPr lang="en-US" sz="2000" b="1" dirty="0" smtClean="0"/>
              <a:t>”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B0F0"/>
                </a:solidFill>
              </a:rPr>
              <a:t>One can employ broad band, (~MHz) RF, to attain these repetition rates (PAMELA) </a:t>
            </a:r>
            <a:r>
              <a:rPr lang="en-US" sz="2000" b="1" dirty="0" smtClean="0">
                <a:solidFill>
                  <a:srgbClr val="C00000"/>
                </a:solidFill>
              </a:rPr>
              <a:t>BUT --- this is a power-consumptive, often </a:t>
            </a:r>
            <a:r>
              <a:rPr lang="en-US" sz="2000" b="1" dirty="0" err="1" smtClean="0">
                <a:solidFill>
                  <a:srgbClr val="C00000"/>
                </a:solidFill>
              </a:rPr>
              <a:t>lossy</a:t>
            </a:r>
            <a:r>
              <a:rPr lang="en-US" sz="2000" b="1" dirty="0" smtClean="0">
                <a:solidFill>
                  <a:srgbClr val="C00000"/>
                </a:solidFill>
              </a:rPr>
              <a:t> solution with low acceleration capability and not fully realized at this time.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FFAG08_Johnston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FFAG08_Johnstone</Template>
  <TotalTime>16692</TotalTime>
  <Words>1417</Words>
  <Application>Microsoft Office PowerPoint</Application>
  <PresentationFormat>On-screen Show (4:3)</PresentationFormat>
  <Paragraphs>189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FFAG08_Johnstone</vt:lpstr>
      <vt:lpstr>Textured</vt:lpstr>
      <vt:lpstr>Flow</vt:lpstr>
      <vt:lpstr>The Future of NS FFAGs: CW/quasisochronous </vt:lpstr>
      <vt:lpstr>Particle Accelerator Corp</vt:lpstr>
      <vt:lpstr>NS FFAGs R&amp;D Development</vt:lpstr>
      <vt:lpstr>NS FFAGs R&amp;D Development</vt:lpstr>
      <vt:lpstr>NS FFAGs R&amp;D Development</vt:lpstr>
      <vt:lpstr>NS FFAGs R&amp;D Development</vt:lpstr>
      <vt:lpstr>PowerPoint Presentation</vt:lpstr>
      <vt:lpstr>Bringing the Community a Step Forward</vt:lpstr>
      <vt:lpstr>Are these Advantages Sufficient to Warrant a NEW type of Ion Beam Therapy Facility?</vt:lpstr>
      <vt:lpstr>Recent Innovation: Isochronous (CW) NS FFAGs - </vt:lpstr>
      <vt:lpstr>Innovations in Nonlinear, NS FFAG designs</vt:lpstr>
      <vt:lpstr>PowerPoint Presentation</vt:lpstr>
      <vt:lpstr>Summary of Operational Advantages in a Dual Stage FFAG Proton Therapy Facility </vt:lpstr>
      <vt:lpstr>PowerPoint Presentation</vt:lpstr>
      <vt:lpstr>Research Facility :  Funding for Proton Therapy</vt:lpstr>
      <vt:lpstr>In Summary – Case for Carbon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C. Johnstone</dc:creator>
  <cp:lastModifiedBy>Carol J. Johnstone x3794 06975N</cp:lastModifiedBy>
  <cp:revision>664</cp:revision>
  <dcterms:created xsi:type="dcterms:W3CDTF">2009-04-27T13:51:30Z</dcterms:created>
  <dcterms:modified xsi:type="dcterms:W3CDTF">2012-02-15T15:49:12Z</dcterms:modified>
</cp:coreProperties>
</file>