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autoCompressPictures="0">
  <p:sldMasterIdLst>
    <p:sldMasterId id="2147483657" r:id="rId1"/>
  </p:sldMasterIdLst>
  <p:notesMasterIdLst>
    <p:notesMasterId r:id="rId20"/>
  </p:notesMasterIdLst>
  <p:sldIdLst>
    <p:sldId id="256" r:id="rId2"/>
    <p:sldId id="399" r:id="rId3"/>
    <p:sldId id="438" r:id="rId4"/>
    <p:sldId id="312" r:id="rId5"/>
    <p:sldId id="328" r:id="rId6"/>
    <p:sldId id="439" r:id="rId7"/>
    <p:sldId id="329" r:id="rId8"/>
    <p:sldId id="331" r:id="rId9"/>
    <p:sldId id="445" r:id="rId10"/>
    <p:sldId id="447" r:id="rId11"/>
    <p:sldId id="446" r:id="rId12"/>
    <p:sldId id="436" r:id="rId13"/>
    <p:sldId id="413" r:id="rId14"/>
    <p:sldId id="449" r:id="rId15"/>
    <p:sldId id="451" r:id="rId16"/>
    <p:sldId id="437" r:id="rId17"/>
    <p:sldId id="306" r:id="rId18"/>
    <p:sldId id="448" r:id="rId19"/>
  </p:sldIdLst>
  <p:sldSz cx="9144000" cy="6858000" type="screen4x3"/>
  <p:notesSz cx="6985000" cy="9283700"/>
  <p:embeddedFontLst>
    <p:embeddedFont>
      <p:font typeface="Arial Narrow" panose="020B0606020202030204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Helvetica Neue" panose="020B0604020202020204" charset="0"/>
      <p:regular r:id="rId29"/>
      <p:bold r:id="rId30"/>
      <p:italic r:id="rId31"/>
      <p:boldItalic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48C8"/>
    <a:srgbClr val="FF9900"/>
    <a:srgbClr val="0394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D8511B-C572-4F0E-92E3-968F25EB7EB1}">
  <a:tblStyle styleId="{EDD8511B-C572-4F0E-92E3-968F25EB7E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4" autoAdjust="0"/>
    <p:restoredTop sz="94550"/>
  </p:normalViewPr>
  <p:slideViewPr>
    <p:cSldViewPr snapToGrid="0">
      <p:cViewPr varScale="1">
        <p:scale>
          <a:sx n="90" d="100"/>
          <a:sy n="90" d="100"/>
        </p:scale>
        <p:origin x="4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43" tIns="46459" rIns="92943" bIns="46459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spcFirstLastPara="1" wrap="square" lIns="92943" tIns="46459" rIns="92943" bIns="46459" anchor="t" anchorCtr="0">
            <a:noAutofit/>
          </a:bodyPr>
          <a:lstStyle/>
          <a:p>
            <a:pPr marL="0" indent="0">
              <a:spcBef>
                <a:spcPts val="366"/>
              </a:spcBef>
            </a:pPr>
            <a:endParaRPr dirty="0"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/>
              <a:t>4</a:t>
            </a:fld>
            <a:endParaRPr lang="en-US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15011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/>
              <a:t>5</a:t>
            </a:fld>
            <a:endParaRPr lang="en-US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07317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/>
              <a:t>7</a:t>
            </a:fld>
            <a:endParaRPr lang="en-US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4315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/>
              <a:t>9</a:t>
            </a:fld>
            <a:endParaRPr lang="en-US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6394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/>
              <a:t>14</a:t>
            </a:fld>
            <a:endParaRPr lang="en-US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3790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pPr algn="r"/>
              <a:t>18</a:t>
            </a:fld>
            <a:endParaRPr lang="en-US"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63112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Content" type="obj">
  <p:cSld name="OBJECT">
    <p:bg>
      <p:bgPr>
        <a:solidFill>
          <a:schemeClr val="lt2">
            <a:alpha val="0"/>
          </a:scheme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C9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404040"/>
                </a:solidFill>
                <a:latin typeface="+mj-lt"/>
                <a:ea typeface="Grotesque Light" panose="020B0604020202020204" pitchFamily="34" charset="0"/>
                <a:cs typeface="Grotesque Light" panose="020B0604020202020204" pitchFamily="34" charset="0"/>
                <a:sym typeface="Helvetica Neue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bg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40404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40404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  <a:p>
            <a:pPr lvl="1"/>
            <a:endParaRPr dirty="0"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03/12/2020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&amp; Caption">
  <p:cSld name="Picture &amp;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>
            <a:spLocks noGrp="1"/>
          </p:cNvSpPr>
          <p:nvPr>
            <p:ph type="pic" idx="2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320"/>
              </a:spcBef>
              <a:spcAft>
                <a:spcPts val="0"/>
              </a:spcAft>
              <a:buClr>
                <a:srgbClr val="50505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03/12/2020</a:t>
            </a:r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 descr="TitleSlide_060514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8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074184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8803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406" y="800100"/>
            <a:ext cx="4088394" cy="5524500"/>
          </a:xfrm>
          <a:prstGeom prst="rect">
            <a:avLst/>
          </a:prstGeom>
        </p:spPr>
        <p:txBody>
          <a:bodyPr/>
          <a:lstStyle>
            <a:lvl1pPr marL="227013" indent="-227013">
              <a:buFont typeface="Wingdings" pitchFamily="2" charset="2"/>
              <a:buChar char="Ø"/>
              <a:defRPr sz="2200" b="1">
                <a:latin typeface="Arial" pitchFamily="34" charset="0"/>
                <a:cs typeface="Arial" pitchFamily="34" charset="0"/>
              </a:defRPr>
            </a:lvl1pPr>
            <a:lvl2pPr marL="228600" indent="-114300">
              <a:buFont typeface="Arial" pitchFamily="34" charset="0"/>
              <a:buChar char="•"/>
              <a:defRPr sz="2200" b="1">
                <a:solidFill>
                  <a:srgbClr val="0E0EB8"/>
                </a:solidFill>
              </a:defRPr>
            </a:lvl2pPr>
            <a:lvl3pPr marL="461963" indent="-234950" defTabSz="461963">
              <a:buFont typeface="Arial" pitchFamily="34" charset="0"/>
              <a:buChar char="•"/>
              <a:defRPr sz="2000" b="1">
                <a:solidFill>
                  <a:srgbClr val="7030A0"/>
                </a:solidFill>
              </a:defRPr>
            </a:lvl3pPr>
            <a:lvl4pPr marL="461963" indent="-176213">
              <a:buFont typeface="Arial" pitchFamily="34" charset="0"/>
              <a:buChar char="•"/>
              <a:defRPr sz="1800" b="1">
                <a:solidFill>
                  <a:srgbClr val="FF0000"/>
                </a:solidFill>
              </a:defRPr>
            </a:lvl4pPr>
            <a:lvl5pPr marL="742950" indent="-227013">
              <a:tabLst>
                <a:tab pos="515938" algn="l"/>
              </a:tabLs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BA0E-F5C1-4BDB-9017-606CA2BA4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778720" y="789538"/>
            <a:ext cx="4088394" cy="5524500"/>
          </a:xfrm>
          <a:prstGeom prst="rect">
            <a:avLst/>
          </a:prstGeom>
        </p:spPr>
        <p:txBody>
          <a:bodyPr/>
          <a:lstStyle>
            <a:lvl1pPr marL="227013" indent="-227013">
              <a:buFont typeface="Wingdings" pitchFamily="2" charset="2"/>
              <a:buChar char="Ø"/>
              <a:defRPr sz="2200" b="1">
                <a:latin typeface="Arial" pitchFamily="34" charset="0"/>
                <a:cs typeface="Arial" pitchFamily="34" charset="0"/>
              </a:defRPr>
            </a:lvl1pPr>
            <a:lvl2pPr marL="227013" indent="0">
              <a:buFont typeface="Arial" pitchFamily="34" charset="0"/>
              <a:buChar char="•"/>
              <a:defRPr sz="2200" b="1">
                <a:solidFill>
                  <a:srgbClr val="0E0EB8"/>
                </a:solidFill>
              </a:defRPr>
            </a:lvl2pPr>
            <a:lvl3pPr marL="461963" indent="-234950" defTabSz="461963">
              <a:buFont typeface="Arial" pitchFamily="34" charset="0"/>
              <a:buChar char="•"/>
              <a:defRPr sz="2000" b="0">
                <a:solidFill>
                  <a:srgbClr val="03949B"/>
                </a:solidFill>
              </a:defRPr>
            </a:lvl3pPr>
            <a:lvl4pPr marL="569913" indent="-225425">
              <a:buFont typeface="Arial" pitchFamily="34" charset="0"/>
              <a:buChar char="•"/>
              <a:defRPr sz="1800" b="0">
                <a:solidFill>
                  <a:srgbClr val="FF0000"/>
                </a:solidFill>
              </a:defRPr>
            </a:lvl4pPr>
            <a:lvl5pPr marL="687388" indent="-225425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25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03/12/2020</a:t>
            </a: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3" name="Google Shape;13;p1" descr="HeaderFooter_006031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62" r:id="rId4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963205" y="2623012"/>
            <a:ext cx="7526338" cy="255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sz="2800" dirty="0"/>
              <a:t>Fermilab “Site Filler”: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Muon Collider?</a:t>
            </a:r>
            <a:br>
              <a:rPr lang="en-US" sz="2800" dirty="0"/>
            </a:br>
            <a:br>
              <a:rPr lang="en-US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000" dirty="0"/>
              <a:t>David Neuffer</a:t>
            </a:r>
            <a:b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000" dirty="0">
                <a:latin typeface="Helvetica Neue"/>
                <a:ea typeface="Helvetica Neue"/>
                <a:cs typeface="Helvetica Neue"/>
                <a:sym typeface="Helvetica Neue"/>
              </a:rPr>
              <a:t>Fermilab</a:t>
            </a: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>
            <a:off x="806450" y="6045200"/>
            <a:ext cx="7526338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None/>
            </a:pPr>
            <a:r>
              <a:rPr lang="en-US" dirty="0"/>
              <a:t>January 2022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None/>
            </a:pPr>
            <a:endParaRPr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58C65-5314-411E-A24D-5F98B76CB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 </a:t>
            </a:r>
            <a:r>
              <a:rPr lang="en-US" dirty="0" err="1"/>
              <a:t>TeV</a:t>
            </a:r>
            <a:r>
              <a:rPr lang="en-US" dirty="0"/>
              <a:t> with </a:t>
            </a:r>
            <a:r>
              <a:rPr lang="en-US" sz="3200" b="1" cap="none" spc="0" dirty="0">
                <a:solidFill>
                  <a:schemeClr val="accent4"/>
                </a:solidFill>
                <a:effectLst/>
                <a:sym typeface="Symbol" panose="05050102010706020507" pitchFamily="18" charset="2"/>
              </a:rPr>
              <a:t></a:t>
            </a:r>
            <a:r>
              <a:rPr lang="en-US" sz="3200" b="1" cap="none" spc="0" dirty="0">
                <a:solidFill>
                  <a:schemeClr val="accent4"/>
                </a:solidFill>
                <a:effectLst/>
              </a:rPr>
              <a:t>2 T RCS components</a:t>
            </a:r>
            <a:br>
              <a:rPr lang="en-US" sz="3200" b="1" cap="none" spc="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CE2E1-C99D-4233-8484-E38276192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5946" y="819150"/>
            <a:ext cx="4229854" cy="5524500"/>
          </a:xfrm>
        </p:spPr>
        <p:txBody>
          <a:bodyPr/>
          <a:lstStyle/>
          <a:p>
            <a:r>
              <a:rPr lang="en-US" dirty="0"/>
              <a:t>Requires additional site-filler RCS ring</a:t>
            </a:r>
          </a:p>
          <a:p>
            <a:pPr lvl="1"/>
            <a:r>
              <a:rPr lang="en-US" dirty="0"/>
              <a:t>1-&gt;3.25 </a:t>
            </a:r>
            <a:r>
              <a:rPr lang="en-US" dirty="0" err="1"/>
              <a:t>TeV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19% 16 T magnets</a:t>
            </a:r>
          </a:p>
          <a:p>
            <a:pPr lvl="1"/>
            <a:r>
              <a:rPr lang="en-US" dirty="0"/>
              <a:t>3.25</a:t>
            </a:r>
            <a:r>
              <a:rPr lang="en-US" dirty="0">
                <a:sym typeface="Wingdings" panose="05000000000000000000" pitchFamily="2" charset="2"/>
              </a:rPr>
              <a:t> 5 </a:t>
            </a:r>
            <a:r>
              <a:rPr lang="en-US" dirty="0" err="1">
                <a:sym typeface="Wingdings" panose="05000000000000000000" pitchFamily="2" charset="2"/>
              </a:rPr>
              <a:t>TeV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37% 16 T magnets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~ 10 GV more rf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Decay losses higher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CD2DDD-54DE-4477-8139-BADB7728C2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255C95B-B7A6-455D-AD2C-3E3A944E8DE7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623EB7B0-EF45-4478-BA3A-F9C83854E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803358"/>
              </p:ext>
            </p:extLst>
          </p:nvPr>
        </p:nvGraphicFramePr>
        <p:xfrm>
          <a:off x="4495800" y="908144"/>
          <a:ext cx="4684827" cy="5041712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{EDD8511B-C572-4F0E-92E3-968F25EB7EB1}</a:tableStyleId>
              </a:tblPr>
              <a:tblGrid>
                <a:gridCol w="1277890">
                  <a:extLst>
                    <a:ext uri="{9D8B030D-6E8A-4147-A177-3AD203B41FA5}">
                      <a16:colId xmlns:a16="http://schemas.microsoft.com/office/drawing/2014/main" val="4027270688"/>
                    </a:ext>
                  </a:extLst>
                </a:gridCol>
                <a:gridCol w="754733">
                  <a:extLst>
                    <a:ext uri="{9D8B030D-6E8A-4147-A177-3AD203B41FA5}">
                      <a16:colId xmlns:a16="http://schemas.microsoft.com/office/drawing/2014/main" val="321717128"/>
                    </a:ext>
                  </a:extLst>
                </a:gridCol>
                <a:gridCol w="955508">
                  <a:extLst>
                    <a:ext uri="{9D8B030D-6E8A-4147-A177-3AD203B41FA5}">
                      <a16:colId xmlns:a16="http://schemas.microsoft.com/office/drawing/2014/main" val="375860044"/>
                    </a:ext>
                  </a:extLst>
                </a:gridCol>
                <a:gridCol w="848348">
                  <a:extLst>
                    <a:ext uri="{9D8B030D-6E8A-4147-A177-3AD203B41FA5}">
                      <a16:colId xmlns:a16="http://schemas.microsoft.com/office/drawing/2014/main" val="756538018"/>
                    </a:ext>
                  </a:extLst>
                </a:gridCol>
                <a:gridCol w="848348">
                  <a:extLst>
                    <a:ext uri="{9D8B030D-6E8A-4147-A177-3AD203B41FA5}">
                      <a16:colId xmlns:a16="http://schemas.microsoft.com/office/drawing/2014/main" val="1378172608"/>
                    </a:ext>
                  </a:extLst>
                </a:gridCol>
              </a:tblGrid>
              <a:tr h="496068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65 GeV </a:t>
                      </a:r>
                      <a:r>
                        <a:rPr lang="en-US" sz="1600" b="1" cap="none" spc="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5 </a:t>
                      </a:r>
                      <a:r>
                        <a:rPr lang="en-US" sz="16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TeV</a:t>
                      </a:r>
                      <a:r>
                        <a:rPr lang="en-US" sz="1600" b="1" cap="none" spc="0" dirty="0">
                          <a:solidFill>
                            <a:schemeClr val="tx1"/>
                          </a:solidFill>
                          <a:effectLst/>
                        </a:rPr>
                        <a:t> Scenario </a:t>
                      </a:r>
                      <a:endParaRPr lang="en-US" sz="16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626716"/>
                  </a:ext>
                </a:extLst>
              </a:tr>
              <a:tr h="4132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RCS-LE(nc)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RCS-HE(hybrid)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RCS-HE 1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RCS-HE 2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30897"/>
                  </a:ext>
                </a:extLst>
              </a:tr>
              <a:tr h="2588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 dirty="0">
                          <a:solidFill>
                            <a:schemeClr val="tx1"/>
                          </a:solidFill>
                          <a:effectLst/>
                        </a:rPr>
                        <a:t>Input Energy</a:t>
                      </a:r>
                      <a:endParaRPr lang="en-US" sz="105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330 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1000 GeV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3250 GeV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767097"/>
                  </a:ext>
                </a:extLst>
              </a:tr>
              <a:tr h="2364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 dirty="0">
                          <a:solidFill>
                            <a:schemeClr val="tx1"/>
                          </a:solidFill>
                          <a:effectLst/>
                        </a:rPr>
                        <a:t>Output Energy</a:t>
                      </a:r>
                      <a:endParaRPr lang="en-US" sz="105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330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3250 GeV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5000 GeV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290971"/>
                  </a:ext>
                </a:extLst>
              </a:tr>
              <a:tr h="23648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 dirty="0">
                          <a:solidFill>
                            <a:schemeClr val="tx1"/>
                          </a:solidFill>
                          <a:effectLst/>
                        </a:rPr>
                        <a:t>Circumference</a:t>
                      </a:r>
                      <a:endParaRPr lang="en-US" sz="105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6.28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6.28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16.5 km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16.5 km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560479"/>
                  </a:ext>
                </a:extLst>
              </a:tr>
              <a:tr h="2690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Pack Fraction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0.83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0.88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0.88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70884"/>
                  </a:ext>
                </a:extLst>
              </a:tr>
              <a:tr h="27540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cap="none" spc="0" dirty="0">
                          <a:solidFill>
                            <a:schemeClr val="tx1"/>
                          </a:solidFill>
                          <a:effectLst/>
                        </a:rPr>
                        <a:t>Total straight section</a:t>
                      </a:r>
                      <a:endParaRPr lang="en-US" sz="9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1.57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1.07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1.96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1.96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836886"/>
                  </a:ext>
                </a:extLst>
              </a:tr>
              <a:tr h="27947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B-highfield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>
                          <a:solidFill>
                            <a:schemeClr val="accent4"/>
                          </a:solidFill>
                          <a:effectLst/>
                        </a:rPr>
                        <a:t>8</a:t>
                      </a:r>
                      <a:endParaRPr lang="en-US" sz="1200" b="1" cap="none" spc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 dirty="0">
                          <a:solidFill>
                            <a:schemeClr val="accent4"/>
                          </a:solidFill>
                          <a:effectLst/>
                        </a:rPr>
                        <a:t>16 T</a:t>
                      </a:r>
                      <a:endParaRPr lang="en-US" sz="1200" b="1" cap="none" spc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cap="none" spc="0" dirty="0">
                          <a:solidFill>
                            <a:schemeClr val="accent4"/>
                          </a:solidFill>
                          <a:effectLst/>
                        </a:rPr>
                        <a:t>16 T</a:t>
                      </a:r>
                      <a:endParaRPr lang="en-US" sz="1200" b="1" cap="none" spc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77613"/>
                  </a:ext>
                </a:extLst>
              </a:tr>
              <a:tr h="3139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B-lowfield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 dirty="0">
                          <a:solidFill>
                            <a:schemeClr val="accent4"/>
                          </a:solidFill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200" b="1" cap="none" spc="0" dirty="0">
                          <a:solidFill>
                            <a:schemeClr val="accent4"/>
                          </a:solidFill>
                          <a:effectLst/>
                        </a:rPr>
                        <a:t>2 T</a:t>
                      </a:r>
                      <a:endParaRPr lang="en-US" sz="1200" b="1" cap="none" spc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 dirty="0">
                          <a:solidFill>
                            <a:schemeClr val="accent4"/>
                          </a:solidFill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200" b="1" cap="none" spc="0" dirty="0">
                          <a:solidFill>
                            <a:schemeClr val="accent4"/>
                          </a:solidFill>
                          <a:effectLst/>
                        </a:rPr>
                        <a:t>2.0 T</a:t>
                      </a:r>
                      <a:endParaRPr lang="en-US" sz="1200" b="1" cap="none" spc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1" cap="none" spc="0" dirty="0">
                          <a:solidFill>
                            <a:schemeClr val="accent4"/>
                          </a:solidFill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200" b="1" cap="none" spc="0" dirty="0">
                          <a:solidFill>
                            <a:schemeClr val="accent4"/>
                          </a:solidFill>
                          <a:effectLst/>
                        </a:rPr>
                        <a:t>2.0 T</a:t>
                      </a:r>
                      <a:endParaRPr lang="en-US" sz="1200" b="1" cap="none" spc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229010"/>
                  </a:ext>
                </a:extLst>
              </a:tr>
              <a:tr h="273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050" b="1" cap="none" spc="0" baseline="-25000">
                          <a:solidFill>
                            <a:schemeClr val="tx1"/>
                          </a:solidFill>
                          <a:effectLst/>
                        </a:rPr>
                        <a:t>ave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1.55T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1.4</a:t>
                      </a: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4.4 T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1.44</a:t>
                      </a: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4.7 T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4.7</a:t>
                      </a: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7.2T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900276"/>
                  </a:ext>
                </a:extLst>
              </a:tr>
              <a:tr h="273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Fraction high-field 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0.34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0.192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0.37</a:t>
                      </a: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448550"/>
                  </a:ext>
                </a:extLst>
              </a:tr>
              <a:tr h="31502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Acceleration Scenario</a:t>
                      </a:r>
                      <a:endParaRPr lang="en-US" sz="1600" b="1" cap="none" spc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cap="none" spc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52064"/>
                  </a:ext>
                </a:extLst>
              </a:tr>
              <a:tr h="273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Acceleration turns 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</a:t>
                      </a: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333916"/>
                  </a:ext>
                </a:extLst>
              </a:tr>
              <a:tr h="2621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Acceleration Time 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0.76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2.03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8.9 </a:t>
                      </a:r>
                      <a:r>
                        <a:rPr lang="en-US" sz="1050" cap="none" spc="0" dirty="0" err="1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13.7 </a:t>
                      </a:r>
                      <a:r>
                        <a:rPr lang="en-US" sz="1050" cap="none" spc="0" dirty="0" err="1">
                          <a:solidFill>
                            <a:schemeClr val="tx1"/>
                          </a:solidFill>
                          <a:effectLst/>
                        </a:rPr>
                        <a:t>ms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005182"/>
                  </a:ext>
                </a:extLst>
              </a:tr>
              <a:tr h="273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Beam survival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0.80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0.85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0.80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0.85</a:t>
                      </a: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68663"/>
                  </a:ext>
                </a:extLst>
              </a:tr>
              <a:tr h="273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 dirty="0">
                          <a:solidFill>
                            <a:schemeClr val="tx1"/>
                          </a:solidFill>
                          <a:effectLst/>
                        </a:rPr>
                        <a:t>Rf voltage</a:t>
                      </a:r>
                      <a:r>
                        <a:rPr lang="en-US" sz="900" b="1" cap="none" spc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900" b="1" cap="none" spc="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US" sz="900" b="1" cap="none" spc="0" baseline="-250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900" b="1" cap="none" spc="0" dirty="0">
                          <a:solidFill>
                            <a:schemeClr val="tx1"/>
                          </a:solidFill>
                          <a:effectLst/>
                        </a:rPr>
                        <a:t> = 60</a:t>
                      </a:r>
                      <a:r>
                        <a:rPr lang="en-US" sz="900" b="1" cap="none" spc="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900" b="1" cap="none" spc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05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8.63 GV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7.94 GV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16.1 GV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8.1 GV</a:t>
                      </a: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68841"/>
                  </a:ext>
                </a:extLst>
              </a:tr>
              <a:tr h="2736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Ramp Rate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1650 T/s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1970 T/s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450 T/s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 T/s</a:t>
                      </a: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537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13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32F3-6989-483F-A91E-1DC74F68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RCS Acceleration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4F9ABDE-1D3D-49A8-962F-4649F42292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58076" y="2384976"/>
            <a:ext cx="2185924" cy="10440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116C2-60FB-4D2F-A9D7-BDAC1B4BA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E8EC95-7746-4317-A21D-ED02D98330F1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/>
              <a:t>Sample Lattice</a:t>
            </a:r>
          </a:p>
          <a:p>
            <a:pPr lvl="1"/>
            <a:r>
              <a:rPr lang="en-US" dirty="0"/>
              <a:t>A. </a:t>
            </a:r>
            <a:r>
              <a:rPr lang="en-US" dirty="0" err="1"/>
              <a:t>Garren</a:t>
            </a:r>
            <a:r>
              <a:rPr lang="en-US" dirty="0"/>
              <a:t> and S. Berg</a:t>
            </a:r>
          </a:p>
          <a:p>
            <a:pPr lvl="3"/>
            <a:r>
              <a:rPr lang="en-US" dirty="0"/>
              <a:t>MAP-doc-4307 (2011)</a:t>
            </a:r>
          </a:p>
          <a:p>
            <a:pPr lvl="1"/>
            <a:r>
              <a:rPr lang="en-US" dirty="0"/>
              <a:t>750 GeV in Tevatron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Quadrupoles are ramped to keep tune constant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1E71E5-4F41-4A2D-ADD3-BC736C080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550" y="2384976"/>
            <a:ext cx="2191810" cy="812752"/>
          </a:xfrm>
          <a:prstGeom prst="rect">
            <a:avLst/>
          </a:prstGeom>
        </p:spPr>
      </p:pic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DFEC51BF-BF1E-4B7A-B1C3-B030724229F1}"/>
              </a:ext>
            </a:extLst>
          </p:cNvPr>
          <p:cNvSpPr txBox="1">
            <a:spLocks/>
          </p:cNvSpPr>
          <p:nvPr/>
        </p:nvSpPr>
        <p:spPr>
          <a:xfrm>
            <a:off x="228600" y="819150"/>
            <a:ext cx="4470612" cy="55245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7013" marR="0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Wingdings" pitchFamily="2" charset="2"/>
              <a:buChar char="Ø"/>
              <a:defRPr sz="2200" b="1" i="0" u="none" strike="noStrike" cap="none">
                <a:solidFill>
                  <a:srgbClr val="000000"/>
                </a:solidFill>
                <a:latin typeface="Arial" pitchFamily="34" charset="0"/>
                <a:ea typeface="Arial"/>
                <a:cs typeface="Arial" pitchFamily="34" charset="0"/>
                <a:sym typeface="Arial"/>
              </a:defRPr>
            </a:lvl1pPr>
            <a:lvl2pPr marL="227013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  <a:defRPr sz="2200" b="1" i="0" u="none" strike="noStrike" cap="none">
                <a:solidFill>
                  <a:srgbClr val="0E0EB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61963" marR="0" lvl="2" indent="-234950" algn="l" defTabSz="46196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  <a:defRPr sz="2000" b="0" i="0" u="none" strike="noStrike" cap="none">
                <a:solidFill>
                  <a:srgbClr val="03949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69913" marR="0" lvl="3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itchFamily="34" charset="0"/>
              <a:buChar char="•"/>
              <a:defRPr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687388" marR="0" lvl="4" indent="-2254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High-field fixed and low-field cycling magnets interleaved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Orbit through cycling magnet varies in acceleration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Quadrupoles needed </a:t>
            </a:r>
          </a:p>
          <a:p>
            <a:pPr lvl="2"/>
            <a:r>
              <a:rPr lang="en-US" dirty="0"/>
              <a:t>Fixed or ramped ?</a:t>
            </a:r>
          </a:p>
          <a:p>
            <a:pPr lvl="3"/>
            <a:r>
              <a:rPr lang="en-US" dirty="0"/>
              <a:t>Fixed fields probably not stable</a:t>
            </a:r>
          </a:p>
          <a:p>
            <a:pPr lvl="3"/>
            <a:endParaRPr lang="en-US" dirty="0"/>
          </a:p>
          <a:p>
            <a:pPr lvl="2"/>
            <a:r>
              <a:rPr lang="en-US" dirty="0"/>
              <a:t>Limited to ramping fields </a:t>
            </a:r>
          </a:p>
          <a:p>
            <a:pPr lvl="3"/>
            <a:r>
              <a:rPr lang="en-US" dirty="0"/>
              <a:t>0</a:t>
            </a:r>
            <a:r>
              <a:rPr lang="en-US" dirty="0">
                <a:sym typeface="Wingdings" panose="05000000000000000000" pitchFamily="2" charset="2"/>
              </a:rPr>
              <a:t>2 T ( or 04 T at pole tips)</a:t>
            </a:r>
          </a:p>
          <a:p>
            <a:pPr lvl="3"/>
            <a:endParaRPr lang="en-US" dirty="0">
              <a:sym typeface="Wingdings" panose="05000000000000000000" pitchFamily="2" charset="2"/>
            </a:endParaRPr>
          </a:p>
          <a:p>
            <a:pPr lvl="3"/>
            <a:r>
              <a:rPr lang="en-US" dirty="0">
                <a:sym typeface="Wingdings" panose="05000000000000000000" pitchFamily="2" charset="2"/>
              </a:rPr>
              <a:t>Extra length for ramping quads must be included in lattice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95DDA4-DC24-4D0C-8B77-BE25170E5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550" y="3339566"/>
            <a:ext cx="4097564" cy="185767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7522B57-EC1A-4050-BBB3-88A2C4E07B34}"/>
              </a:ext>
            </a:extLst>
          </p:cNvPr>
          <p:cNvCxnSpPr>
            <a:cxnSpLocks/>
          </p:cNvCxnSpPr>
          <p:nvPr/>
        </p:nvCxnSpPr>
        <p:spPr>
          <a:xfrm>
            <a:off x="4913880" y="2345510"/>
            <a:ext cx="4159782" cy="394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2521890-BAE4-44CA-B8D4-66A656E683C5}"/>
              </a:ext>
            </a:extLst>
          </p:cNvPr>
          <p:cNvSpPr txBox="1"/>
          <p:nvPr/>
        </p:nvSpPr>
        <p:spPr>
          <a:xfrm>
            <a:off x="6679424" y="216016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25m </a:t>
            </a:r>
          </a:p>
        </p:txBody>
      </p:sp>
    </p:spTree>
    <p:extLst>
      <p:ext uri="{BB962C8B-B14F-4D97-AF65-F5344CB8AC3E}">
        <p14:creationId xmlns:p14="http://schemas.microsoft.com/office/powerpoint/2010/main" val="128768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57771DE-AD80-4BE5-82D9-F72EB929D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Field Accelerators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C4E6B3D-34FA-44FB-8943-A96FBADD7B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Fixed field alternating- gradient (FFA)</a:t>
            </a:r>
          </a:p>
          <a:p>
            <a:pPr lvl="1"/>
            <a:r>
              <a:rPr lang="en-US" dirty="0"/>
              <a:t>Scaling -&gt; edge focusing</a:t>
            </a:r>
          </a:p>
          <a:p>
            <a:pPr lvl="2"/>
            <a:r>
              <a:rPr lang="en-US" dirty="0"/>
              <a:t>Constant tunes </a:t>
            </a:r>
          </a:p>
          <a:p>
            <a:pPr lvl="1"/>
            <a:r>
              <a:rPr lang="en-US" dirty="0"/>
              <a:t>Non-scaling </a:t>
            </a:r>
          </a:p>
          <a:p>
            <a:pPr lvl="2"/>
            <a:r>
              <a:rPr lang="en-US" dirty="0"/>
              <a:t>Crosses integer tunes</a:t>
            </a:r>
          </a:p>
          <a:p>
            <a:endParaRPr lang="en-US" dirty="0"/>
          </a:p>
          <a:p>
            <a:r>
              <a:rPr lang="en-US" dirty="0"/>
              <a:t>CBETA</a:t>
            </a:r>
          </a:p>
          <a:p>
            <a:pPr lvl="1"/>
            <a:r>
              <a:rPr lang="en-US" dirty="0"/>
              <a:t>~RLA with FFA arcs</a:t>
            </a:r>
          </a:p>
          <a:p>
            <a:pPr lvl="1"/>
            <a:r>
              <a:rPr lang="en-US" dirty="0"/>
              <a:t>Tests concept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257B2A-3840-4BF4-82E5-AC8676C386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9E44B1-5E40-4E1A-8A6A-F677D102B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281" y="1104828"/>
            <a:ext cx="4685770" cy="365124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93D7F69-83A4-407C-96E3-CB703EB3839B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25" y="4024680"/>
            <a:ext cx="4089400" cy="22999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6DEB62-5107-4470-B5A8-667948F21E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219" y="4922618"/>
            <a:ext cx="2276412" cy="830554"/>
          </a:xfrm>
          <a:prstGeom prst="rect">
            <a:avLst/>
          </a:prstGeom>
        </p:spPr>
      </p:pic>
      <p:pic>
        <p:nvPicPr>
          <p:cNvPr id="15" name="Picture 14" descr="1-s2.0-S0168900210018978-gr5.jpg">
            <a:extLst>
              <a:ext uri="{FF2B5EF4-FFF2-40B4-BE49-F238E27FC236}">
                <a16:creationId xmlns:a16="http://schemas.microsoft.com/office/drawing/2014/main" id="{069ED9DD-7957-4C2F-A223-07D3193B1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9610" y="1592412"/>
            <a:ext cx="2062421" cy="198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8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EEF6A-B2C6-46A9-8430-9D7D875BA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FFA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36394-E188-411A-A307-4D2048E9C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580" y="800100"/>
            <a:ext cx="4742822" cy="5524500"/>
          </a:xfrm>
        </p:spPr>
        <p:txBody>
          <a:bodyPr/>
          <a:lstStyle/>
          <a:p>
            <a:r>
              <a:rPr lang="en-US" dirty="0"/>
              <a:t>Vertical FFAG </a:t>
            </a:r>
          </a:p>
          <a:p>
            <a:pPr lvl="4"/>
            <a:r>
              <a:rPr lang="en-US" dirty="0" err="1"/>
              <a:t>S.Brooks</a:t>
            </a:r>
            <a:r>
              <a:rPr lang="en-US" dirty="0"/>
              <a:t>, </a:t>
            </a:r>
            <a:r>
              <a:rPr lang="en-US" sz="1600" dirty="0"/>
              <a:t>PRSTAB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dvP6F01"/>
              </a:rPr>
              <a:t>16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AdvP6F00"/>
              </a:rPr>
              <a:t>, 084001 (2013)</a:t>
            </a:r>
          </a:p>
          <a:p>
            <a:pPr lvl="2"/>
            <a:r>
              <a:rPr lang="en-US" b="0" dirty="0">
                <a:solidFill>
                  <a:srgbClr val="000000"/>
                </a:solidFill>
                <a:latin typeface="AdvP6F00"/>
              </a:rPr>
              <a:t>~same circumference for all energies</a:t>
            </a:r>
          </a:p>
          <a:p>
            <a:pPr lvl="3"/>
            <a:r>
              <a:rPr lang="en-US" b="0" dirty="0">
                <a:solidFill>
                  <a:srgbClr val="000000"/>
                </a:solidFill>
                <a:latin typeface="AdvP6F00"/>
              </a:rPr>
              <a:t>More isochronous</a:t>
            </a:r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Edge focusing</a:t>
            </a:r>
          </a:p>
          <a:p>
            <a:endParaRPr lang="en-US" dirty="0"/>
          </a:p>
          <a:p>
            <a:r>
              <a:rPr lang="en-US" dirty="0"/>
              <a:t>Scaling </a:t>
            </a:r>
            <a:r>
              <a:rPr lang="en-US" dirty="0">
                <a:sym typeface="Wingdings" panose="05000000000000000000" pitchFamily="2" charset="2"/>
              </a:rPr>
              <a:t> non-scaling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Adaptable to muons ?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4E0B0D-6A08-454A-8309-9DAFEF4E0F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66A170E-C535-4BA6-887C-6F252F7487EE}"/>
              </a:ext>
            </a:extLst>
          </p:cNvPr>
          <p:cNvPicPr>
            <a:picLocks noGrp="1" noChangeAspect="1"/>
          </p:cNvPicPr>
          <p:nvPr>
            <p:ph sz="half" idx="11"/>
          </p:nvPr>
        </p:nvPicPr>
        <p:blipFill>
          <a:blip r:embed="rId2"/>
          <a:stretch>
            <a:fillRect/>
          </a:stretch>
        </p:blipFill>
        <p:spPr>
          <a:xfrm>
            <a:off x="4742516" y="3682812"/>
            <a:ext cx="4089400" cy="13022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7AF978-9CB5-48DF-B4B8-87D53495C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70124"/>
            <a:ext cx="3675172" cy="291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5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1BF3D21-5A4A-4BE6-AC51-5643C47EB4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663" y="256529"/>
            <a:ext cx="5891122" cy="5888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6E69BE-70D6-428F-B03A-C5282E7E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900" y="0"/>
            <a:ext cx="4270375" cy="6477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Site filler 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BEA3B-6D6E-48DD-B38E-94C6ADBC2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800100"/>
            <a:ext cx="4419600" cy="5524500"/>
          </a:xfrm>
        </p:spPr>
        <p:txBody>
          <a:bodyPr/>
          <a:lstStyle/>
          <a:p>
            <a:r>
              <a:rPr lang="en-US" dirty="0"/>
              <a:t>Proton Source  </a:t>
            </a:r>
          </a:p>
          <a:p>
            <a:pPr lvl="2"/>
            <a:r>
              <a:rPr lang="en-US" dirty="0" err="1"/>
              <a:t>PIP-III</a:t>
            </a:r>
            <a:r>
              <a:rPr lang="en-US" dirty="0" err="1">
                <a:sym typeface="Wingdings" panose="05000000000000000000" pitchFamily="2" charset="2"/>
              </a:rPr>
              <a:t>target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 </a:t>
            </a:r>
            <a:r>
              <a:rPr lang="en-US" dirty="0">
                <a:solidFill>
                  <a:srgbClr val="00B050"/>
                </a:solidFill>
                <a:sym typeface="Symbol" panose="05050102010706020507" pitchFamily="18" charset="2"/>
              </a:rPr>
              <a:t>Cooling</a:t>
            </a:r>
            <a:endParaRPr lang="en-US" dirty="0">
              <a:solidFill>
                <a:srgbClr val="00B050"/>
              </a:solidFill>
            </a:endParaRPr>
          </a:p>
          <a:p>
            <a:pPr marL="227013" lvl="2" indent="0">
              <a:buNone/>
            </a:pPr>
            <a:endParaRPr lang="en-US" sz="16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2000" dirty="0" err="1">
                <a:solidFill>
                  <a:srgbClr val="0070C0"/>
                </a:solidFill>
                <a:sym typeface="Wingdings" panose="05000000000000000000" pitchFamily="2" charset="2"/>
              </a:rPr>
              <a:t>Linac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 + RLA  65 GeV</a:t>
            </a:r>
          </a:p>
          <a:p>
            <a:endParaRPr lang="en-US" sz="20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RCS 1 and 2  1000 GeV</a:t>
            </a:r>
          </a:p>
          <a:p>
            <a:pPr lvl="2"/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Tevatron-size</a:t>
            </a:r>
          </a:p>
          <a:p>
            <a:endParaRPr lang="en-US" sz="20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en-US" sz="2000" dirty="0">
                <a:solidFill>
                  <a:srgbClr val="FF0000"/>
                </a:solidFill>
                <a:sym typeface="Wingdings" panose="05000000000000000000" pitchFamily="2" charset="2"/>
              </a:rPr>
              <a:t>RCS 3     5 </a:t>
            </a:r>
            <a:r>
              <a:rPr lang="en-US" sz="2000" dirty="0" err="1">
                <a:solidFill>
                  <a:srgbClr val="FF0000"/>
                </a:solidFill>
                <a:sym typeface="Wingdings" panose="05000000000000000000" pitchFamily="2" charset="2"/>
              </a:rPr>
              <a:t>TeV</a:t>
            </a:r>
            <a:endParaRPr lang="en-US" sz="2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Site filler accelerator</a:t>
            </a:r>
          </a:p>
          <a:p>
            <a:endParaRPr lang="en-US" sz="18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endParaRPr lang="en-US" sz="18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lvl="1" indent="-6350">
              <a:buNone/>
            </a:pPr>
            <a:r>
              <a:rPr lang="en-US" sz="3200" dirty="0">
                <a:sym typeface="Wingdings" panose="05000000000000000000" pitchFamily="2" charset="2"/>
              </a:rPr>
              <a:t>10 </a:t>
            </a:r>
            <a:r>
              <a:rPr lang="en-US" sz="3200" dirty="0" err="1">
                <a:sym typeface="Wingdings" panose="05000000000000000000" pitchFamily="2" charset="2"/>
              </a:rPr>
              <a:t>TeV</a:t>
            </a:r>
            <a:r>
              <a:rPr lang="en-US" sz="3200" dirty="0">
                <a:sym typeface="Wingdings" panose="05000000000000000000" pitchFamily="2" charset="2"/>
              </a:rPr>
              <a:t> collider</a:t>
            </a:r>
          </a:p>
          <a:p>
            <a:pPr marL="0" lvl="1" indent="-6350">
              <a:buNone/>
            </a:pPr>
            <a:r>
              <a:rPr lang="en-US" sz="2000" dirty="0">
                <a:solidFill>
                  <a:srgbClr val="9148C8"/>
                </a:solidFill>
                <a:sym typeface="Wingdings" panose="05000000000000000000" pitchFamily="2" charset="2"/>
              </a:rPr>
              <a:t>Collider Ring ~10 km </a:t>
            </a:r>
          </a:p>
          <a:p>
            <a:pPr marL="0" lvl="1" indent="-6350">
              <a:buNone/>
            </a:pPr>
            <a:r>
              <a:rPr lang="en-US" sz="2800" dirty="0">
                <a:solidFill>
                  <a:srgbClr val="9148C8"/>
                </a:solidFill>
                <a:sym typeface="Wingdings" panose="05000000000000000000" pitchFamily="2" charset="2"/>
              </a:rPr>
              <a:t>	</a:t>
            </a:r>
          </a:p>
          <a:p>
            <a:pPr marL="227013" lvl="2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227013" lvl="2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227013" lvl="2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B532-B912-4FF7-A982-F44027CFF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5107D5-A237-4363-BD3D-DDB2655F9A49}"/>
              </a:ext>
            </a:extLst>
          </p:cNvPr>
          <p:cNvSpPr/>
          <p:nvPr/>
        </p:nvSpPr>
        <p:spPr>
          <a:xfrm>
            <a:off x="4145004" y="1144035"/>
            <a:ext cx="4533901" cy="441679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21B632B-B325-492E-87A3-D6AE3CCBAAFD}"/>
              </a:ext>
            </a:extLst>
          </p:cNvPr>
          <p:cNvSpPr/>
          <p:nvPr/>
        </p:nvSpPr>
        <p:spPr>
          <a:xfrm>
            <a:off x="5506614" y="1640592"/>
            <a:ext cx="2525400" cy="2566987"/>
          </a:xfrm>
          <a:prstGeom prst="ellipse">
            <a:avLst/>
          </a:prstGeom>
          <a:noFill/>
          <a:ln w="28575">
            <a:solidFill>
              <a:srgbClr val="9148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A6FD5-F5E0-447B-B38D-5D1ECF28B8CE}"/>
              </a:ext>
            </a:extLst>
          </p:cNvPr>
          <p:cNvSpPr txBox="1"/>
          <p:nvPr/>
        </p:nvSpPr>
        <p:spPr>
          <a:xfrm>
            <a:off x="5601477" y="2218731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9148C8"/>
                </a:solidFill>
              </a:rPr>
              <a:t>Collider Ring</a:t>
            </a:r>
            <a:endParaRPr lang="en-US" sz="1800" b="1" dirty="0">
              <a:solidFill>
                <a:srgbClr val="9148C8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D2761-EAEB-4755-BCF9-70D4006C95B3}"/>
              </a:ext>
            </a:extLst>
          </p:cNvPr>
          <p:cNvSpPr txBox="1"/>
          <p:nvPr/>
        </p:nvSpPr>
        <p:spPr>
          <a:xfrm>
            <a:off x="5812878" y="12971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Accelerator Ring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35BBCE-0268-488E-8D86-0867E169E382}"/>
              </a:ext>
            </a:extLst>
          </p:cNvPr>
          <p:cNvCxnSpPr>
            <a:cxnSpLocks/>
          </p:cNvCxnSpPr>
          <p:nvPr/>
        </p:nvCxnSpPr>
        <p:spPr>
          <a:xfrm flipH="1">
            <a:off x="5183092" y="3672428"/>
            <a:ext cx="239556" cy="338979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CF58757-4D10-4D95-9D0F-2F5F6DB389A7}"/>
              </a:ext>
            </a:extLst>
          </p:cNvPr>
          <p:cNvSpPr/>
          <p:nvPr/>
        </p:nvSpPr>
        <p:spPr>
          <a:xfrm>
            <a:off x="5156176" y="3978050"/>
            <a:ext cx="132212" cy="1429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996CF9-8BBA-4C67-A540-E06AFC5EF3AB}"/>
              </a:ext>
            </a:extLst>
          </p:cNvPr>
          <p:cNvCxnSpPr>
            <a:cxnSpLocks/>
          </p:cNvCxnSpPr>
          <p:nvPr/>
        </p:nvCxnSpPr>
        <p:spPr>
          <a:xfrm>
            <a:off x="5143234" y="4049507"/>
            <a:ext cx="196692" cy="67792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056C707-C0D3-423D-B5AA-86D5D30B6DCC}"/>
              </a:ext>
            </a:extLst>
          </p:cNvPr>
          <p:cNvSpPr/>
          <p:nvPr/>
        </p:nvSpPr>
        <p:spPr>
          <a:xfrm>
            <a:off x="5183092" y="4255189"/>
            <a:ext cx="105296" cy="11277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47BE1C8-A846-485F-BBEE-D6D1330FD14A}"/>
              </a:ext>
            </a:extLst>
          </p:cNvPr>
          <p:cNvSpPr/>
          <p:nvPr/>
        </p:nvSpPr>
        <p:spPr>
          <a:xfrm flipV="1">
            <a:off x="5183092" y="4345090"/>
            <a:ext cx="105296" cy="4571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C2E83CE-3825-4438-9316-171B7F893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5629776" y="4986158"/>
            <a:ext cx="447166" cy="108616"/>
          </a:xfrm>
          <a:prstGeom prst="rect">
            <a:avLst/>
          </a:prstGeom>
          <a:noFill/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509DD7-934C-44C4-93E6-9088903C72B7}"/>
              </a:ext>
            </a:extLst>
          </p:cNvPr>
          <p:cNvCxnSpPr/>
          <p:nvPr/>
        </p:nvCxnSpPr>
        <p:spPr>
          <a:xfrm>
            <a:off x="5339926" y="4727435"/>
            <a:ext cx="289850" cy="367339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B1AA0856-EDAE-4AA3-B6DF-D99D0C333A7E}"/>
              </a:ext>
            </a:extLst>
          </p:cNvPr>
          <p:cNvSpPr/>
          <p:nvPr/>
        </p:nvSpPr>
        <p:spPr>
          <a:xfrm>
            <a:off x="5020519" y="3427952"/>
            <a:ext cx="1682975" cy="173497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1B6A1FB-1F5E-4149-BEC7-4D53EFD4EA35}"/>
              </a:ext>
            </a:extLst>
          </p:cNvPr>
          <p:cNvCxnSpPr/>
          <p:nvPr/>
        </p:nvCxnSpPr>
        <p:spPr>
          <a:xfrm>
            <a:off x="5629776" y="5118735"/>
            <a:ext cx="580524" cy="442093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4EC597D-6F41-4338-B88F-C6A19644A2B4}"/>
              </a:ext>
            </a:extLst>
          </p:cNvPr>
          <p:cNvCxnSpPr/>
          <p:nvPr/>
        </p:nvCxnSpPr>
        <p:spPr>
          <a:xfrm flipH="1" flipV="1">
            <a:off x="4911454" y="5094774"/>
            <a:ext cx="718322" cy="23961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316ACE0-3B75-4439-8E8C-5B38780CFD44}"/>
              </a:ext>
            </a:extLst>
          </p:cNvPr>
          <p:cNvCxnSpPr/>
          <p:nvPr/>
        </p:nvCxnSpPr>
        <p:spPr>
          <a:xfrm flipH="1">
            <a:off x="6962775" y="1640592"/>
            <a:ext cx="881428" cy="25912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AF8BCC6-9687-4FBD-86EF-8E095D7E48C8}"/>
              </a:ext>
            </a:extLst>
          </p:cNvPr>
          <p:cNvCxnSpPr>
            <a:cxnSpLocks/>
          </p:cNvCxnSpPr>
          <p:nvPr/>
        </p:nvCxnSpPr>
        <p:spPr>
          <a:xfrm>
            <a:off x="7829595" y="1640592"/>
            <a:ext cx="98574" cy="778758"/>
          </a:xfrm>
          <a:prstGeom prst="straightConnector1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591FA30-9FE8-48CC-B935-8B807B8E5750}"/>
              </a:ext>
            </a:extLst>
          </p:cNvPr>
          <p:cNvSpPr txBox="1"/>
          <p:nvPr/>
        </p:nvSpPr>
        <p:spPr>
          <a:xfrm>
            <a:off x="6110072" y="4383294"/>
            <a:ext cx="716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RCS 1-2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4F4F3E-5807-4F5D-815B-2BCBFD899691}"/>
              </a:ext>
            </a:extLst>
          </p:cNvPr>
          <p:cNvSpPr txBox="1"/>
          <p:nvPr/>
        </p:nvSpPr>
        <p:spPr>
          <a:xfrm>
            <a:off x="5143234" y="4277191"/>
            <a:ext cx="962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Cooling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DF4FF33-8E5A-4313-9C14-6BBE22234A4E}"/>
              </a:ext>
            </a:extLst>
          </p:cNvPr>
          <p:cNvSpPr txBox="1"/>
          <p:nvPr/>
        </p:nvSpPr>
        <p:spPr>
          <a:xfrm>
            <a:off x="5170910" y="3762866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Protons</a:t>
            </a:r>
          </a:p>
        </p:txBody>
      </p:sp>
    </p:spTree>
    <p:extLst>
      <p:ext uri="{BB962C8B-B14F-4D97-AF65-F5344CB8AC3E}">
        <p14:creationId xmlns:p14="http://schemas.microsoft.com/office/powerpoint/2010/main" val="66102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3F70-71F4-4FB4-9C2B-3F5ACD3B1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 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8F384-AC58-49EA-B35A-DED1781152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405" y="800100"/>
            <a:ext cx="4557999" cy="5524500"/>
          </a:xfrm>
        </p:spPr>
        <p:txBody>
          <a:bodyPr/>
          <a:lstStyle/>
          <a:p>
            <a:r>
              <a:rPr lang="en-US" dirty="0"/>
              <a:t>Affordable?</a:t>
            </a:r>
          </a:p>
          <a:p>
            <a:pPr lvl="1"/>
            <a:r>
              <a:rPr lang="en-US" dirty="0"/>
              <a:t>according to </a:t>
            </a:r>
            <a:r>
              <a:rPr lang="en-US" dirty="0" err="1"/>
              <a:t>Shiltsev</a:t>
            </a:r>
            <a:r>
              <a:rPr lang="en-US" dirty="0"/>
              <a:t> cost model </a:t>
            </a:r>
            <a:r>
              <a:rPr lang="en-US" sz="1800" dirty="0">
                <a:latin typeface="Arial Narrow" panose="020B0606020202030204" pitchFamily="34" charset="0"/>
              </a:rPr>
              <a:t>(</a:t>
            </a:r>
            <a:r>
              <a:rPr lang="en-GB" sz="1800" dirty="0">
                <a:latin typeface="Arial Narrow" panose="020B0606020202030204" pitchFamily="34" charset="0"/>
              </a:rPr>
              <a:t>JINST 9 T07002 (2014))</a:t>
            </a:r>
            <a:r>
              <a:rPr lang="en-US" sz="1800" b="1" dirty="0">
                <a:latin typeface="Arial Narrow" panose="020B0606020202030204" pitchFamily="34" charset="0"/>
              </a:rPr>
              <a:t>:</a:t>
            </a:r>
            <a:endParaRPr lang="en-US" dirty="0">
              <a:latin typeface="Arial Narrow" panose="020B0606020202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1" dirty="0">
                <a:solidFill>
                  <a:srgbClr val="0070C0"/>
                </a:solidFill>
              </a:rPr>
              <a:t>α</a:t>
            </a:r>
            <a:r>
              <a:rPr lang="en-GB" sz="2000" b="0" dirty="0">
                <a:solidFill>
                  <a:srgbClr val="0070C0"/>
                </a:solidFill>
                <a:sym typeface="Symbol"/>
              </a:rPr>
              <a:t></a:t>
            </a:r>
            <a:r>
              <a:rPr lang="en-GB" sz="2000" b="0" dirty="0">
                <a:solidFill>
                  <a:srgbClr val="0070C0"/>
                </a:solidFill>
              </a:rPr>
              <a:t> 2B$ for civil construction,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i="1" dirty="0">
                <a:solidFill>
                  <a:srgbClr val="0070C0"/>
                </a:solidFill>
              </a:rPr>
              <a:t>β</a:t>
            </a:r>
            <a:r>
              <a:rPr lang="en-GB" sz="2000" b="0" dirty="0">
                <a:solidFill>
                  <a:srgbClr val="0070C0"/>
                </a:solidFill>
              </a:rPr>
              <a:t> </a:t>
            </a:r>
            <a:r>
              <a:rPr lang="en-GB" sz="2000" b="0" dirty="0">
                <a:solidFill>
                  <a:srgbClr val="0070C0"/>
                </a:solidFill>
                <a:sym typeface="Symbol"/>
              </a:rPr>
              <a:t></a:t>
            </a:r>
            <a:r>
              <a:rPr lang="en-GB" sz="2000" b="0" dirty="0">
                <a:solidFill>
                  <a:srgbClr val="0070C0"/>
                </a:solidFill>
              </a:rPr>
              <a:t> 1, 2 or 10 B$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070C0"/>
                </a:solidFill>
              </a:rPr>
              <a:t>for NC, SC magnets or SRF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070C0"/>
                </a:solidFill>
                <a:sym typeface="Symbol"/>
              </a:rPr>
              <a:t></a:t>
            </a:r>
            <a:r>
              <a:rPr lang="en-GB" sz="2000" b="0" dirty="0">
                <a:solidFill>
                  <a:srgbClr val="0070C0"/>
                </a:solidFill>
              </a:rPr>
              <a:t>≈ 2B$ wall plug power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0070C0"/>
              </a:solidFill>
            </a:endParaRPr>
          </a:p>
          <a:p>
            <a:pPr marL="287337" lvl="1" indent="-285750"/>
            <a:r>
              <a:rPr lang="en-GB" sz="2000" b="0" dirty="0">
                <a:solidFill>
                  <a:srgbClr val="0070C0"/>
                </a:solidFill>
              </a:rPr>
              <a:t>L=16, 60 GV rf, </a:t>
            </a:r>
            <a:r>
              <a:rPr lang="en-GB" sz="2000" b="0" dirty="0" err="1">
                <a:solidFill>
                  <a:srgbClr val="0070C0"/>
                </a:solidFill>
              </a:rPr>
              <a:t>E</a:t>
            </a:r>
            <a:r>
              <a:rPr lang="en-GB" sz="2000" b="0" baseline="-25000" dirty="0" err="1">
                <a:solidFill>
                  <a:srgbClr val="0070C0"/>
                </a:solidFill>
              </a:rPr>
              <a:t>cm</a:t>
            </a:r>
            <a:r>
              <a:rPr lang="en-GB" sz="2000" b="0" dirty="0">
                <a:solidFill>
                  <a:srgbClr val="0070C0"/>
                </a:solidFill>
              </a:rPr>
              <a:t>=10, P= ? MW</a:t>
            </a:r>
          </a:p>
          <a:p>
            <a:pPr marL="520700" lvl="2" indent="-285750"/>
            <a:r>
              <a:rPr lang="en-GB" sz="1800" dirty="0">
                <a:solidFill>
                  <a:srgbClr val="0070C0"/>
                </a:solidFill>
              </a:rPr>
              <a:t>~10</a:t>
            </a:r>
            <a:r>
              <a:rPr lang="en-GB" sz="1800" baseline="30000" dirty="0">
                <a:solidFill>
                  <a:srgbClr val="0070C0"/>
                </a:solidFill>
              </a:rPr>
              <a:t>1</a:t>
            </a:r>
            <a:r>
              <a:rPr lang="en-GB" sz="1800" baseline="30000" dirty="0">
                <a:solidFill>
                  <a:srgbClr val="0070C0"/>
                </a:solidFill>
                <a:sym typeface="Symbol" panose="05050102010706020507" pitchFamily="18" charset="2"/>
              </a:rPr>
              <a:t>0.5</a:t>
            </a:r>
            <a:r>
              <a:rPr lang="en-GB" sz="1800" dirty="0">
                <a:solidFill>
                  <a:srgbClr val="0070C0"/>
                </a:solidFill>
              </a:rPr>
              <a:t> G$ 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B75CD4-713A-4C3E-85D7-89E617F7F3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4913973-5377-4A59-BD6D-A7FFBAA02EE3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71AF40E-6A61-4CEE-870A-0FBDF3A5776E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26391346"/>
              </p:ext>
            </p:extLst>
          </p:nvPr>
        </p:nvGraphicFramePr>
        <p:xfrm>
          <a:off x="228600" y="2096847"/>
          <a:ext cx="4625103" cy="855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3" imgW="2540000" imgH="469900" progId="Equation.DSMT4">
                  <p:embed/>
                </p:oleObj>
              </mc:Choice>
              <mc:Fallback>
                <p:oleObj name="Equation" r:id="rId3" imgW="2540000" imgH="469900" progId="Equation.DSMT4">
                  <p:embed/>
                  <p:pic>
                    <p:nvPicPr>
                      <p:cNvPr id="6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96847"/>
                        <a:ext cx="4625103" cy="8556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C28D6102-B98F-41AF-B9F8-6376394B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139" y="800100"/>
            <a:ext cx="4207556" cy="344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4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BA2951B-BA46-4FC3-B0F0-45A601C2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696C26-E846-400C-A947-DA136EC549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Fermilab site filler</a:t>
            </a:r>
          </a:p>
          <a:p>
            <a:pPr lvl="1"/>
            <a:r>
              <a:rPr lang="en-US" b="1" dirty="0">
                <a:latin typeface="+mn-lt"/>
              </a:rPr>
              <a:t>Muon Collider up to ~10 </a:t>
            </a:r>
            <a:r>
              <a:rPr lang="en-US" b="1" dirty="0" err="1">
                <a:latin typeface="+mn-lt"/>
              </a:rPr>
              <a:t>TeV</a:t>
            </a:r>
            <a:r>
              <a:rPr lang="en-US" b="1" dirty="0">
                <a:latin typeface="+mn-lt"/>
              </a:rPr>
              <a:t> Collider is possible goal </a:t>
            </a:r>
          </a:p>
          <a:p>
            <a:pPr lvl="2"/>
            <a:r>
              <a:rPr lang="en-US" b="1" dirty="0">
                <a:latin typeface="+mn-lt"/>
              </a:rPr>
              <a:t>(5 </a:t>
            </a:r>
            <a:r>
              <a:rPr lang="en-US" b="1" dirty="0">
                <a:latin typeface="+mn-lt"/>
                <a:sym typeface="Symbol" panose="05050102010706020507" pitchFamily="18" charset="2"/>
              </a:rPr>
              <a:t> 5 </a:t>
            </a:r>
            <a:r>
              <a:rPr lang="en-US" b="1" dirty="0" err="1">
                <a:latin typeface="+mn-lt"/>
                <a:sym typeface="Symbol" panose="05050102010706020507" pitchFamily="18" charset="2"/>
              </a:rPr>
              <a:t>TeV</a:t>
            </a:r>
            <a:r>
              <a:rPr lang="en-US" b="1" dirty="0">
                <a:latin typeface="+mn-lt"/>
                <a:sym typeface="Symbol" panose="05050102010706020507" pitchFamily="18" charset="2"/>
              </a:rPr>
              <a:t>)</a:t>
            </a:r>
          </a:p>
          <a:p>
            <a:pPr lvl="2"/>
            <a:r>
              <a:rPr lang="en-US" b="1" dirty="0">
                <a:latin typeface="+mn-lt"/>
                <a:sym typeface="Symbol" panose="05050102010706020507" pitchFamily="18" charset="2"/>
              </a:rPr>
              <a:t>Requires ~16 T dipoles , in RCS scenarios</a:t>
            </a:r>
          </a:p>
          <a:p>
            <a:pPr lvl="3"/>
            <a:r>
              <a:rPr lang="en-US" b="1" dirty="0">
                <a:latin typeface="+mn-lt"/>
                <a:sym typeface="Symbol" panose="05050102010706020507" pitchFamily="18" charset="2"/>
              </a:rPr>
              <a:t>With rapid-cycling 2—4 T magnets</a:t>
            </a:r>
          </a:p>
          <a:p>
            <a:pPr lvl="2"/>
            <a:endParaRPr lang="en-US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BA80A-37CF-47B0-BE5B-39F5855CB5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3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en-US" sz="40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sz="40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en-US" sz="4000" b="1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en-US" sz="4000" b="1" dirty="0">
                <a:solidFill>
                  <a:srgbClr val="002060"/>
                </a:solidFill>
              </a:rPr>
              <a:t>Thank you for your attention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1E6FC7A0-22B3-4AC8-8BB4-C189A33BA0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60850" y="582889"/>
            <a:ext cx="4883150" cy="377334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~4 </a:t>
            </a:r>
            <a:r>
              <a:rPr lang="en-US" dirty="0" err="1"/>
              <a:t>TeV</a:t>
            </a:r>
            <a:r>
              <a:rPr lang="en-US" dirty="0"/>
              <a:t> (2 x 2) Muon Collider (~2005)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>
          <a:xfrm>
            <a:off x="342643" y="820722"/>
            <a:ext cx="5590188" cy="5524500"/>
          </a:xfrm>
        </p:spPr>
        <p:txBody>
          <a:bodyPr/>
          <a:lstStyle/>
          <a:p>
            <a:r>
              <a:rPr lang="en-US" dirty="0"/>
              <a:t>Muon Collider</a:t>
            </a:r>
          </a:p>
          <a:p>
            <a:pPr lvl="1"/>
            <a:r>
              <a:rPr lang="en-US" dirty="0"/>
              <a:t>2 </a:t>
            </a:r>
            <a:r>
              <a:rPr lang="en-US" dirty="0" err="1"/>
              <a:t>TeV</a:t>
            </a:r>
            <a:r>
              <a:rPr lang="en-US" dirty="0"/>
              <a:t> ring (~8T magnets)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RLA accelerator </a:t>
            </a:r>
          </a:p>
          <a:p>
            <a:pPr lvl="2"/>
            <a:r>
              <a:rPr lang="en-US" b="1" dirty="0">
                <a:solidFill>
                  <a:srgbClr val="7030A0"/>
                </a:solidFill>
              </a:rPr>
              <a:t>~18 turns</a:t>
            </a:r>
          </a:p>
          <a:p>
            <a:pPr marL="227013" lvl="2" indent="0">
              <a:buNone/>
            </a:pPr>
            <a:r>
              <a:rPr lang="en-US" b="1" dirty="0">
                <a:solidFill>
                  <a:srgbClr val="7030A0"/>
                </a:solidFill>
              </a:rPr>
              <a:t>	2km </a:t>
            </a:r>
            <a:r>
              <a:rPr lang="en-US" b="1" dirty="0" err="1">
                <a:solidFill>
                  <a:srgbClr val="7030A0"/>
                </a:solidFill>
              </a:rPr>
              <a:t>linacs</a:t>
            </a:r>
            <a:r>
              <a:rPr lang="en-US" b="1" dirty="0">
                <a:solidFill>
                  <a:srgbClr val="7030A0"/>
                </a:solidFill>
              </a:rPr>
              <a:t> -50 GeV each  </a:t>
            </a:r>
          </a:p>
          <a:p>
            <a:pPr marL="227013" lvl="2" indent="0">
              <a:buNone/>
            </a:pPr>
            <a:r>
              <a:rPr lang="en-US" b="1" dirty="0">
                <a:solidFill>
                  <a:srgbClr val="7030A0"/>
                </a:solidFill>
              </a:rPr>
              <a:t>	~30 MV/m rf </a:t>
            </a:r>
          </a:p>
          <a:p>
            <a:pPr marL="227013" lvl="2" indent="0">
              <a:buNone/>
            </a:pPr>
            <a:r>
              <a:rPr lang="en-US" b="1" dirty="0">
                <a:solidFill>
                  <a:srgbClr val="7030A0"/>
                </a:solidFill>
              </a:rPr>
              <a:t>	Arcs are ~8T magnets each</a:t>
            </a:r>
          </a:p>
          <a:p>
            <a:r>
              <a:rPr lang="en-US" dirty="0"/>
              <a:t>Not quite site filler	</a:t>
            </a:r>
          </a:p>
          <a:p>
            <a:pPr lvl="1"/>
            <a:r>
              <a:rPr lang="en-US" dirty="0"/>
              <a:t>Easily expand to 2.5x2.5 </a:t>
            </a:r>
          </a:p>
          <a:p>
            <a:pPr lvl="1"/>
            <a:r>
              <a:rPr lang="en-US" dirty="0"/>
              <a:t>(5 </a:t>
            </a:r>
            <a:r>
              <a:rPr lang="en-US" dirty="0" err="1"/>
              <a:t>TeV</a:t>
            </a:r>
            <a:r>
              <a:rPr lang="en-US" dirty="0"/>
              <a:t>)</a:t>
            </a:r>
          </a:p>
          <a:p>
            <a:pPr lvl="1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Double gradients, </a:t>
            </a:r>
            <a:r>
              <a:rPr lang="en-US" dirty="0" err="1"/>
              <a:t>B</a:t>
            </a:r>
            <a:r>
              <a:rPr lang="en-US" baseline="-25000" dirty="0" err="1"/>
              <a:t>max</a:t>
            </a:r>
            <a:endParaRPr lang="en-US" dirty="0"/>
          </a:p>
          <a:p>
            <a:pPr lvl="1"/>
            <a:r>
              <a:rPr lang="en-US" dirty="0"/>
              <a:t>10 </a:t>
            </a:r>
            <a:r>
              <a:rPr lang="en-US" dirty="0" err="1"/>
              <a:t>TeV</a:t>
            </a:r>
            <a:r>
              <a:rPr lang="en-US" dirty="0"/>
              <a:t>  (5 x 5) – (16 T – 60 MV/m)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ym typeface="Symbol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4497859" y="806014"/>
            <a:ext cx="4646141" cy="5524500"/>
          </a:xfrm>
          <a:prstGeom prst="rect">
            <a:avLst/>
          </a:prstGeom>
        </p:spPr>
        <p:txBody>
          <a:bodyPr/>
          <a:lstStyle/>
          <a:p>
            <a:pPr marL="227013" lvl="3" indent="-227013">
              <a:buFont typeface="Wingdings" pitchFamily="2" charset="2"/>
              <a:buChar char="Ø"/>
            </a:pPr>
            <a:endParaRPr lang="en-US" sz="2400" dirty="0">
              <a:sym typeface="Symbol"/>
            </a:endParaRPr>
          </a:p>
          <a:p>
            <a:pPr marL="227013" lvl="4" indent="-227013">
              <a:buFont typeface="Wingdings" pitchFamily="2" charset="2"/>
              <a:buChar char="Ø"/>
            </a:pPr>
            <a:endParaRPr lang="en-US" sz="2400" dirty="0"/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22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Arial"/>
              <a:cs typeface="Arial" pitchFamily="34" charset="0"/>
              <a:sym typeface="Arial"/>
            </a:endParaRPr>
          </a:p>
        </p:txBody>
      </p:sp>
      <p:pic>
        <p:nvPicPr>
          <p:cNvPr id="10" name="Picture 9" descr="fermisite.png"/>
          <p:cNvPicPr>
            <a:picLocks noChangeAspect="1"/>
          </p:cNvPicPr>
          <p:nvPr/>
        </p:nvPicPr>
        <p:blipFill>
          <a:blip r:embed="rId4"/>
          <a:srcRect l="18583" t="35061" r="11969" b="12165"/>
          <a:stretch>
            <a:fillRect/>
          </a:stretch>
        </p:blipFill>
        <p:spPr>
          <a:xfrm>
            <a:off x="5932831" y="4360590"/>
            <a:ext cx="2774900" cy="249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98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743" y="935066"/>
            <a:ext cx="8672513" cy="5042222"/>
          </a:xfrm>
        </p:spPr>
        <p:txBody>
          <a:bodyPr/>
          <a:lstStyle/>
          <a:p>
            <a:r>
              <a:rPr lang="en-US" dirty="0"/>
              <a:t>Fermilab – </a:t>
            </a:r>
          </a:p>
          <a:p>
            <a:pPr lvl="1"/>
            <a:r>
              <a:rPr lang="en-US" dirty="0"/>
              <a:t>Site filler - Muon Collider ? </a:t>
            </a:r>
          </a:p>
          <a:p>
            <a:pPr lvl="2"/>
            <a:r>
              <a:rPr lang="en-US" dirty="0"/>
              <a:t>possible  future high-energy facility on Fermilab site</a:t>
            </a:r>
          </a:p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“Energy Frontier”</a:t>
            </a:r>
          </a:p>
          <a:p>
            <a:r>
              <a:rPr lang="en-US" dirty="0"/>
              <a:t>Muon Collider Components</a:t>
            </a:r>
          </a:p>
          <a:p>
            <a:pPr lvl="1"/>
            <a:r>
              <a:rPr lang="en-US" dirty="0"/>
              <a:t>Muon source</a:t>
            </a:r>
          </a:p>
          <a:p>
            <a:pPr lvl="1"/>
            <a:r>
              <a:rPr lang="en-US" dirty="0"/>
              <a:t>Accelerator </a:t>
            </a:r>
          </a:p>
          <a:p>
            <a:pPr lvl="2"/>
            <a:r>
              <a:rPr lang="en-US" dirty="0"/>
              <a:t>Fast-cycling</a:t>
            </a:r>
          </a:p>
          <a:p>
            <a:pPr lvl="1"/>
            <a:r>
              <a:rPr lang="en-US" dirty="0"/>
              <a:t>Collider Ring   </a:t>
            </a:r>
          </a:p>
          <a:p>
            <a:r>
              <a:rPr lang="en-US" dirty="0"/>
              <a:t>Parameters</a:t>
            </a:r>
          </a:p>
          <a:p>
            <a:pPr lvl="1"/>
            <a:r>
              <a:rPr lang="en-US" dirty="0"/>
              <a:t>Up to ~10 </a:t>
            </a:r>
            <a:r>
              <a:rPr lang="en-US" dirty="0" err="1"/>
              <a:t>TeV</a:t>
            </a:r>
            <a:r>
              <a:rPr lang="en-US" dirty="0"/>
              <a:t> Muon collider “site-filler”</a:t>
            </a:r>
          </a:p>
          <a:p>
            <a:r>
              <a:rPr lang="en-US" dirty="0"/>
              <a:t>Scenarios, Time lines, etc. </a:t>
            </a:r>
          </a:p>
          <a:p>
            <a:pPr marL="10160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FC355F-10EE-4B52-B5BF-7309F104D6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D2BBB4D-D4BB-4A1A-8521-D72295D4E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734323"/>
            <a:ext cx="4133850" cy="307657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F85DAFC-2C75-43E4-BB6E-813957AE8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Frontier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9ED5232-E8F5-4E8C-BD08-8947D75A70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871575" y="1006163"/>
            <a:ext cx="5175601" cy="3322516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2C80C-9CDE-467F-817D-6F9FDCEA85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BFA3C4-8A35-43E0-BFDE-CEE70BC94FB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96824" y="839407"/>
            <a:ext cx="4244163" cy="5524500"/>
          </a:xfrm>
        </p:spPr>
        <p:txBody>
          <a:bodyPr/>
          <a:lstStyle/>
          <a:p>
            <a:r>
              <a:rPr lang="en-US" dirty="0"/>
              <a:t>10TeV 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sz="2400" b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+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-</a:t>
            </a:r>
            <a:r>
              <a:rPr lang="en-US" sz="2400" b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-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dirty="0"/>
              <a:t>collider has an energy reach of </a:t>
            </a:r>
          </a:p>
          <a:p>
            <a:pPr marL="0" indent="0">
              <a:buNone/>
            </a:pPr>
            <a:r>
              <a:rPr lang="en-US" dirty="0"/>
              <a:t>    100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pp</a:t>
            </a:r>
            <a:r>
              <a:rPr lang="en-US" dirty="0"/>
              <a:t> collider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Need High- Luminosity</a:t>
            </a:r>
          </a:p>
          <a:p>
            <a:pPr lvl="1"/>
            <a:r>
              <a:rPr lang="en-US" dirty="0"/>
              <a:t>(͞</a:t>
            </a:r>
            <a:r>
              <a:rPr lang="en-US" dirty="0" err="1"/>
              <a:t>qq</a:t>
            </a:r>
            <a:r>
              <a:rPr lang="en-US" dirty="0"/>
              <a:t> events </a:t>
            </a:r>
            <a:r>
              <a:rPr lang="el-GR" b="1" dirty="0"/>
              <a:t>σ</a:t>
            </a:r>
            <a:r>
              <a:rPr lang="en-US" b="1" dirty="0"/>
              <a:t> </a:t>
            </a:r>
            <a:r>
              <a:rPr lang="en-US" dirty="0"/>
              <a:t>~ 1/s)</a:t>
            </a:r>
          </a:p>
          <a:p>
            <a:pPr lvl="1"/>
            <a:r>
              <a:rPr lang="en-US" dirty="0"/>
              <a:t>Vector boson fusion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l-GR" b="1" dirty="0"/>
              <a:t>σ</a:t>
            </a:r>
            <a:r>
              <a:rPr lang="en-US" b="1" dirty="0"/>
              <a:t> ~ ln(s)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b="1" dirty="0"/>
          </a:p>
          <a:p>
            <a:r>
              <a:rPr lang="en-US" dirty="0"/>
              <a:t>Goal is ~ 2 attobarn</a:t>
            </a:r>
            <a:r>
              <a:rPr lang="en-US" baseline="30000" dirty="0"/>
              <a:t>-1</a:t>
            </a:r>
            <a:r>
              <a:rPr lang="en-US" dirty="0"/>
              <a:t>/year</a:t>
            </a:r>
          </a:p>
          <a:p>
            <a:pPr lvl="1"/>
            <a:r>
              <a:rPr lang="en-US" b="1" dirty="0"/>
              <a:t>L = 2 10</a:t>
            </a:r>
            <a:r>
              <a:rPr lang="en-US" b="1" baseline="30000" dirty="0"/>
              <a:t>35</a:t>
            </a:r>
            <a:r>
              <a:rPr lang="en-US" b="1" dirty="0"/>
              <a:t> cm</a:t>
            </a:r>
            <a:r>
              <a:rPr lang="en-US" b="1" baseline="30000" dirty="0"/>
              <a:t>-2</a:t>
            </a:r>
            <a:r>
              <a:rPr lang="en-US" b="1" dirty="0"/>
              <a:t>s</a:t>
            </a:r>
            <a:r>
              <a:rPr lang="en-US" b="1" baseline="30000" dirty="0"/>
              <a:t>-1</a:t>
            </a:r>
            <a:r>
              <a:rPr lang="en-US" b="1" dirty="0"/>
              <a:t> 10</a:t>
            </a:r>
            <a:r>
              <a:rPr lang="en-US" b="1" baseline="30000" dirty="0"/>
              <a:t>7</a:t>
            </a:r>
            <a:r>
              <a:rPr lang="en-US" b="1" dirty="0"/>
              <a:t> s/year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D91894-E7BD-4B55-BFE7-D575426D656C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8067675" y="6515100"/>
            <a:ext cx="1076325" cy="241300"/>
          </a:xfrm>
        </p:spPr>
        <p:txBody>
          <a:bodyPr/>
          <a:lstStyle/>
          <a:p>
            <a:r>
              <a:rPr lang="en-US"/>
              <a:t>03/12/2020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1EB474-1A48-4942-AD9A-14FBE6723307}"/>
              </a:ext>
            </a:extLst>
          </p:cNvPr>
          <p:cNvSpPr txBox="1"/>
          <p:nvPr/>
        </p:nvSpPr>
        <p:spPr>
          <a:xfrm>
            <a:off x="7433068" y="3269787"/>
            <a:ext cx="127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sz="1800" b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+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-</a:t>
            </a:r>
            <a:r>
              <a:rPr lang="en-US" sz="1800" b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-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</a:p>
          <a:p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collider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3C9C95-2177-4C92-86C5-ADB46976D324}"/>
              </a:ext>
            </a:extLst>
          </p:cNvPr>
          <p:cNvSpPr txBox="1"/>
          <p:nvPr/>
        </p:nvSpPr>
        <p:spPr>
          <a:xfrm>
            <a:off x="3810413" y="1314492"/>
            <a:ext cx="1523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pp Collider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34A084-A51E-419B-B064-733D58DA02C2}"/>
              </a:ext>
            </a:extLst>
          </p:cNvPr>
          <p:cNvSpPr txBox="1"/>
          <p:nvPr/>
        </p:nvSpPr>
        <p:spPr>
          <a:xfrm>
            <a:off x="5449257" y="1309987"/>
            <a:ext cx="2992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9900"/>
                </a:solidFill>
              </a:rPr>
              <a:t>Electro-weak new physics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A1C61B-DDC3-4F76-BE96-FB98F4B47D91}"/>
              </a:ext>
            </a:extLst>
          </p:cNvPr>
          <p:cNvSpPr txBox="1"/>
          <p:nvPr/>
        </p:nvSpPr>
        <p:spPr>
          <a:xfrm>
            <a:off x="6608153" y="2038715"/>
            <a:ext cx="1712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͞</a:t>
            </a:r>
            <a:r>
              <a:rPr lang="en-US" sz="16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qq</a:t>
            </a:r>
            <a:r>
              <a:rPr lang="en-US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new physics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29D8C46-A844-4972-86EE-74DDB7EB6D0A}"/>
              </a:ext>
            </a:extLst>
          </p:cNvPr>
          <p:cNvCxnSpPr>
            <a:cxnSpLocks/>
          </p:cNvCxnSpPr>
          <p:nvPr/>
        </p:nvCxnSpPr>
        <p:spPr>
          <a:xfrm flipV="1">
            <a:off x="5749289" y="1851858"/>
            <a:ext cx="0" cy="1502947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6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 Collider - MAP Concept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64387" y="800100"/>
            <a:ext cx="4417887" cy="5524500"/>
          </a:xfrm>
        </p:spPr>
        <p:txBody>
          <a:bodyPr/>
          <a:lstStyle/>
          <a:p>
            <a:r>
              <a:rPr lang="en-GB" dirty="0">
                <a:solidFill>
                  <a:srgbClr val="0066CC"/>
                </a:solidFill>
              </a:rPr>
              <a:t>An </a:t>
            </a:r>
            <a:r>
              <a:rPr lang="en-GB" dirty="0">
                <a:solidFill>
                  <a:srgbClr val="FF0000"/>
                </a:solidFill>
              </a:rPr>
              <a:t>international collaboration </a:t>
            </a:r>
            <a:r>
              <a:rPr lang="en-GB" dirty="0">
                <a:solidFill>
                  <a:srgbClr val="0066CC"/>
                </a:solidFill>
              </a:rPr>
              <a:t>on </a:t>
            </a:r>
            <a:r>
              <a:rPr lang="en-GB" dirty="0" err="1">
                <a:solidFill>
                  <a:srgbClr val="0066CC"/>
                </a:solidFill>
              </a:rPr>
              <a:t>Muon</a:t>
            </a:r>
            <a:r>
              <a:rPr lang="en-GB" dirty="0">
                <a:solidFill>
                  <a:srgbClr val="0066CC"/>
                </a:solidFill>
              </a:rPr>
              <a:t> Collider </a:t>
            </a:r>
          </a:p>
          <a:p>
            <a:pPr algn="ctr"/>
            <a:r>
              <a:rPr lang="fr-CH" dirty="0">
                <a:solidFill>
                  <a:srgbClr val="0066CC"/>
                </a:solidFill>
              </a:rPr>
              <a:t> </a:t>
            </a:r>
            <a:r>
              <a:rPr lang="fr-CH" dirty="0">
                <a:solidFill>
                  <a:srgbClr val="FF00FF"/>
                </a:solidFill>
              </a:rPr>
              <a:t>MUST</a:t>
            </a:r>
            <a:r>
              <a:rPr lang="fr-CH" dirty="0">
                <a:solidFill>
                  <a:srgbClr val="0066CC"/>
                </a:solidFill>
              </a:rPr>
              <a:t> (</a:t>
            </a:r>
            <a:r>
              <a:rPr lang="fr-CH" dirty="0" err="1">
                <a:solidFill>
                  <a:srgbClr val="FF00FF"/>
                </a:solidFill>
              </a:rPr>
              <a:t>MU</a:t>
            </a:r>
            <a:r>
              <a:rPr lang="fr-CH" dirty="0" err="1">
                <a:solidFill>
                  <a:srgbClr val="0066CC"/>
                </a:solidFill>
              </a:rPr>
              <a:t>on</a:t>
            </a:r>
            <a:r>
              <a:rPr lang="fr-CH" dirty="0">
                <a:solidFill>
                  <a:srgbClr val="0066CC"/>
                </a:solidFill>
              </a:rPr>
              <a:t> </a:t>
            </a:r>
            <a:r>
              <a:rPr lang="fr-CH" dirty="0" err="1">
                <a:solidFill>
                  <a:srgbClr val="FF00FF"/>
                </a:solidFill>
              </a:rPr>
              <a:t>ST</a:t>
            </a:r>
            <a:r>
              <a:rPr lang="fr-CH" dirty="0" err="1">
                <a:solidFill>
                  <a:srgbClr val="0066CC"/>
                </a:solidFill>
              </a:rPr>
              <a:t>udy</a:t>
            </a:r>
            <a:r>
              <a:rPr lang="fr-CH" dirty="0">
                <a:solidFill>
                  <a:srgbClr val="0066CC"/>
                </a:solidFill>
              </a:rPr>
              <a:t>)</a:t>
            </a:r>
            <a:endParaRPr lang="en-GB" dirty="0">
              <a:solidFill>
                <a:srgbClr val="0066CC"/>
              </a:solidFill>
            </a:endParaRPr>
          </a:p>
          <a:p>
            <a:r>
              <a:rPr lang="en-US" dirty="0"/>
              <a:t>3 </a:t>
            </a:r>
            <a:r>
              <a:rPr lang="en-US" dirty="0">
                <a:sym typeface="Wingdings" pitchFamily="2" charset="2"/>
              </a:rPr>
              <a:t> 10 14 </a:t>
            </a:r>
            <a:r>
              <a:rPr lang="en-US" dirty="0" err="1">
                <a:sym typeface="Wingdings" pitchFamily="2" charset="2"/>
              </a:rPr>
              <a:t>TeV</a:t>
            </a:r>
            <a:r>
              <a:rPr lang="en-US" dirty="0">
                <a:sym typeface="Wingdings" pitchFamily="2" charset="2"/>
              </a:rPr>
              <a:t> Collider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C4FCA1-8E9E-4AB0-B29E-301DE2C0B69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r>
              <a:rPr lang="en-US" dirty="0">
                <a:sym typeface="Symbol"/>
              </a:rPr>
              <a:t> Collider R&amp;D included in European Strategy </a:t>
            </a:r>
            <a:r>
              <a:rPr lang="en-US" dirty="0" err="1">
                <a:sym typeface="Symbol"/>
              </a:rPr>
              <a:t>Doument</a:t>
            </a:r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006" y="2585774"/>
            <a:ext cx="6910939" cy="373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4.tiff">
            <a:extLst>
              <a:ext uri="{FF2B5EF4-FFF2-40B4-BE49-F238E27FC236}">
                <a16:creationId xmlns:a16="http://schemas.microsoft.com/office/drawing/2014/main" id="{0C1B1641-13E1-46BD-9C22-6476060810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b="50107"/>
          <a:stretch>
            <a:fillRect/>
          </a:stretch>
        </p:blipFill>
        <p:spPr>
          <a:xfrm>
            <a:off x="0" y="533400"/>
            <a:ext cx="9144000" cy="2259717"/>
          </a:xfrm>
          <a:prstGeom prst="rect">
            <a:avLst/>
          </a:prstGeom>
          <a:solidFill>
            <a:schemeClr val="bg2">
              <a:lumMod val="60000"/>
              <a:lumOff val="40000"/>
              <a:alpha val="51000"/>
            </a:schemeClr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C1BF3D21-5A4A-4BE6-AC51-5643C47EB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878" y="109145"/>
            <a:ext cx="5891122" cy="5888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6E69BE-70D6-428F-B03A-C5282E7E6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333"/>
            <a:ext cx="4270375" cy="6477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Site filler 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BEA3B-6D6E-48DD-B38E-94C6ADBC23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800100"/>
            <a:ext cx="4419600" cy="5524500"/>
          </a:xfrm>
        </p:spPr>
        <p:txBody>
          <a:bodyPr/>
          <a:lstStyle/>
          <a:p>
            <a:r>
              <a:rPr lang="en-US" dirty="0"/>
              <a:t>Largest </a:t>
            </a:r>
          </a:p>
          <a:p>
            <a:pPr marL="0" indent="0">
              <a:buNone/>
            </a:pPr>
            <a:r>
              <a:rPr lang="en-US" dirty="0"/>
              <a:t>Radius is ~2.65 km</a:t>
            </a:r>
          </a:p>
          <a:p>
            <a:pPr lvl="1"/>
            <a:r>
              <a:rPr lang="en-US" dirty="0"/>
              <a:t>~16.5 km Circumference </a:t>
            </a:r>
          </a:p>
          <a:p>
            <a:pPr lvl="2"/>
            <a:r>
              <a:rPr lang="en-US" dirty="0"/>
              <a:t>~2/3 LHC</a:t>
            </a:r>
          </a:p>
          <a:p>
            <a:pPr lvl="2"/>
            <a:endParaRPr lang="en-US" dirty="0"/>
          </a:p>
          <a:p>
            <a:pPr marL="227013" lvl="2" indent="0">
              <a:buNone/>
            </a:pP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~RCS accelerator</a:t>
            </a:r>
            <a:endParaRPr lang="en-US" dirty="0"/>
          </a:p>
          <a:p>
            <a:pPr marL="227013" lvl="2" indent="0">
              <a:buNone/>
            </a:pPr>
            <a:r>
              <a:rPr lang="en-US" dirty="0"/>
              <a:t>If </a:t>
            </a:r>
            <a:r>
              <a:rPr lang="en-US" dirty="0" err="1"/>
              <a:t>B</a:t>
            </a:r>
            <a:r>
              <a:rPr lang="en-US" baseline="-25000" dirty="0" err="1"/>
              <a:t>ave</a:t>
            </a:r>
            <a:r>
              <a:rPr lang="en-US" dirty="0"/>
              <a:t>= 3 T </a:t>
            </a: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baseline="-25000" dirty="0">
                <a:sym typeface="Symbol" panose="05050102010706020507" pitchFamily="18" charset="2"/>
              </a:rPr>
              <a:t></a:t>
            </a:r>
            <a:r>
              <a:rPr lang="en-US" dirty="0">
                <a:sym typeface="Wingdings" panose="05000000000000000000" pitchFamily="2" charset="2"/>
              </a:rPr>
              <a:t>= 2.4 </a:t>
            </a:r>
            <a:r>
              <a:rPr lang="en-US" dirty="0" err="1">
                <a:sym typeface="Wingdings" panose="05000000000000000000" pitchFamily="2" charset="2"/>
              </a:rPr>
              <a:t>TeV</a:t>
            </a: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27013" lvl="3" indent="0">
              <a:buNone/>
            </a:pP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lang="en-US" sz="1600" dirty="0" err="1">
                <a:solidFill>
                  <a:srgbClr val="0070C0"/>
                </a:solidFill>
                <a:sym typeface="Wingdings" panose="05000000000000000000" pitchFamily="2" charset="2"/>
              </a:rPr>
              <a:t>B</a:t>
            </a:r>
            <a:r>
              <a:rPr lang="en-US" sz="1600" baseline="-25000" dirty="0" err="1">
                <a:solidFill>
                  <a:srgbClr val="0070C0"/>
                </a:solidFill>
                <a:sym typeface="Wingdings" panose="05000000000000000000" pitchFamily="2" charset="2"/>
              </a:rPr>
              <a:t>max</a:t>
            </a:r>
            <a:r>
              <a:rPr lang="en-US" sz="1600" baseline="-250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= 8T, </a:t>
            </a:r>
            <a:r>
              <a:rPr lang="en-US" sz="1600" dirty="0" err="1">
                <a:solidFill>
                  <a:srgbClr val="0070C0"/>
                </a:solidFill>
                <a:sym typeface="Wingdings" panose="05000000000000000000" pitchFamily="2" charset="2"/>
              </a:rPr>
              <a:t>B</a:t>
            </a:r>
            <a:r>
              <a:rPr lang="en-US" sz="1600" baseline="-25000" dirty="0" err="1">
                <a:solidFill>
                  <a:srgbClr val="0070C0"/>
                </a:solidFill>
                <a:sym typeface="Wingdings" panose="05000000000000000000" pitchFamily="2" charset="2"/>
              </a:rPr>
              <a:t>pulse</a:t>
            </a: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 =</a:t>
            </a:r>
            <a:r>
              <a:rPr lang="en-US" sz="1600" dirty="0">
                <a:solidFill>
                  <a:srgbClr val="0070C0"/>
                </a:solidFill>
                <a:sym typeface="Symbol" panose="05050102010706020507" pitchFamily="18" charset="2"/>
              </a:rPr>
              <a:t></a:t>
            </a: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2T)</a:t>
            </a:r>
          </a:p>
          <a:p>
            <a:pPr marL="227013" lvl="3" indent="0">
              <a:buNone/>
            </a:pPr>
            <a:endParaRPr lang="en-US" sz="16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lvl="1" indent="-6350">
              <a:buNone/>
            </a:pPr>
            <a:r>
              <a:rPr lang="en-US" sz="2000" dirty="0">
                <a:solidFill>
                  <a:schemeClr val="accent6"/>
                </a:solidFill>
                <a:sym typeface="Wingdings" panose="05000000000000000000" pitchFamily="2" charset="2"/>
              </a:rPr>
              <a:t>Doubled ?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	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marL="227013" lvl="2" indent="0">
              <a:buNone/>
            </a:pPr>
            <a:r>
              <a:rPr lang="en-US" dirty="0" err="1"/>
              <a:t>B</a:t>
            </a:r>
            <a:r>
              <a:rPr lang="en-US" baseline="-25000" dirty="0" err="1"/>
              <a:t>ave</a:t>
            </a:r>
            <a:r>
              <a:rPr lang="en-US" dirty="0"/>
              <a:t>= 6.3 T </a:t>
            </a: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baseline="-25000" dirty="0">
                <a:sym typeface="Symbol" panose="05050102010706020507" pitchFamily="18" charset="2"/>
              </a:rPr>
              <a:t></a:t>
            </a:r>
            <a:r>
              <a:rPr lang="en-US" dirty="0">
                <a:sym typeface="Wingdings" panose="05000000000000000000" pitchFamily="2" charset="2"/>
              </a:rPr>
              <a:t>= 5 </a:t>
            </a:r>
            <a:r>
              <a:rPr lang="en-US" dirty="0" err="1">
                <a:sym typeface="Wingdings" panose="05000000000000000000" pitchFamily="2" charset="2"/>
              </a:rPr>
              <a:t>TeV</a:t>
            </a:r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27013" lvl="3" indent="0">
              <a:buNone/>
            </a:pP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lang="en-US" sz="1600" dirty="0" err="1">
                <a:solidFill>
                  <a:srgbClr val="0070C0"/>
                </a:solidFill>
                <a:sym typeface="Wingdings" panose="05000000000000000000" pitchFamily="2" charset="2"/>
              </a:rPr>
              <a:t>B</a:t>
            </a:r>
            <a:r>
              <a:rPr lang="en-US" sz="1600" baseline="-25000" dirty="0" err="1">
                <a:solidFill>
                  <a:srgbClr val="0070C0"/>
                </a:solidFill>
                <a:sym typeface="Wingdings" panose="05000000000000000000" pitchFamily="2" charset="2"/>
              </a:rPr>
              <a:t>max</a:t>
            </a:r>
            <a:r>
              <a:rPr lang="en-US" sz="1600" baseline="-25000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= 16T, </a:t>
            </a:r>
            <a:r>
              <a:rPr lang="en-US" sz="1600" dirty="0" err="1">
                <a:solidFill>
                  <a:srgbClr val="0070C0"/>
                </a:solidFill>
                <a:sym typeface="Wingdings" panose="05000000000000000000" pitchFamily="2" charset="2"/>
              </a:rPr>
              <a:t>B</a:t>
            </a:r>
            <a:r>
              <a:rPr lang="en-US" sz="1600" baseline="-25000" dirty="0" err="1">
                <a:solidFill>
                  <a:srgbClr val="0070C0"/>
                </a:solidFill>
                <a:sym typeface="Wingdings" panose="05000000000000000000" pitchFamily="2" charset="2"/>
              </a:rPr>
              <a:t>pulse</a:t>
            </a: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 =</a:t>
            </a:r>
            <a:r>
              <a:rPr lang="en-US" sz="1600" dirty="0">
                <a:solidFill>
                  <a:srgbClr val="0070C0"/>
                </a:solidFill>
                <a:sym typeface="Symbol" panose="05050102010706020507" pitchFamily="18" charset="2"/>
              </a:rPr>
              <a:t></a:t>
            </a:r>
            <a:r>
              <a:rPr lang="en-US" sz="1600" dirty="0">
                <a:solidFill>
                  <a:srgbClr val="0070C0"/>
                </a:solidFill>
                <a:sym typeface="Wingdings" panose="05000000000000000000" pitchFamily="2" charset="2"/>
              </a:rPr>
              <a:t>4T)</a:t>
            </a:r>
          </a:p>
          <a:p>
            <a:pPr marL="227013" lvl="2" indent="0">
              <a:buNone/>
            </a:pPr>
            <a:endParaRPr lang="en-US" sz="1600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marL="0" lvl="1" indent="-6350">
              <a:buNone/>
            </a:pPr>
            <a:r>
              <a:rPr lang="en-US" sz="3200" dirty="0">
                <a:sym typeface="Wingdings" panose="05000000000000000000" pitchFamily="2" charset="2"/>
              </a:rPr>
              <a:t>10 </a:t>
            </a:r>
            <a:r>
              <a:rPr lang="en-US" sz="3200" dirty="0" err="1">
                <a:sym typeface="Wingdings" panose="05000000000000000000" pitchFamily="2" charset="2"/>
              </a:rPr>
              <a:t>TeV</a:t>
            </a:r>
            <a:r>
              <a:rPr lang="en-US" sz="3200" dirty="0">
                <a:sym typeface="Wingdings" panose="05000000000000000000" pitchFamily="2" charset="2"/>
              </a:rPr>
              <a:t> collider</a:t>
            </a:r>
          </a:p>
          <a:p>
            <a:pPr marL="0" lvl="1" indent="-6350">
              <a:buNone/>
            </a:pP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Collider Ring ~10 km </a:t>
            </a:r>
          </a:p>
          <a:p>
            <a:pPr marL="0" lvl="1" indent="-6350">
              <a:buNone/>
            </a:pP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B</a:t>
            </a:r>
            <a:r>
              <a:rPr lang="en-US" sz="2000" baseline="-25000" dirty="0" err="1">
                <a:solidFill>
                  <a:srgbClr val="7030A0"/>
                </a:solidFill>
                <a:sym typeface="Wingdings" panose="05000000000000000000" pitchFamily="2" charset="2"/>
              </a:rPr>
              <a:t>ave</a:t>
            </a:r>
            <a:r>
              <a:rPr lang="en-US" sz="2000" baseline="-25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= 10 T</a:t>
            </a:r>
          </a:p>
          <a:p>
            <a:pPr marL="0" lvl="1" indent="-6350">
              <a:buNone/>
            </a:pPr>
            <a:r>
              <a:rPr lang="en-US" sz="2800" dirty="0">
                <a:sym typeface="Symbol" panose="05050102010706020507" pitchFamily="18" charset="2"/>
              </a:rPr>
              <a:t></a:t>
            </a:r>
            <a:r>
              <a:rPr lang="en-US" sz="2800" baseline="-25000" dirty="0">
                <a:sym typeface="Symbol" panose="05050102010706020507" pitchFamily="18" charset="2"/>
              </a:rPr>
              <a:t></a:t>
            </a:r>
            <a:r>
              <a:rPr lang="en-US" sz="2800" dirty="0">
                <a:sym typeface="Symbol" panose="05050102010706020507" pitchFamily="18" charset="2"/>
              </a:rPr>
              <a:t> = 0.104 s</a:t>
            </a:r>
            <a:r>
              <a:rPr lang="en-US" sz="2800" dirty="0">
                <a:sym typeface="Wingdings" panose="05000000000000000000" pitchFamily="2" charset="2"/>
              </a:rPr>
              <a:t>	</a:t>
            </a:r>
          </a:p>
          <a:p>
            <a:pPr marL="227013" lvl="2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227013" lvl="2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227013" lvl="2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B532-B912-4FF7-A982-F44027CFF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55107D5-A237-4363-BD3D-DDB2655F9A49}"/>
              </a:ext>
            </a:extLst>
          </p:cNvPr>
          <p:cNvSpPr/>
          <p:nvPr/>
        </p:nvSpPr>
        <p:spPr>
          <a:xfrm>
            <a:off x="4004109" y="982980"/>
            <a:ext cx="4564914" cy="4416793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5C98642-8F88-45FB-B11D-BBC7D2A90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790575"/>
              </p:ext>
            </p:extLst>
          </p:nvPr>
        </p:nvGraphicFramePr>
        <p:xfrm>
          <a:off x="4181475" y="6177756"/>
          <a:ext cx="403383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5" imgW="2349360" imgH="393480" progId="Equation.DSMT4">
                  <p:embed/>
                </p:oleObj>
              </mc:Choice>
              <mc:Fallback>
                <p:oleObj name="Equation" r:id="rId5" imgW="234936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DDFCAD7-7D95-4E03-A665-7F0A3F866B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81475" y="6177756"/>
                        <a:ext cx="4033837" cy="6746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21B632B-B325-492E-87A3-D6AE3CCBAAFD}"/>
              </a:ext>
            </a:extLst>
          </p:cNvPr>
          <p:cNvSpPr/>
          <p:nvPr/>
        </p:nvSpPr>
        <p:spPr>
          <a:xfrm>
            <a:off x="4550178" y="2339164"/>
            <a:ext cx="2525400" cy="2639154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A6FD5-F5E0-447B-B38D-5D1ECF28B8CE}"/>
              </a:ext>
            </a:extLst>
          </p:cNvPr>
          <p:cNvSpPr txBox="1"/>
          <p:nvPr/>
        </p:nvSpPr>
        <p:spPr>
          <a:xfrm>
            <a:off x="4911454" y="267355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7030A0"/>
                </a:solidFill>
              </a:rPr>
              <a:t>Collider 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DD2761-EAEB-4755-BCF9-70D4006C95B3}"/>
              </a:ext>
            </a:extLst>
          </p:cNvPr>
          <p:cNvSpPr txBox="1"/>
          <p:nvPr/>
        </p:nvSpPr>
        <p:spPr>
          <a:xfrm>
            <a:off x="5812878" y="129717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Accelerator Ring</a:t>
            </a:r>
          </a:p>
        </p:txBody>
      </p:sp>
    </p:spTree>
    <p:extLst>
      <p:ext uri="{BB962C8B-B14F-4D97-AF65-F5344CB8AC3E}">
        <p14:creationId xmlns:p14="http://schemas.microsoft.com/office/powerpoint/2010/main" val="234799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5955-CFAC-4E77-8047-2DF1E1E7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Sample collider lattice-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5402-FBBB-4CDE-9BB4-DF2ED96E7D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37" y="800100"/>
            <a:ext cx="4295114" cy="5524500"/>
          </a:xfrm>
        </p:spPr>
        <p:txBody>
          <a:bodyPr/>
          <a:lstStyle/>
          <a:p>
            <a:r>
              <a:rPr lang="en-US" dirty="0"/>
              <a:t>6 </a:t>
            </a:r>
            <a:r>
              <a:rPr lang="en-US" dirty="0" err="1"/>
              <a:t>TeV</a:t>
            </a:r>
            <a:r>
              <a:rPr lang="en-US" dirty="0"/>
              <a:t> (3x3) lattice – MAP </a:t>
            </a:r>
          </a:p>
          <a:p>
            <a:r>
              <a:rPr lang="pt-BR" sz="1400" b="1" i="0" dirty="0">
                <a:solidFill>
                  <a:srgbClr val="000000"/>
                </a:solidFill>
                <a:effectLst/>
                <a:latin typeface="TeXGyreHeros-Bold"/>
              </a:rPr>
              <a:t>Wang, Nosochkov,</a:t>
            </a:r>
            <a:r>
              <a:rPr lang="pt-BR" sz="1400" b="0" dirty="0">
                <a:latin typeface="rntxmi7"/>
              </a:rPr>
              <a:t> </a:t>
            </a:r>
            <a:r>
              <a:rPr lang="pt-BR" sz="1400" b="1" i="0" dirty="0">
                <a:solidFill>
                  <a:srgbClr val="000000"/>
                </a:solidFill>
                <a:effectLst/>
                <a:latin typeface="TeXGyreHeros-Bold"/>
              </a:rPr>
              <a:t>Cai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rntxmi7"/>
              </a:rPr>
              <a:t> </a:t>
            </a:r>
            <a:r>
              <a:rPr lang="pt-BR" sz="1400" b="1" i="0" dirty="0">
                <a:solidFill>
                  <a:srgbClr val="000000"/>
                </a:solidFill>
                <a:effectLst/>
                <a:latin typeface="TeXGyreHeros-Bold"/>
              </a:rPr>
              <a:t>and Palmer</a:t>
            </a:r>
            <a:r>
              <a:rPr lang="pt-BR" sz="1800" dirty="0"/>
              <a:t> </a:t>
            </a:r>
            <a:r>
              <a:rPr lang="pt-BR" sz="1200" dirty="0"/>
              <a:t>JINST 11, P09003</a:t>
            </a:r>
            <a:endParaRPr lang="en-US" dirty="0"/>
          </a:p>
          <a:p>
            <a:pPr lvl="1"/>
            <a:r>
              <a:rPr lang="en-US" dirty="0"/>
              <a:t>C=6.3 km (</a:t>
            </a:r>
            <a:r>
              <a:rPr lang="en-US" dirty="0" err="1"/>
              <a:t>B</a:t>
            </a:r>
            <a:r>
              <a:rPr lang="en-US" baseline="-25000" dirty="0" err="1"/>
              <a:t>ave</a:t>
            </a:r>
            <a:r>
              <a:rPr lang="en-US" dirty="0"/>
              <a:t>= 10 T)</a:t>
            </a:r>
          </a:p>
          <a:p>
            <a:pPr lvl="2"/>
            <a:r>
              <a:rPr lang="en-US" dirty="0"/>
              <a:t>Max pole-tip fields </a:t>
            </a:r>
          </a:p>
          <a:p>
            <a:pPr lvl="3"/>
            <a:r>
              <a:rPr lang="en-US" dirty="0"/>
              <a:t>15-20 T dipoles, 15 T quads</a:t>
            </a:r>
          </a:p>
          <a:p>
            <a:pPr lvl="4"/>
            <a:r>
              <a:rPr lang="en-US" dirty="0"/>
              <a:t>~16 T bending </a:t>
            </a:r>
          </a:p>
          <a:p>
            <a:pPr lvl="2"/>
            <a:r>
              <a:rPr lang="en-US" dirty="0"/>
              <a:t>~isochronous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Extrapolate to 10 </a:t>
            </a:r>
            <a:r>
              <a:rPr lang="en-US" dirty="0" err="1"/>
              <a:t>TeV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>
                <a:sym typeface="Wingdings" panose="05000000000000000000" pitchFamily="2" charset="2"/>
              </a:rPr>
              <a:t>10.5 km, R=1.67 km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Fits within Fermilab site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Accelerator is larger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Includes rf, cycling elements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1A9D7-570B-4156-BF14-BE69A071A6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253361-85DC-4828-A526-8CEA3518164E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465A94-4CBD-4D3D-9797-DD66103A6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0451" y="3704188"/>
            <a:ext cx="4384932" cy="22991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DC3AF3-6D2D-42BA-AD41-890A8B0A0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064" y="866775"/>
            <a:ext cx="40767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8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769C4-1DDB-4D0E-BC36-95C43E9B7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C39EC-E826-429E-B4C3-F1EF2D8AC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405" y="690672"/>
            <a:ext cx="6276423" cy="5824427"/>
          </a:xfrm>
        </p:spPr>
        <p:txBody>
          <a:bodyPr/>
          <a:lstStyle/>
          <a:p>
            <a:r>
              <a:rPr lang="en-US" dirty="0"/>
              <a:t>Linear Accelerator</a:t>
            </a:r>
          </a:p>
          <a:p>
            <a:pPr lvl="2"/>
            <a:r>
              <a:rPr lang="en-US" dirty="0"/>
              <a:t>5 </a:t>
            </a:r>
            <a:r>
              <a:rPr lang="en-US" dirty="0" err="1"/>
              <a:t>TeV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&gt; 100 km </a:t>
            </a:r>
            <a:endParaRPr lang="en-US" dirty="0"/>
          </a:p>
          <a:p>
            <a:endParaRPr lang="en-US" dirty="0"/>
          </a:p>
          <a:p>
            <a:r>
              <a:rPr lang="en-US" dirty="0"/>
              <a:t>Race-track Recirculating </a:t>
            </a:r>
            <a:r>
              <a:rPr lang="en-US" dirty="0" err="1"/>
              <a:t>Linac</a:t>
            </a:r>
            <a:r>
              <a:rPr lang="en-US" dirty="0"/>
              <a:t> (RLA)</a:t>
            </a:r>
          </a:p>
          <a:p>
            <a:pPr lvl="2"/>
            <a:r>
              <a:rPr lang="en-US" dirty="0"/>
              <a:t>(like CEBAF)</a:t>
            </a:r>
          </a:p>
          <a:p>
            <a:pPr lvl="1"/>
            <a:r>
              <a:rPr lang="en-US" dirty="0"/>
              <a:t>Separate return transports </a:t>
            </a:r>
          </a:p>
          <a:p>
            <a:pPr lvl="2"/>
            <a:r>
              <a:rPr lang="en-US" dirty="0">
                <a:solidFill>
                  <a:schemeClr val="bg2"/>
                </a:solidFill>
              </a:rPr>
              <a:t> 5-6 turns </a:t>
            </a: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 ??</a:t>
            </a:r>
          </a:p>
          <a:p>
            <a:pPr lvl="2"/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accent6"/>
                </a:solidFill>
                <a:sym typeface="Wingdings" panose="05000000000000000000" pitchFamily="2" charset="2"/>
              </a:rPr>
              <a:t>cost/complexity of multiple turns</a:t>
            </a:r>
          </a:p>
          <a:p>
            <a:endParaRPr lang="en-US" dirty="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Rapid Cycling Synchrotron </a:t>
            </a:r>
          </a:p>
          <a:p>
            <a:pPr lvl="2"/>
            <a:r>
              <a:rPr lang="en-US" dirty="0" err="1">
                <a:solidFill>
                  <a:schemeClr val="bg2"/>
                </a:solidFill>
                <a:sym typeface="Wingdings" panose="05000000000000000000" pitchFamily="2" charset="2"/>
              </a:rPr>
              <a:t>B</a:t>
            </a:r>
            <a:r>
              <a:rPr lang="en-US" baseline="-25000" dirty="0" err="1">
                <a:solidFill>
                  <a:schemeClr val="bg2"/>
                </a:solidFill>
                <a:sym typeface="Wingdings" panose="05000000000000000000" pitchFamily="2" charset="2"/>
              </a:rPr>
              <a:t>typ</a:t>
            </a:r>
            <a:r>
              <a:rPr lang="en-US" baseline="30000" dirty="0">
                <a:solidFill>
                  <a:schemeClr val="bg2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= ~1.5 T, 15- 60 Hz</a:t>
            </a:r>
          </a:p>
          <a:p>
            <a:pPr lvl="2"/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Hybrid – High field + pulsed</a:t>
            </a:r>
            <a:endParaRPr lang="en-US" dirty="0">
              <a:solidFill>
                <a:schemeClr val="bg2"/>
              </a:solidFill>
            </a:endParaRPr>
          </a:p>
          <a:p>
            <a:pPr lvl="3"/>
            <a:r>
              <a:rPr lang="en-US" dirty="0">
                <a:solidFill>
                  <a:schemeClr val="bg2"/>
                </a:solidFill>
              </a:rPr>
              <a:t>Example:</a:t>
            </a:r>
          </a:p>
          <a:p>
            <a:pPr lvl="4"/>
            <a:r>
              <a:rPr lang="en-US" dirty="0" err="1">
                <a:solidFill>
                  <a:schemeClr val="bg2"/>
                </a:solidFill>
              </a:rPr>
              <a:t>B</a:t>
            </a:r>
            <a:r>
              <a:rPr lang="en-US" baseline="-25000" dirty="0" err="1">
                <a:solidFill>
                  <a:schemeClr val="bg2"/>
                </a:solidFill>
              </a:rPr>
              <a:t>max</a:t>
            </a:r>
            <a:r>
              <a:rPr lang="en-US" dirty="0">
                <a:solidFill>
                  <a:schemeClr val="bg2"/>
                </a:solidFill>
              </a:rPr>
              <a:t>=8T </a:t>
            </a:r>
            <a:r>
              <a:rPr lang="en-US" dirty="0" err="1">
                <a:solidFill>
                  <a:schemeClr val="bg2"/>
                </a:solidFill>
              </a:rPr>
              <a:t>B</a:t>
            </a:r>
            <a:r>
              <a:rPr lang="en-US" baseline="-25000" dirty="0" err="1">
                <a:solidFill>
                  <a:schemeClr val="bg2"/>
                </a:solidFill>
              </a:rPr>
              <a:t>pulsed</a:t>
            </a:r>
            <a:r>
              <a:rPr lang="en-US" dirty="0">
                <a:solidFill>
                  <a:schemeClr val="bg2"/>
                </a:solidFill>
              </a:rPr>
              <a:t>=</a:t>
            </a:r>
            <a:r>
              <a:rPr lang="en-US" dirty="0">
                <a:solidFill>
                  <a:schemeClr val="bg2"/>
                </a:solidFill>
                <a:sym typeface="Symbol" panose="05050102010706020507" pitchFamily="18" charset="2"/>
              </a:rPr>
              <a:t></a:t>
            </a:r>
            <a:r>
              <a:rPr lang="en-US" dirty="0">
                <a:solidFill>
                  <a:schemeClr val="bg2"/>
                </a:solidFill>
              </a:rPr>
              <a:t>2.0, f= 0.25 </a:t>
            </a:r>
            <a:endParaRPr lang="en-US" dirty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pPr marL="801687" lvl="4" indent="-285750">
              <a:buFont typeface="Wingdings" panose="05000000000000000000" pitchFamily="2" charset="2"/>
              <a:buChar char="à"/>
            </a:pPr>
            <a:r>
              <a:rPr lang="en-US" dirty="0">
                <a:solidFill>
                  <a:schemeClr val="bg2"/>
                </a:solidFill>
                <a:sym typeface="Wingdings" panose="05000000000000000000" pitchFamily="2" charset="2"/>
              </a:rPr>
              <a:t>3.5 / 0.5 T </a:t>
            </a:r>
          </a:p>
          <a:p>
            <a:pPr marL="801687" lvl="4" indent="-285750">
              <a:buFont typeface="Wingdings" panose="05000000000000000000" pitchFamily="2" charset="2"/>
              <a:buChar char="à"/>
            </a:pPr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  <a:p>
            <a:pPr lvl="1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816FF0-17F7-42EE-982E-C1A23A8149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FCA36EE6-CB85-454D-8AD5-BB490C6FA2AA}"/>
              </a:ext>
            </a:extLst>
          </p:cNvPr>
          <p:cNvSpPr/>
          <p:nvPr/>
        </p:nvSpPr>
        <p:spPr>
          <a:xfrm>
            <a:off x="5889624" y="1980984"/>
            <a:ext cx="612648" cy="612648"/>
          </a:xfrm>
          <a:prstGeom prst="flowChartDelay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lay 6">
            <a:extLst>
              <a:ext uri="{FF2B5EF4-FFF2-40B4-BE49-F238E27FC236}">
                <a16:creationId xmlns:a16="http://schemas.microsoft.com/office/drawing/2014/main" id="{BECFFDEB-6D6F-4BBD-A0E3-70311B976FE3}"/>
              </a:ext>
            </a:extLst>
          </p:cNvPr>
          <p:cNvSpPr/>
          <p:nvPr/>
        </p:nvSpPr>
        <p:spPr>
          <a:xfrm rot="10800000">
            <a:off x="5276406" y="1980984"/>
            <a:ext cx="612648" cy="612648"/>
          </a:xfrm>
          <a:prstGeom prst="flowChartDelay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961A35-898C-481E-B8B9-A9B1A50AAD98}"/>
              </a:ext>
            </a:extLst>
          </p:cNvPr>
          <p:cNvSpPr/>
          <p:nvPr/>
        </p:nvSpPr>
        <p:spPr>
          <a:xfrm>
            <a:off x="5847706" y="1980984"/>
            <a:ext cx="132125" cy="612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FCD78A8-B1CA-499A-BAA2-DF48C1159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201" y="3429000"/>
            <a:ext cx="3451806" cy="18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2DBFEB1-E0CB-426B-B7A0-F90FEF4387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807040"/>
              </p:ext>
            </p:extLst>
          </p:nvPr>
        </p:nvGraphicFramePr>
        <p:xfrm>
          <a:off x="5094802" y="5772495"/>
          <a:ext cx="2949061" cy="43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2" name="Equation" r:id="rId5" imgW="1562040" imgH="228600" progId="Equation.DSMT4">
                  <p:embed/>
                </p:oleObj>
              </mc:Choice>
              <mc:Fallback>
                <p:oleObj name="Equation" r:id="rId5" imgW="1562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94802" y="5772495"/>
                        <a:ext cx="2949061" cy="4315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92771D9-2A63-4F63-BDC6-971EA6C97A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290703"/>
              </p:ext>
            </p:extLst>
          </p:nvPr>
        </p:nvGraphicFramePr>
        <p:xfrm>
          <a:off x="4114800" y="3332163"/>
          <a:ext cx="914400" cy="19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Equation" r:id="rId7" imgW="914400" imgH="194400" progId="Equation.DSMT4">
                  <p:embed/>
                </p:oleObj>
              </mc:Choice>
              <mc:Fallback>
                <p:oleObj name="Equation" r:id="rId7" imgW="914400" imgH="19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14800" y="3332163"/>
                        <a:ext cx="914400" cy="193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67DD701-C74E-49EB-9E5A-1E9B52D05F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6880200" y="2078266"/>
            <a:ext cx="2121733" cy="5153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AAF51A-089C-46FC-B17C-189ECFA424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V="1">
            <a:off x="8243899" y="1323975"/>
            <a:ext cx="447166" cy="1086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C5B5C5-41BB-4893-95FF-0949A3272D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83440" y="5204955"/>
            <a:ext cx="2445760" cy="1733584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FEBE33-D0EE-4B19-9714-B569C5C98DFF}"/>
              </a:ext>
            </a:extLst>
          </p:cNvPr>
          <p:cNvCxnSpPr>
            <a:cxnSpLocks/>
          </p:cNvCxnSpPr>
          <p:nvPr/>
        </p:nvCxnSpPr>
        <p:spPr>
          <a:xfrm flipV="1">
            <a:off x="3434316" y="5497035"/>
            <a:ext cx="265814" cy="115894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2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26AA-A195-4230-9F6F-095E74CA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Bending, Accelerating fields: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C18DEB-F01A-48E2-B6C8-AD8515BFC2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1371" y="354862"/>
            <a:ext cx="4088394" cy="64015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Conventional (Ferric)</a:t>
            </a:r>
          </a:p>
          <a:p>
            <a:pPr lvl="1"/>
            <a:r>
              <a:rPr lang="en-US" sz="2400" dirty="0"/>
              <a:t>~ 2T</a:t>
            </a:r>
          </a:p>
          <a:p>
            <a:r>
              <a:rPr lang="en-US" dirty="0"/>
              <a:t>Superconducting –</a:t>
            </a:r>
            <a:r>
              <a:rPr lang="en-US" dirty="0" err="1"/>
              <a:t>NbTi</a:t>
            </a:r>
            <a:endParaRPr lang="en-US" dirty="0"/>
          </a:p>
          <a:p>
            <a:pPr lvl="1"/>
            <a:r>
              <a:rPr lang="en-US" dirty="0"/>
              <a:t>Tevatron ~4 T</a:t>
            </a:r>
          </a:p>
          <a:p>
            <a:pPr lvl="1"/>
            <a:r>
              <a:rPr lang="en-US" dirty="0"/>
              <a:t>LHC ~8 T</a:t>
            </a:r>
          </a:p>
          <a:p>
            <a:r>
              <a:rPr lang="en-US" dirty="0"/>
              <a:t>Superconducting Nb</a:t>
            </a:r>
            <a:r>
              <a:rPr lang="en-US" baseline="-25000" dirty="0"/>
              <a:t>3</a:t>
            </a:r>
            <a:r>
              <a:rPr lang="en-US" dirty="0"/>
              <a:t>Sn</a:t>
            </a:r>
          </a:p>
          <a:p>
            <a:pPr lvl="1"/>
            <a:r>
              <a:rPr lang="en-US" dirty="0"/>
              <a:t>HL-LHC + </a:t>
            </a:r>
            <a:r>
              <a:rPr lang="en-US" dirty="0">
                <a:sym typeface="Wingdings" panose="05000000000000000000" pitchFamily="2" charset="2"/>
              </a:rPr>
              <a:t> 16T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HTS superconductor …</a:t>
            </a:r>
          </a:p>
          <a:p>
            <a:pPr lvl="1"/>
            <a:r>
              <a:rPr lang="en-US" dirty="0"/>
              <a:t>REBCO </a:t>
            </a:r>
            <a:r>
              <a:rPr lang="en-US" dirty="0">
                <a:sym typeface="Wingdings" panose="05000000000000000000" pitchFamily="2" charset="2"/>
              </a:rPr>
              <a:t> 40 T ?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Pulsed magnets 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2 T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ym typeface="Symbol" panose="05050102010706020507" pitchFamily="18" charset="2"/>
              </a:rPr>
              <a:t> 4 T   ~200-600 T/s</a:t>
            </a:r>
            <a:endParaRPr lang="en-US" dirty="0"/>
          </a:p>
          <a:p>
            <a:pPr lvl="2"/>
            <a:r>
              <a:rPr lang="en-US" dirty="0"/>
              <a:t>12 T/s HTS </a:t>
            </a:r>
            <a:r>
              <a:rPr lang="en-US" dirty="0">
                <a:sym typeface="Wingdings" panose="05000000000000000000" pitchFamily="2" charset="2"/>
              </a:rPr>
              <a:t> 270 T/s</a:t>
            </a:r>
            <a:endParaRPr lang="en-US" dirty="0"/>
          </a:p>
          <a:p>
            <a:pPr lvl="2"/>
            <a:r>
              <a:rPr lang="en-US" sz="1400" dirty="0" err="1"/>
              <a:t>Piekarz</a:t>
            </a:r>
            <a:r>
              <a:rPr lang="en-US" sz="1400" dirty="0"/>
              <a:t> et al. NIM A 943, 162490 (2019)</a:t>
            </a:r>
          </a:p>
          <a:p>
            <a:pPr lvl="2"/>
            <a:r>
              <a:rPr lang="en-US" sz="1400" dirty="0" err="1"/>
              <a:t>Piekarz</a:t>
            </a:r>
            <a:r>
              <a:rPr lang="en-US" sz="1400" dirty="0"/>
              <a:t> et al. Fermilab-conf-21-695 (2021)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99D12-FA06-4A44-924C-CC3F2A2A1D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BFBA0E-F5C1-4BDB-9017-606CA2BA404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52C4AA-880B-4E86-AE4E-CFD79A1358D7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SRF accelerating fields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17 MV/m (650 MHz PIP-II)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30 MV/m (1300 MHz SLS-2)</a:t>
            </a:r>
          </a:p>
          <a:p>
            <a:pPr lvl="1"/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Future upgrades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40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 50 MV/m  80??</a:t>
            </a:r>
          </a:p>
          <a:p>
            <a:pPr lvl="1"/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Pulsed rf – Cu  ??</a:t>
            </a:r>
          </a:p>
          <a:p>
            <a:pPr lvl="2"/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50  100 MV /m</a:t>
            </a:r>
          </a:p>
          <a:p>
            <a:pPr lvl="2"/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2"/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2"/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9FEEE-7EAB-4560-9DF7-E308C4901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17" y="4227426"/>
            <a:ext cx="3600399" cy="228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CB61DD0-98C8-4D89-84C8-F7BA05B52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</a:rPr>
              <a:t>Acceleration to 5 </a:t>
            </a:r>
            <a:r>
              <a:rPr lang="en-US" sz="3200" b="1" dirty="0" err="1">
                <a:solidFill>
                  <a:schemeClr val="tx1"/>
                </a:solidFill>
              </a:rPr>
              <a:t>TeV</a:t>
            </a:r>
            <a:r>
              <a:rPr lang="en-US" sz="3200" b="1" dirty="0">
                <a:solidFill>
                  <a:schemeClr val="tx1"/>
                </a:solidFill>
              </a:rPr>
              <a:t> at Fermilab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2A6D994-EB70-4DFD-815B-AB022597F1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28801217"/>
              </p:ext>
            </p:extLst>
          </p:nvPr>
        </p:nvGraphicFramePr>
        <p:xfrm>
          <a:off x="4827008" y="786810"/>
          <a:ext cx="4087809" cy="5430064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>
                    <a:lumMod val="95000"/>
                  </a:schemeClr>
                </a:solidFill>
                <a:tableStyleId>{EDD8511B-C572-4F0E-92E3-968F25EB7EB1}</a:tableStyleId>
              </a:tblPr>
              <a:tblGrid>
                <a:gridCol w="1361606">
                  <a:extLst>
                    <a:ext uri="{9D8B030D-6E8A-4147-A177-3AD203B41FA5}">
                      <a16:colId xmlns:a16="http://schemas.microsoft.com/office/drawing/2014/main" val="4027270688"/>
                    </a:ext>
                  </a:extLst>
                </a:gridCol>
                <a:gridCol w="804176">
                  <a:extLst>
                    <a:ext uri="{9D8B030D-6E8A-4147-A177-3AD203B41FA5}">
                      <a16:colId xmlns:a16="http://schemas.microsoft.com/office/drawing/2014/main" val="321717128"/>
                    </a:ext>
                  </a:extLst>
                </a:gridCol>
                <a:gridCol w="1018103">
                  <a:extLst>
                    <a:ext uri="{9D8B030D-6E8A-4147-A177-3AD203B41FA5}">
                      <a16:colId xmlns:a16="http://schemas.microsoft.com/office/drawing/2014/main" val="375860044"/>
                    </a:ext>
                  </a:extLst>
                </a:gridCol>
                <a:gridCol w="903924">
                  <a:extLst>
                    <a:ext uri="{9D8B030D-6E8A-4147-A177-3AD203B41FA5}">
                      <a16:colId xmlns:a16="http://schemas.microsoft.com/office/drawing/2014/main" val="756538018"/>
                    </a:ext>
                  </a:extLst>
                </a:gridCol>
              </a:tblGrid>
              <a:tr h="521363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65 GeV 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 5 </a:t>
                      </a:r>
                      <a:r>
                        <a:rPr lang="en-US" sz="1400" b="1" cap="none" spc="0" dirty="0" err="1">
                          <a:solidFill>
                            <a:schemeClr val="tx1"/>
                          </a:solidFill>
                          <a:effectLst/>
                        </a:rPr>
                        <a:t>TeV</a:t>
                      </a:r>
                      <a:r>
                        <a:rPr lang="en-US" sz="1400" b="1" cap="none" spc="0" dirty="0">
                          <a:solidFill>
                            <a:schemeClr val="tx1"/>
                          </a:solidFill>
                          <a:effectLst/>
                        </a:rPr>
                        <a:t> Scenario</a:t>
                      </a:r>
                      <a:endParaRPr lang="en-US" sz="14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89" marR="43669" marT="14654" marB="10990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7626716"/>
                  </a:ext>
                </a:extLst>
              </a:tr>
              <a:tr h="434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RCS-LE(nc)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RCS-HE(hybrid)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RCS-HF  16/4 hybrid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30897"/>
                  </a:ext>
                </a:extLst>
              </a:tr>
              <a:tr h="2720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Input Energy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65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330 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1000 GeV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767097"/>
                  </a:ext>
                </a:extLst>
              </a:tr>
              <a:tr h="2720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Output Energy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330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1000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5000 GeV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290971"/>
                  </a:ext>
                </a:extLst>
              </a:tr>
              <a:tr h="2720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Circumference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6.28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6.28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16.5 km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560479"/>
                  </a:ext>
                </a:extLst>
              </a:tr>
              <a:tr h="2720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Pack Fraction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0.83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0.88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70884"/>
                  </a:ext>
                </a:extLst>
              </a:tr>
              <a:tr h="43437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 dirty="0">
                          <a:solidFill>
                            <a:schemeClr val="tx1"/>
                          </a:solidFill>
                          <a:effectLst/>
                        </a:rPr>
                        <a:t>Total straight section</a:t>
                      </a:r>
                      <a:endParaRPr lang="en-US" sz="105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1.57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1.07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1.96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836886"/>
                  </a:ext>
                </a:extLst>
              </a:tr>
              <a:tr h="2937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B-highfield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>
                          <a:solidFill>
                            <a:schemeClr val="accent4"/>
                          </a:solidFill>
                          <a:effectLst/>
                        </a:rPr>
                        <a:t>8</a:t>
                      </a:r>
                      <a:endParaRPr lang="en-US" sz="1200" b="1" cap="none" spc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>
                          <a:solidFill>
                            <a:schemeClr val="accent4"/>
                          </a:solidFill>
                          <a:effectLst/>
                        </a:rPr>
                        <a:t>16 T</a:t>
                      </a:r>
                      <a:endParaRPr lang="en-US" sz="1200" b="1" cap="none" spc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77613"/>
                  </a:ext>
                </a:extLst>
              </a:tr>
              <a:tr h="2933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B-lowfield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 dirty="0">
                          <a:solidFill>
                            <a:schemeClr val="accent4"/>
                          </a:solidFill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200" b="1" cap="none" spc="0" dirty="0">
                          <a:solidFill>
                            <a:schemeClr val="accent4"/>
                          </a:solidFill>
                          <a:effectLst/>
                        </a:rPr>
                        <a:t>2 T</a:t>
                      </a:r>
                      <a:endParaRPr lang="en-US" sz="1200" b="1" cap="none" spc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none" spc="0" dirty="0">
                          <a:solidFill>
                            <a:schemeClr val="accent4"/>
                          </a:solidFill>
                          <a:effectLst/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sz="1200" b="1" cap="none" spc="0" dirty="0">
                          <a:solidFill>
                            <a:schemeClr val="accent4"/>
                          </a:solidFill>
                          <a:effectLst/>
                        </a:rPr>
                        <a:t>3.95 T</a:t>
                      </a:r>
                      <a:endParaRPr lang="en-US" sz="1200" b="1" cap="none" spc="0" dirty="0">
                        <a:solidFill>
                          <a:schemeClr val="accent4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229010"/>
                  </a:ext>
                </a:extLst>
              </a:tr>
              <a:tr h="2875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r>
                        <a:rPr lang="en-US" sz="1050" b="1" cap="none" spc="0" baseline="-25000">
                          <a:solidFill>
                            <a:schemeClr val="tx1"/>
                          </a:solidFill>
                          <a:effectLst/>
                        </a:rPr>
                        <a:t>ave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1.55 T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1.4</a:t>
                      </a: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4.4 T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1.44</a:t>
                      </a: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7.2 T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900276"/>
                  </a:ext>
                </a:extLst>
              </a:tr>
              <a:tr h="2875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Fraction high-field 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0.34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0.27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2448550"/>
                  </a:ext>
                </a:extLst>
              </a:tr>
              <a:tr h="35156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cap="none" spc="0" dirty="0">
                          <a:solidFill>
                            <a:srgbClr val="FF0000"/>
                          </a:solidFill>
                          <a:effectLst/>
                        </a:rPr>
                        <a:t>Acceleration Scenario</a:t>
                      </a:r>
                      <a:endParaRPr lang="en-US" sz="1600" b="1" cap="none" spc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52064"/>
                  </a:ext>
                </a:extLst>
              </a:tr>
              <a:tr h="2875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Acceleration turns 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270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333916"/>
                  </a:ext>
                </a:extLst>
              </a:tr>
              <a:tr h="2875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Acceleration Time 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0.76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2.03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15 ms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005182"/>
                  </a:ext>
                </a:extLst>
              </a:tr>
              <a:tr h="2875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Beam survival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0.80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0.85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0.75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3668663"/>
                  </a:ext>
                </a:extLst>
              </a:tr>
              <a:tr h="2875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Rf voltage (</a:t>
                      </a: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US" sz="1050" b="1" cap="none" spc="0" baseline="-250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 = 60</a:t>
                      </a: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8.63 GV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7.94 GV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17.1 GV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668841"/>
                  </a:ext>
                </a:extLst>
              </a:tr>
              <a:tr h="28757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cap="none" spc="0">
                          <a:solidFill>
                            <a:schemeClr val="tx1"/>
                          </a:solidFill>
                          <a:effectLst/>
                        </a:rPr>
                        <a:t>Ramp Rate</a:t>
                      </a:r>
                      <a:endParaRPr lang="en-US" sz="1050" b="1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accent1"/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1650 T/s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>
                          <a:solidFill>
                            <a:schemeClr val="tx1"/>
                          </a:solidFill>
                          <a:effectLst/>
                        </a:rPr>
                        <a:t>1970 T/s</a:t>
                      </a:r>
                      <a:endParaRPr lang="en-US" sz="1050" cap="none" spc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cap="none" spc="0" dirty="0">
                          <a:solidFill>
                            <a:schemeClr val="tx1"/>
                          </a:solidFill>
                          <a:effectLst/>
                        </a:rPr>
                        <a:t>530 T/s</a:t>
                      </a:r>
                      <a:endParaRPr lang="en-US" sz="105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53737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9BD13-EBF5-481F-8D7A-1365E89EAD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F4BFBA0E-F5C1-4BDB-9017-606CA2BA4043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AD40A2E-D826-4E11-AE65-D523B60EDD9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270086" y="843144"/>
            <a:ext cx="4556921" cy="5524500"/>
          </a:xfrm>
        </p:spPr>
        <p:txBody>
          <a:bodyPr/>
          <a:lstStyle/>
          <a:p>
            <a:r>
              <a:rPr lang="en-US" dirty="0"/>
              <a:t>0-65 GeV </a:t>
            </a:r>
            <a:r>
              <a:rPr lang="en-US" dirty="0" err="1"/>
              <a:t>Linac</a:t>
            </a:r>
            <a:r>
              <a:rPr lang="en-US" dirty="0"/>
              <a:t> + 10-turn RLA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65 GeV </a:t>
            </a:r>
            <a:r>
              <a:rPr lang="en-US" dirty="0">
                <a:sym typeface="Wingdings" panose="05000000000000000000" pitchFamily="2" charset="2"/>
              </a:rPr>
              <a:t> 5 </a:t>
            </a:r>
            <a:r>
              <a:rPr lang="en-US" dirty="0" err="1">
                <a:sym typeface="Wingdings" panose="05000000000000000000" pitchFamily="2" charset="2"/>
              </a:rPr>
              <a:t>TeV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RCS 1 – 65330 GeV  r=1km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Normal conducting: 0.31.55T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RCS 2 – 3301000 GeV </a:t>
            </a:r>
            <a:r>
              <a:rPr lang="en-US" sz="1800" dirty="0">
                <a:sym typeface="Wingdings" panose="05000000000000000000" pitchFamily="2" charset="2"/>
              </a:rPr>
              <a:t>r=1km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Hybrid 8</a:t>
            </a:r>
            <a:r>
              <a:rPr lang="en-US" dirty="0">
                <a:sym typeface="Symbol" panose="05050102010706020507" pitchFamily="18" charset="2"/>
              </a:rPr>
              <a:t>2  T </a:t>
            </a:r>
          </a:p>
          <a:p>
            <a:pPr lvl="2"/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>
                <a:sym typeface="Symbol" panose="05050102010706020507" pitchFamily="18" charset="2"/>
              </a:rPr>
              <a:t>RCS 3 – 1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Symbol" panose="05050102010706020507" pitchFamily="18" charset="2"/>
              </a:rPr>
              <a:t> 5 </a:t>
            </a:r>
            <a:r>
              <a:rPr lang="en-US" dirty="0" err="1">
                <a:sym typeface="Symbol" panose="05050102010706020507" pitchFamily="18" charset="2"/>
              </a:rPr>
              <a:t>TeV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sz="1800" dirty="0">
                <a:sym typeface="Symbol" panose="05050102010706020507" pitchFamily="18" charset="2"/>
              </a:rPr>
              <a:t>“site filler”</a:t>
            </a:r>
          </a:p>
          <a:p>
            <a:pPr lvl="2"/>
            <a:r>
              <a:rPr lang="en-US" b="1" dirty="0">
                <a:solidFill>
                  <a:srgbClr val="C00000"/>
                </a:solidFill>
              </a:rPr>
              <a:t>Hybrid 16</a:t>
            </a:r>
            <a:r>
              <a:rPr lang="en-US" b="1" dirty="0">
                <a:solidFill>
                  <a:srgbClr val="C00000"/>
                </a:solidFill>
                <a:sym typeface="Symbol" panose="05050102010706020507" pitchFamily="18" charset="2"/>
              </a:rPr>
              <a:t>4 T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E7D1E25-DB0C-4927-A38F-9CEA96E23829}"/>
              </a:ext>
            </a:extLst>
          </p:cNvPr>
          <p:cNvGrpSpPr/>
          <p:nvPr/>
        </p:nvGrpSpPr>
        <p:grpSpPr>
          <a:xfrm>
            <a:off x="0" y="1206995"/>
            <a:ext cx="4848447" cy="1283541"/>
            <a:chOff x="282389" y="2631141"/>
            <a:chExt cx="7702324" cy="2707323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B8427B-B736-4642-8E4E-C1ADB8B383C6}"/>
                </a:ext>
              </a:extLst>
            </p:cNvPr>
            <p:cNvCxnSpPr/>
            <p:nvPr/>
          </p:nvCxnSpPr>
          <p:spPr>
            <a:xfrm>
              <a:off x="3466248" y="3393141"/>
              <a:ext cx="3151336" cy="657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9922762-CFC1-4696-AC4E-EC4D5C14AF1C}"/>
                </a:ext>
              </a:extLst>
            </p:cNvPr>
            <p:cNvGrpSpPr/>
            <p:nvPr/>
          </p:nvGrpSpPr>
          <p:grpSpPr>
            <a:xfrm>
              <a:off x="6155906" y="2631141"/>
              <a:ext cx="1828807" cy="1524000"/>
              <a:chOff x="5791200" y="2743200"/>
              <a:chExt cx="1828807" cy="1524000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70F612E-E2E9-454B-9773-2A320C9A3D40}"/>
                  </a:ext>
                </a:extLst>
              </p:cNvPr>
              <p:cNvGrpSpPr/>
              <p:nvPr/>
            </p:nvGrpSpPr>
            <p:grpSpPr>
              <a:xfrm>
                <a:off x="5943600" y="3124200"/>
                <a:ext cx="990600" cy="762000"/>
                <a:chOff x="5943600" y="3124200"/>
                <a:chExt cx="990600" cy="762000"/>
              </a:xfrm>
            </p:grpSpPr>
            <p:sp>
              <p:nvSpPr>
                <p:cNvPr id="85" name="Arc 84">
                  <a:extLst>
                    <a:ext uri="{FF2B5EF4-FFF2-40B4-BE49-F238E27FC236}">
                      <a16:creationId xmlns:a16="http://schemas.microsoft.com/office/drawing/2014/main" id="{F191371E-87D4-4E76-8E25-68C970042ECC}"/>
                    </a:ext>
                  </a:extLst>
                </p:cNvPr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6" name="Arc 85">
                  <a:extLst>
                    <a:ext uri="{FF2B5EF4-FFF2-40B4-BE49-F238E27FC236}">
                      <a16:creationId xmlns:a16="http://schemas.microsoft.com/office/drawing/2014/main" id="{EA0BBC69-1417-4E82-A85D-FA28DCCC32E6}"/>
                    </a:ext>
                  </a:extLst>
                </p:cNvPr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87" name="Arc 86">
                  <a:extLst>
                    <a:ext uri="{FF2B5EF4-FFF2-40B4-BE49-F238E27FC236}">
                      <a16:creationId xmlns:a16="http://schemas.microsoft.com/office/drawing/2014/main" id="{6A36B88B-B538-42DD-8B16-CD3CBF848DEF}"/>
                    </a:ext>
                  </a:extLst>
                </p:cNvPr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8" name="Arc 87">
                  <a:extLst>
                    <a:ext uri="{FF2B5EF4-FFF2-40B4-BE49-F238E27FC236}">
                      <a16:creationId xmlns:a16="http://schemas.microsoft.com/office/drawing/2014/main" id="{752CF5DA-D287-4B1D-BAC9-A9CBCBEA5FA7}"/>
                    </a:ext>
                  </a:extLst>
                </p:cNvPr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9" name="Arc 88">
                  <a:extLst>
                    <a:ext uri="{FF2B5EF4-FFF2-40B4-BE49-F238E27FC236}">
                      <a16:creationId xmlns:a16="http://schemas.microsoft.com/office/drawing/2014/main" id="{BB8A58F2-36B0-4CB2-B67F-251C87792065}"/>
                    </a:ext>
                  </a:extLst>
                </p:cNvPr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90" name="Arc 89">
                  <a:extLst>
                    <a:ext uri="{FF2B5EF4-FFF2-40B4-BE49-F238E27FC236}">
                      <a16:creationId xmlns:a16="http://schemas.microsoft.com/office/drawing/2014/main" id="{0B1C309F-7C64-4CA8-9DB3-06EFABCA014F}"/>
                    </a:ext>
                  </a:extLst>
                </p:cNvPr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BEDD662-D7C1-4DBE-B849-C40E43EFA13D}"/>
                  </a:ext>
                </a:extLst>
              </p:cNvPr>
              <p:cNvGrpSpPr/>
              <p:nvPr/>
            </p:nvGrpSpPr>
            <p:grpSpPr>
              <a:xfrm>
                <a:off x="5943600" y="3048000"/>
                <a:ext cx="1143000" cy="914400"/>
                <a:chOff x="5943600" y="3124200"/>
                <a:chExt cx="990600" cy="762000"/>
              </a:xfrm>
            </p:grpSpPr>
            <p:sp>
              <p:nvSpPr>
                <p:cNvPr id="79" name="Arc 78">
                  <a:extLst>
                    <a:ext uri="{FF2B5EF4-FFF2-40B4-BE49-F238E27FC236}">
                      <a16:creationId xmlns:a16="http://schemas.microsoft.com/office/drawing/2014/main" id="{ACA50247-CEE8-4380-AD2D-95AD3277A382}"/>
                    </a:ext>
                  </a:extLst>
                </p:cNvPr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0" name="Arc 79">
                  <a:extLst>
                    <a:ext uri="{FF2B5EF4-FFF2-40B4-BE49-F238E27FC236}">
                      <a16:creationId xmlns:a16="http://schemas.microsoft.com/office/drawing/2014/main" id="{D71D555F-FD4A-472A-AD85-5795BB6B2427}"/>
                    </a:ext>
                  </a:extLst>
                </p:cNvPr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81" name="Arc 80">
                  <a:extLst>
                    <a:ext uri="{FF2B5EF4-FFF2-40B4-BE49-F238E27FC236}">
                      <a16:creationId xmlns:a16="http://schemas.microsoft.com/office/drawing/2014/main" id="{EF6D2646-922C-42A8-87C4-22BA4669994F}"/>
                    </a:ext>
                  </a:extLst>
                </p:cNvPr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2" name="Arc 81">
                  <a:extLst>
                    <a:ext uri="{FF2B5EF4-FFF2-40B4-BE49-F238E27FC236}">
                      <a16:creationId xmlns:a16="http://schemas.microsoft.com/office/drawing/2014/main" id="{41471F5A-B96E-4854-9A71-2C8D8B8FF187}"/>
                    </a:ext>
                  </a:extLst>
                </p:cNvPr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3" name="Arc 82">
                  <a:extLst>
                    <a:ext uri="{FF2B5EF4-FFF2-40B4-BE49-F238E27FC236}">
                      <a16:creationId xmlns:a16="http://schemas.microsoft.com/office/drawing/2014/main" id="{ADFC7F92-1C1D-41D4-8DC7-7C5C9A19DB14}"/>
                    </a:ext>
                  </a:extLst>
                </p:cNvPr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84" name="Arc 83">
                  <a:extLst>
                    <a:ext uri="{FF2B5EF4-FFF2-40B4-BE49-F238E27FC236}">
                      <a16:creationId xmlns:a16="http://schemas.microsoft.com/office/drawing/2014/main" id="{E52EC994-E750-4FA7-945E-3F50F2592CD8}"/>
                    </a:ext>
                  </a:extLst>
                </p:cNvPr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E757A8E3-1579-43F2-A086-331E60BB9756}"/>
                  </a:ext>
                </a:extLst>
              </p:cNvPr>
              <p:cNvGrpSpPr/>
              <p:nvPr/>
            </p:nvGrpSpPr>
            <p:grpSpPr>
              <a:xfrm>
                <a:off x="5791200" y="2819400"/>
                <a:ext cx="1600200" cy="1371600"/>
                <a:chOff x="5943600" y="3124200"/>
                <a:chExt cx="990600" cy="762000"/>
              </a:xfrm>
            </p:grpSpPr>
            <p:sp>
              <p:nvSpPr>
                <p:cNvPr id="73" name="Arc 72">
                  <a:extLst>
                    <a:ext uri="{FF2B5EF4-FFF2-40B4-BE49-F238E27FC236}">
                      <a16:creationId xmlns:a16="http://schemas.microsoft.com/office/drawing/2014/main" id="{84DCE3D1-EFE2-4D4A-8E4B-93691A56A1CE}"/>
                    </a:ext>
                  </a:extLst>
                </p:cNvPr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4" name="Arc 73">
                  <a:extLst>
                    <a:ext uri="{FF2B5EF4-FFF2-40B4-BE49-F238E27FC236}">
                      <a16:creationId xmlns:a16="http://schemas.microsoft.com/office/drawing/2014/main" id="{83F364AE-1264-4825-A6D8-F600183B82B6}"/>
                    </a:ext>
                  </a:extLst>
                </p:cNvPr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5" name="Arc 74">
                  <a:extLst>
                    <a:ext uri="{FF2B5EF4-FFF2-40B4-BE49-F238E27FC236}">
                      <a16:creationId xmlns:a16="http://schemas.microsoft.com/office/drawing/2014/main" id="{F6990C11-5EBF-4DA6-9E73-3178C227D253}"/>
                    </a:ext>
                  </a:extLst>
                </p:cNvPr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81963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6" name="Arc 75">
                  <a:extLst>
                    <a:ext uri="{FF2B5EF4-FFF2-40B4-BE49-F238E27FC236}">
                      <a16:creationId xmlns:a16="http://schemas.microsoft.com/office/drawing/2014/main" id="{A848824B-686B-4EE3-8355-7DFB3666240F}"/>
                    </a:ext>
                  </a:extLst>
                </p:cNvPr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7" name="Arc 76">
                  <a:extLst>
                    <a:ext uri="{FF2B5EF4-FFF2-40B4-BE49-F238E27FC236}">
                      <a16:creationId xmlns:a16="http://schemas.microsoft.com/office/drawing/2014/main" id="{E089E6D5-E5C6-4ED0-83AF-6A0D975F1686}"/>
                    </a:ext>
                  </a:extLst>
                </p:cNvPr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79424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8" name="Arc 77">
                  <a:extLst>
                    <a:ext uri="{FF2B5EF4-FFF2-40B4-BE49-F238E27FC236}">
                      <a16:creationId xmlns:a16="http://schemas.microsoft.com/office/drawing/2014/main" id="{F1964104-C4CF-4D31-A057-85C4DF108A77}"/>
                    </a:ext>
                  </a:extLst>
                </p:cNvPr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366ADA8-6FE4-4134-94C9-95019508A599}"/>
                  </a:ext>
                </a:extLst>
              </p:cNvPr>
              <p:cNvGrpSpPr/>
              <p:nvPr/>
            </p:nvGrpSpPr>
            <p:grpSpPr>
              <a:xfrm>
                <a:off x="5943606" y="2743200"/>
                <a:ext cx="1676401" cy="1524000"/>
                <a:chOff x="5943600" y="3124200"/>
                <a:chExt cx="990600" cy="762000"/>
              </a:xfrm>
            </p:grpSpPr>
            <p:sp>
              <p:nvSpPr>
                <p:cNvPr id="67" name="Arc 66">
                  <a:extLst>
                    <a:ext uri="{FF2B5EF4-FFF2-40B4-BE49-F238E27FC236}">
                      <a16:creationId xmlns:a16="http://schemas.microsoft.com/office/drawing/2014/main" id="{368FA080-2D36-4722-9F34-679A5062D4AF}"/>
                    </a:ext>
                  </a:extLst>
                </p:cNvPr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8" name="Arc 67">
                  <a:extLst>
                    <a:ext uri="{FF2B5EF4-FFF2-40B4-BE49-F238E27FC236}">
                      <a16:creationId xmlns:a16="http://schemas.microsoft.com/office/drawing/2014/main" id="{EA4FBE02-1A89-4FCA-970A-3161CF065B7C}"/>
                    </a:ext>
                  </a:extLst>
                </p:cNvPr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9" name="Arc 68">
                  <a:extLst>
                    <a:ext uri="{FF2B5EF4-FFF2-40B4-BE49-F238E27FC236}">
                      <a16:creationId xmlns:a16="http://schemas.microsoft.com/office/drawing/2014/main" id="{2A79D7CF-4777-4291-BF4F-EA51DC56D146}"/>
                    </a:ext>
                  </a:extLst>
                </p:cNvPr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0" name="Arc 69">
                  <a:extLst>
                    <a:ext uri="{FF2B5EF4-FFF2-40B4-BE49-F238E27FC236}">
                      <a16:creationId xmlns:a16="http://schemas.microsoft.com/office/drawing/2014/main" id="{E2525AD6-AB36-49B8-9760-27312B1C270C}"/>
                    </a:ext>
                  </a:extLst>
                </p:cNvPr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1" name="Arc 70">
                  <a:extLst>
                    <a:ext uri="{FF2B5EF4-FFF2-40B4-BE49-F238E27FC236}">
                      <a16:creationId xmlns:a16="http://schemas.microsoft.com/office/drawing/2014/main" id="{D847AADB-A0A7-4DDA-8A21-7BD1C4C367D8}"/>
                    </a:ext>
                  </a:extLst>
                </p:cNvPr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72" name="Arc 71">
                  <a:extLst>
                    <a:ext uri="{FF2B5EF4-FFF2-40B4-BE49-F238E27FC236}">
                      <a16:creationId xmlns:a16="http://schemas.microsoft.com/office/drawing/2014/main" id="{80C0A14C-E271-4F40-8F7B-ABBC4FD8D89C}"/>
                    </a:ext>
                  </a:extLst>
                </p:cNvPr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35D3D14-4177-4A0D-9016-677FA3193C08}"/>
                  </a:ext>
                </a:extLst>
              </p:cNvPr>
              <p:cNvGrpSpPr/>
              <p:nvPr/>
            </p:nvGrpSpPr>
            <p:grpSpPr>
              <a:xfrm>
                <a:off x="5867400" y="2895600"/>
                <a:ext cx="1371600" cy="1219200"/>
                <a:chOff x="5943600" y="3124200"/>
                <a:chExt cx="990600" cy="762000"/>
              </a:xfrm>
            </p:grpSpPr>
            <p:sp>
              <p:nvSpPr>
                <p:cNvPr id="61" name="Arc 60">
                  <a:extLst>
                    <a:ext uri="{FF2B5EF4-FFF2-40B4-BE49-F238E27FC236}">
                      <a16:creationId xmlns:a16="http://schemas.microsoft.com/office/drawing/2014/main" id="{741841D2-2383-4B86-BE4C-2709CBC6640E}"/>
                    </a:ext>
                  </a:extLst>
                </p:cNvPr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2" name="Arc 61">
                  <a:extLst>
                    <a:ext uri="{FF2B5EF4-FFF2-40B4-BE49-F238E27FC236}">
                      <a16:creationId xmlns:a16="http://schemas.microsoft.com/office/drawing/2014/main" id="{DD389C54-69C1-4EB4-890D-3E9ECC7D52B1}"/>
                    </a:ext>
                  </a:extLst>
                </p:cNvPr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3" name="Arc 62">
                  <a:extLst>
                    <a:ext uri="{FF2B5EF4-FFF2-40B4-BE49-F238E27FC236}">
                      <a16:creationId xmlns:a16="http://schemas.microsoft.com/office/drawing/2014/main" id="{9FAE21F1-2E1E-4E68-8153-DC6A9EBB666F}"/>
                    </a:ext>
                  </a:extLst>
                </p:cNvPr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4" name="Arc 63">
                  <a:extLst>
                    <a:ext uri="{FF2B5EF4-FFF2-40B4-BE49-F238E27FC236}">
                      <a16:creationId xmlns:a16="http://schemas.microsoft.com/office/drawing/2014/main" id="{15985786-D747-4973-97FB-3EB4D9234347}"/>
                    </a:ext>
                  </a:extLst>
                </p:cNvPr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5" name="Arc 64">
                  <a:extLst>
                    <a:ext uri="{FF2B5EF4-FFF2-40B4-BE49-F238E27FC236}">
                      <a16:creationId xmlns:a16="http://schemas.microsoft.com/office/drawing/2014/main" id="{EF81EF01-E584-4263-8B78-C6B2654DB621}"/>
                    </a:ext>
                  </a:extLst>
                </p:cNvPr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66" name="Arc 65">
                  <a:extLst>
                    <a:ext uri="{FF2B5EF4-FFF2-40B4-BE49-F238E27FC236}">
                      <a16:creationId xmlns:a16="http://schemas.microsoft.com/office/drawing/2014/main" id="{C0D82E89-A080-4109-9558-2A888FB4958D}"/>
                    </a:ext>
                  </a:extLst>
                </p:cNvPr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0A3EE7C-2347-4672-A119-C0F4BB30B809}"/>
                </a:ext>
              </a:extLst>
            </p:cNvPr>
            <p:cNvGrpSpPr/>
            <p:nvPr/>
          </p:nvGrpSpPr>
          <p:grpSpPr>
            <a:xfrm flipH="1">
              <a:off x="2170841" y="2631141"/>
              <a:ext cx="1828807" cy="1524000"/>
              <a:chOff x="5791200" y="2743200"/>
              <a:chExt cx="1828807" cy="152400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51ED74E1-84ED-4793-987D-2F672988BF6A}"/>
                  </a:ext>
                </a:extLst>
              </p:cNvPr>
              <p:cNvGrpSpPr/>
              <p:nvPr/>
            </p:nvGrpSpPr>
            <p:grpSpPr>
              <a:xfrm>
                <a:off x="5943600" y="3124200"/>
                <a:ext cx="990600" cy="762000"/>
                <a:chOff x="5943600" y="3124200"/>
                <a:chExt cx="990600" cy="762000"/>
              </a:xfrm>
            </p:grpSpPr>
            <p:sp>
              <p:nvSpPr>
                <p:cNvPr id="50" name="Arc 49">
                  <a:extLst>
                    <a:ext uri="{FF2B5EF4-FFF2-40B4-BE49-F238E27FC236}">
                      <a16:creationId xmlns:a16="http://schemas.microsoft.com/office/drawing/2014/main" id="{14477B75-593A-4F4E-A6B5-E6ACDFDF738F}"/>
                    </a:ext>
                  </a:extLst>
                </p:cNvPr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1" name="Arc 50">
                  <a:extLst>
                    <a:ext uri="{FF2B5EF4-FFF2-40B4-BE49-F238E27FC236}">
                      <a16:creationId xmlns:a16="http://schemas.microsoft.com/office/drawing/2014/main" id="{D662CAD8-4D4A-46FD-BA92-226098F2A0A3}"/>
                    </a:ext>
                  </a:extLst>
                </p:cNvPr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52" name="Arc 51">
                  <a:extLst>
                    <a:ext uri="{FF2B5EF4-FFF2-40B4-BE49-F238E27FC236}">
                      <a16:creationId xmlns:a16="http://schemas.microsoft.com/office/drawing/2014/main" id="{B670CE81-731C-440C-96E3-9689C84738BF}"/>
                    </a:ext>
                  </a:extLst>
                </p:cNvPr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3" name="Arc 52">
                  <a:extLst>
                    <a:ext uri="{FF2B5EF4-FFF2-40B4-BE49-F238E27FC236}">
                      <a16:creationId xmlns:a16="http://schemas.microsoft.com/office/drawing/2014/main" id="{506AA0BA-65AD-4FA9-AEB5-F5A929F3188F}"/>
                    </a:ext>
                  </a:extLst>
                </p:cNvPr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4" name="Arc 53">
                  <a:extLst>
                    <a:ext uri="{FF2B5EF4-FFF2-40B4-BE49-F238E27FC236}">
                      <a16:creationId xmlns:a16="http://schemas.microsoft.com/office/drawing/2014/main" id="{89DF57C6-0F5E-4F3E-A1A4-96B28B476509}"/>
                    </a:ext>
                  </a:extLst>
                </p:cNvPr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55" name="Arc 54">
                  <a:extLst>
                    <a:ext uri="{FF2B5EF4-FFF2-40B4-BE49-F238E27FC236}">
                      <a16:creationId xmlns:a16="http://schemas.microsoft.com/office/drawing/2014/main" id="{FABD2D56-7B67-45E0-9F0F-580782C72AD8}"/>
                    </a:ext>
                  </a:extLst>
                </p:cNvPr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07863C8-73B9-4128-8FF7-4E82E35CC4A0}"/>
                  </a:ext>
                </a:extLst>
              </p:cNvPr>
              <p:cNvGrpSpPr/>
              <p:nvPr/>
            </p:nvGrpSpPr>
            <p:grpSpPr>
              <a:xfrm>
                <a:off x="5943600" y="3048000"/>
                <a:ext cx="1143000" cy="914400"/>
                <a:chOff x="5943600" y="3124200"/>
                <a:chExt cx="990600" cy="762000"/>
              </a:xfrm>
            </p:grpSpPr>
            <p:sp>
              <p:nvSpPr>
                <p:cNvPr id="44" name="Arc 43">
                  <a:extLst>
                    <a:ext uri="{FF2B5EF4-FFF2-40B4-BE49-F238E27FC236}">
                      <a16:creationId xmlns:a16="http://schemas.microsoft.com/office/drawing/2014/main" id="{4F09C426-C975-44C1-865A-B02DD281EF96}"/>
                    </a:ext>
                  </a:extLst>
                </p:cNvPr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5" name="Arc 44">
                  <a:extLst>
                    <a:ext uri="{FF2B5EF4-FFF2-40B4-BE49-F238E27FC236}">
                      <a16:creationId xmlns:a16="http://schemas.microsoft.com/office/drawing/2014/main" id="{1AC993AA-1C31-4827-97B0-D35F354EDD34}"/>
                    </a:ext>
                  </a:extLst>
                </p:cNvPr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6" name="Arc 45">
                  <a:extLst>
                    <a:ext uri="{FF2B5EF4-FFF2-40B4-BE49-F238E27FC236}">
                      <a16:creationId xmlns:a16="http://schemas.microsoft.com/office/drawing/2014/main" id="{FD13F273-1253-419D-B1D8-7DF5990982E2}"/>
                    </a:ext>
                  </a:extLst>
                </p:cNvPr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94549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7" name="Arc 46">
                  <a:extLst>
                    <a:ext uri="{FF2B5EF4-FFF2-40B4-BE49-F238E27FC236}">
                      <a16:creationId xmlns:a16="http://schemas.microsoft.com/office/drawing/2014/main" id="{3A351566-1548-4E73-B128-A9E571E52F65}"/>
                    </a:ext>
                  </a:extLst>
                </p:cNvPr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8" name="Arc 47">
                  <a:extLst>
                    <a:ext uri="{FF2B5EF4-FFF2-40B4-BE49-F238E27FC236}">
                      <a16:creationId xmlns:a16="http://schemas.microsoft.com/office/drawing/2014/main" id="{71F27B61-5266-4D53-A935-61D2DE907BD9}"/>
                    </a:ext>
                  </a:extLst>
                </p:cNvPr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20018811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9" name="Arc 48">
                  <a:extLst>
                    <a:ext uri="{FF2B5EF4-FFF2-40B4-BE49-F238E27FC236}">
                      <a16:creationId xmlns:a16="http://schemas.microsoft.com/office/drawing/2014/main" id="{6F9A95E5-0436-4DB5-AA04-7726AF53636D}"/>
                    </a:ext>
                  </a:extLst>
                </p:cNvPr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0783BEA-EFE4-475B-B3BA-36D1B882DD16}"/>
                  </a:ext>
                </a:extLst>
              </p:cNvPr>
              <p:cNvGrpSpPr/>
              <p:nvPr/>
            </p:nvGrpSpPr>
            <p:grpSpPr>
              <a:xfrm>
                <a:off x="5791200" y="2819400"/>
                <a:ext cx="1600200" cy="1371600"/>
                <a:chOff x="5943600" y="3124200"/>
                <a:chExt cx="990600" cy="762000"/>
              </a:xfrm>
            </p:grpSpPr>
            <p:sp>
              <p:nvSpPr>
                <p:cNvPr id="38" name="Arc 37">
                  <a:extLst>
                    <a:ext uri="{FF2B5EF4-FFF2-40B4-BE49-F238E27FC236}">
                      <a16:creationId xmlns:a16="http://schemas.microsoft.com/office/drawing/2014/main" id="{A02A502C-3697-4E1C-8CA5-C4AA3CA768E7}"/>
                    </a:ext>
                  </a:extLst>
                </p:cNvPr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9" name="Arc 38">
                  <a:extLst>
                    <a:ext uri="{FF2B5EF4-FFF2-40B4-BE49-F238E27FC236}">
                      <a16:creationId xmlns:a16="http://schemas.microsoft.com/office/drawing/2014/main" id="{BDFF0080-25D3-45F0-94E1-65858775F989}"/>
                    </a:ext>
                  </a:extLst>
                </p:cNvPr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40" name="Arc 39">
                  <a:extLst>
                    <a:ext uri="{FF2B5EF4-FFF2-40B4-BE49-F238E27FC236}">
                      <a16:creationId xmlns:a16="http://schemas.microsoft.com/office/drawing/2014/main" id="{CE3D3016-CBA1-4BE4-B85A-15E995177324}"/>
                    </a:ext>
                  </a:extLst>
                </p:cNvPr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819638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1" name="Arc 40">
                  <a:extLst>
                    <a:ext uri="{FF2B5EF4-FFF2-40B4-BE49-F238E27FC236}">
                      <a16:creationId xmlns:a16="http://schemas.microsoft.com/office/drawing/2014/main" id="{7B90BB2A-8B45-481B-8938-F9F9B8DD3B12}"/>
                    </a:ext>
                  </a:extLst>
                </p:cNvPr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2" name="Arc 41">
                  <a:extLst>
                    <a:ext uri="{FF2B5EF4-FFF2-40B4-BE49-F238E27FC236}">
                      <a16:creationId xmlns:a16="http://schemas.microsoft.com/office/drawing/2014/main" id="{92C05624-648F-45BD-AED3-EBD4F0A82473}"/>
                    </a:ext>
                  </a:extLst>
                </p:cNvPr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79424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3" name="Arc 42">
                  <a:extLst>
                    <a:ext uri="{FF2B5EF4-FFF2-40B4-BE49-F238E27FC236}">
                      <a16:creationId xmlns:a16="http://schemas.microsoft.com/office/drawing/2014/main" id="{3064DB7E-5942-4C8A-96E2-B45E7D7DFDAD}"/>
                    </a:ext>
                  </a:extLst>
                </p:cNvPr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749754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0A324BFF-5822-475D-BB21-55A12CC3CB57}"/>
                  </a:ext>
                </a:extLst>
              </p:cNvPr>
              <p:cNvGrpSpPr/>
              <p:nvPr/>
            </p:nvGrpSpPr>
            <p:grpSpPr>
              <a:xfrm>
                <a:off x="5943606" y="2743200"/>
                <a:ext cx="1676401" cy="1524000"/>
                <a:chOff x="5943600" y="3124200"/>
                <a:chExt cx="990600" cy="762000"/>
              </a:xfrm>
            </p:grpSpPr>
            <p:sp>
              <p:nvSpPr>
                <p:cNvPr id="32" name="Arc 31">
                  <a:extLst>
                    <a:ext uri="{FF2B5EF4-FFF2-40B4-BE49-F238E27FC236}">
                      <a16:creationId xmlns:a16="http://schemas.microsoft.com/office/drawing/2014/main" id="{F14E72EC-6015-4D11-B6AF-782261A326B6}"/>
                    </a:ext>
                  </a:extLst>
                </p:cNvPr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" name="Arc 32">
                  <a:extLst>
                    <a:ext uri="{FF2B5EF4-FFF2-40B4-BE49-F238E27FC236}">
                      <a16:creationId xmlns:a16="http://schemas.microsoft.com/office/drawing/2014/main" id="{EF2D6459-A3FB-409D-8465-5BC39E23CE11}"/>
                    </a:ext>
                  </a:extLst>
                </p:cNvPr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34" name="Arc 33">
                  <a:extLst>
                    <a:ext uri="{FF2B5EF4-FFF2-40B4-BE49-F238E27FC236}">
                      <a16:creationId xmlns:a16="http://schemas.microsoft.com/office/drawing/2014/main" id="{01EA1CCD-35D3-4920-83D3-7B7077604FC4}"/>
                    </a:ext>
                  </a:extLst>
                </p:cNvPr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" name="Arc 34">
                  <a:extLst>
                    <a:ext uri="{FF2B5EF4-FFF2-40B4-BE49-F238E27FC236}">
                      <a16:creationId xmlns:a16="http://schemas.microsoft.com/office/drawing/2014/main" id="{81935267-CD42-45C5-B518-90E6378700E9}"/>
                    </a:ext>
                  </a:extLst>
                </p:cNvPr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6" name="Arc 35">
                  <a:extLst>
                    <a:ext uri="{FF2B5EF4-FFF2-40B4-BE49-F238E27FC236}">
                      <a16:creationId xmlns:a16="http://schemas.microsoft.com/office/drawing/2014/main" id="{46BADD34-D5AC-48ED-930E-25C2EE29D4B3}"/>
                    </a:ext>
                  </a:extLst>
                </p:cNvPr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7" name="Arc 36">
                  <a:extLst>
                    <a:ext uri="{FF2B5EF4-FFF2-40B4-BE49-F238E27FC236}">
                      <a16:creationId xmlns:a16="http://schemas.microsoft.com/office/drawing/2014/main" id="{FB915FBC-7CAD-47C8-94CB-201030480B70}"/>
                    </a:ext>
                  </a:extLst>
                </p:cNvPr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A74B668F-2227-4763-BC25-34CDCAF9FD81}"/>
                  </a:ext>
                </a:extLst>
              </p:cNvPr>
              <p:cNvGrpSpPr/>
              <p:nvPr/>
            </p:nvGrpSpPr>
            <p:grpSpPr>
              <a:xfrm>
                <a:off x="5867400" y="2895600"/>
                <a:ext cx="1371600" cy="1219200"/>
                <a:chOff x="5943600" y="3124200"/>
                <a:chExt cx="990600" cy="762000"/>
              </a:xfrm>
            </p:grpSpPr>
            <p:sp>
              <p:nvSpPr>
                <p:cNvPr id="26" name="Arc 25">
                  <a:extLst>
                    <a:ext uri="{FF2B5EF4-FFF2-40B4-BE49-F238E27FC236}">
                      <a16:creationId xmlns:a16="http://schemas.microsoft.com/office/drawing/2014/main" id="{7036845D-67E8-492B-BA6B-E7530CF98E15}"/>
                    </a:ext>
                  </a:extLst>
                </p:cNvPr>
                <p:cNvSpPr/>
                <p:nvPr/>
              </p:nvSpPr>
              <p:spPr>
                <a:xfrm flipV="1">
                  <a:off x="5943600" y="3124200"/>
                  <a:ext cx="685800" cy="381000"/>
                </a:xfrm>
                <a:prstGeom prst="arc">
                  <a:avLst>
                    <a:gd name="adj1" fmla="val 15688508"/>
                    <a:gd name="adj2" fmla="val 2048706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" name="Arc 26">
                  <a:extLst>
                    <a:ext uri="{FF2B5EF4-FFF2-40B4-BE49-F238E27FC236}">
                      <a16:creationId xmlns:a16="http://schemas.microsoft.com/office/drawing/2014/main" id="{3246DB85-7726-4F52-B005-21588D793820}"/>
                    </a:ext>
                  </a:extLst>
                </p:cNvPr>
                <p:cNvSpPr/>
                <p:nvPr/>
              </p:nvSpPr>
              <p:spPr>
                <a:xfrm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28" name="Arc 27">
                  <a:extLst>
                    <a:ext uri="{FF2B5EF4-FFF2-40B4-BE49-F238E27FC236}">
                      <a16:creationId xmlns:a16="http://schemas.microsoft.com/office/drawing/2014/main" id="{84478776-D6C3-4A23-9E9D-E03ED7ABD3FE}"/>
                    </a:ext>
                  </a:extLst>
                </p:cNvPr>
                <p:cNvSpPr/>
                <p:nvPr/>
              </p:nvSpPr>
              <p:spPr>
                <a:xfrm flipH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329335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9" name="Arc 28">
                  <a:extLst>
                    <a:ext uri="{FF2B5EF4-FFF2-40B4-BE49-F238E27FC236}">
                      <a16:creationId xmlns:a16="http://schemas.microsoft.com/office/drawing/2014/main" id="{7609F1AD-5CB1-4CBE-9395-D547C5958B04}"/>
                    </a:ext>
                  </a:extLst>
                </p:cNvPr>
                <p:cNvSpPr/>
                <p:nvPr/>
              </p:nvSpPr>
              <p:spPr>
                <a:xfrm>
                  <a:off x="5943600" y="3505200"/>
                  <a:ext cx="685800" cy="381000"/>
                </a:xfrm>
                <a:prstGeom prst="arc">
                  <a:avLst>
                    <a:gd name="adj1" fmla="val 15688508"/>
                    <a:gd name="adj2" fmla="val 20494054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0" name="Arc 29">
                  <a:extLst>
                    <a:ext uri="{FF2B5EF4-FFF2-40B4-BE49-F238E27FC236}">
                      <a16:creationId xmlns:a16="http://schemas.microsoft.com/office/drawing/2014/main" id="{0E048B00-A161-47F6-9E60-3BEB4E094C0A}"/>
                    </a:ext>
                  </a:extLst>
                </p:cNvPr>
                <p:cNvSpPr/>
                <p:nvPr/>
              </p:nvSpPr>
              <p:spPr>
                <a:xfrm flipH="1" flipV="1">
                  <a:off x="6553200" y="3352800"/>
                  <a:ext cx="381000" cy="304800"/>
                </a:xfrm>
                <a:prstGeom prst="arc">
                  <a:avLst>
                    <a:gd name="adj1" fmla="val 16521361"/>
                    <a:gd name="adj2" fmla="val 19579726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" name="Arc 30">
                  <a:extLst>
                    <a:ext uri="{FF2B5EF4-FFF2-40B4-BE49-F238E27FC236}">
                      <a16:creationId xmlns:a16="http://schemas.microsoft.com/office/drawing/2014/main" id="{8CC64744-9FE5-4395-BFDE-C85F6E590E11}"/>
                    </a:ext>
                  </a:extLst>
                </p:cNvPr>
                <p:cNvSpPr/>
                <p:nvPr/>
              </p:nvSpPr>
              <p:spPr>
                <a:xfrm flipV="1">
                  <a:off x="6553200" y="3352800"/>
                  <a:ext cx="304800" cy="304800"/>
                </a:xfrm>
                <a:prstGeom prst="arc">
                  <a:avLst>
                    <a:gd name="adj1" fmla="val 16529497"/>
                    <a:gd name="adj2" fmla="val 0"/>
                  </a:avLst>
                </a:prstGeom>
                <a:ln w="1905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CA7B21E-6749-4A33-89E6-011928D6CAF0}"/>
                </a:ext>
              </a:extLst>
            </p:cNvPr>
            <p:cNvCxnSpPr/>
            <p:nvPr/>
          </p:nvCxnSpPr>
          <p:spPr bwMode="auto">
            <a:xfrm flipH="1">
              <a:off x="282389" y="3393141"/>
              <a:ext cx="2984560" cy="65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AFAEF01-E365-420A-BBF6-A5C0CFF142DA}"/>
                </a:ext>
              </a:extLst>
            </p:cNvPr>
            <p:cNvSpPr txBox="1"/>
            <p:nvPr/>
          </p:nvSpPr>
          <p:spPr>
            <a:xfrm>
              <a:off x="570905" y="4116033"/>
              <a:ext cx="192232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/>
                <a:t>3 </a:t>
              </a:r>
              <a:r>
                <a:rPr lang="en-US" b="1" dirty="0" err="1"/>
                <a:t>GeV</a:t>
              </a:r>
              <a:r>
                <a:rPr lang="en-US" b="1" dirty="0"/>
                <a:t> </a:t>
              </a:r>
              <a:r>
                <a:rPr lang="en-US" b="1" dirty="0" err="1"/>
                <a:t>Linac</a:t>
              </a:r>
              <a:endParaRPr lang="en-US" b="1" dirty="0"/>
            </a:p>
            <a:p>
              <a:pPr marL="285750" indent="-285750" algn="l">
                <a:buFont typeface="Arial" pitchFamily="34" charset="0"/>
                <a:buChar char="•"/>
              </a:pPr>
              <a:r>
                <a:rPr lang="en-US" b="1" dirty="0">
                  <a:solidFill>
                    <a:srgbClr val="0000CC"/>
                  </a:solidFill>
                </a:rPr>
                <a:t>650 MHz SRF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854F9D-8C57-4C0A-831F-C96054BCA33D}"/>
                </a:ext>
              </a:extLst>
            </p:cNvPr>
            <p:cNvSpPr txBox="1"/>
            <p:nvPr/>
          </p:nvSpPr>
          <p:spPr>
            <a:xfrm>
              <a:off x="3585986" y="3780429"/>
              <a:ext cx="3965499" cy="15580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0070C0"/>
                  </a:solidFill>
                </a:rPr>
                <a:t>~6 GeV Recirculating </a:t>
              </a:r>
              <a:r>
                <a:rPr lang="en-US" b="1" dirty="0" err="1">
                  <a:solidFill>
                    <a:srgbClr val="0070C0"/>
                  </a:solidFill>
                </a:rPr>
                <a:t>Linac</a:t>
              </a:r>
              <a:endParaRPr lang="en-US" b="1" dirty="0">
                <a:solidFill>
                  <a:srgbClr val="0070C0"/>
                </a:solidFill>
              </a:endParaRPr>
            </a:p>
            <a:p>
              <a:pPr marL="285750" indent="-285750" algn="l">
                <a:buFont typeface="Arial" pitchFamily="34" charset="0"/>
                <a:buChar char="•"/>
              </a:pPr>
              <a:r>
                <a:rPr lang="en-US" b="1" dirty="0">
                  <a:solidFill>
                    <a:srgbClr val="0070C0"/>
                  </a:solidFill>
                </a:rPr>
                <a:t>650 MHz </a:t>
              </a:r>
            </a:p>
            <a:p>
              <a:pPr marL="285750" indent="-285750" algn="l">
                <a:buFont typeface="Arial" pitchFamily="34" charset="0"/>
                <a:buChar char="•"/>
              </a:pPr>
              <a:r>
                <a:rPr lang="en-US" b="1" dirty="0">
                  <a:solidFill>
                    <a:srgbClr val="0070C0"/>
                  </a:solidFill>
                </a:rPr>
                <a:t>~10 turns to 65GeV </a:t>
              </a:r>
            </a:p>
          </p:txBody>
        </p: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D0EAFC92-4CF5-447A-88A2-40506DE6AEF2}"/>
                </a:ext>
              </a:extLst>
            </p:cNvPr>
            <p:cNvSpPr/>
            <p:nvPr/>
          </p:nvSpPr>
          <p:spPr>
            <a:xfrm>
              <a:off x="5033421" y="3390855"/>
              <a:ext cx="2951292" cy="1528571"/>
            </a:xfrm>
            <a:prstGeom prst="arc">
              <a:avLst>
                <a:gd name="adj1" fmla="val 16200000"/>
                <a:gd name="adj2" fmla="val 20127305"/>
              </a:avLst>
            </a:prstGeom>
            <a:ln w="127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83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1326</Words>
  <Application>Microsoft Office PowerPoint</Application>
  <PresentationFormat>On-screen Show (4:3)</PresentationFormat>
  <Paragraphs>452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rntxmi7</vt:lpstr>
      <vt:lpstr>Helvetica Neue</vt:lpstr>
      <vt:lpstr>Calibri</vt:lpstr>
      <vt:lpstr>Arial</vt:lpstr>
      <vt:lpstr>AdvP6F00</vt:lpstr>
      <vt:lpstr>Wingdings</vt:lpstr>
      <vt:lpstr>TeXGyreHeros-Bold</vt:lpstr>
      <vt:lpstr>AdvP6F01</vt:lpstr>
      <vt:lpstr>Verdana</vt:lpstr>
      <vt:lpstr>Symbol</vt:lpstr>
      <vt:lpstr>Times New Roman</vt:lpstr>
      <vt:lpstr>Arial Narrow</vt:lpstr>
      <vt:lpstr>FNAL_TemplateMac_060514</vt:lpstr>
      <vt:lpstr>Equation</vt:lpstr>
      <vt:lpstr>Fermilab “Site Filler”:  Muon Collider?  David Neuffer Fermilab</vt:lpstr>
      <vt:lpstr>Outline</vt:lpstr>
      <vt:lpstr>Energy Frontier</vt:lpstr>
      <vt:lpstr>Muon Collider - MAP Concept</vt:lpstr>
      <vt:lpstr>Site filler Accelerator</vt:lpstr>
      <vt:lpstr>Sample collider lattice-</vt:lpstr>
      <vt:lpstr>Acceleration methods</vt:lpstr>
      <vt:lpstr>Bending, Accelerating fields:</vt:lpstr>
      <vt:lpstr>Acceleration to 5 TeV at Fermilab</vt:lpstr>
      <vt:lpstr>5 TeV with 2 T RCS components </vt:lpstr>
      <vt:lpstr>Hybrid RCS Acceleration</vt:lpstr>
      <vt:lpstr>Fixed Field Accelerators</vt:lpstr>
      <vt:lpstr>FFA acceleration</vt:lpstr>
      <vt:lpstr>Site filler Accelerator</vt:lpstr>
      <vt:lpstr>Costs ??</vt:lpstr>
      <vt:lpstr>Summary</vt:lpstr>
      <vt:lpstr>PowerPoint Presentation</vt:lpstr>
      <vt:lpstr>~4 TeV (2 x 2) Muon Collider (~2005)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2022-01-26T18:12:49Z</dcterms:modified>
</cp:coreProperties>
</file>