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294" r:id="rId2"/>
    <p:sldId id="295" r:id="rId3"/>
    <p:sldId id="315" r:id="rId4"/>
    <p:sldId id="316" r:id="rId5"/>
    <p:sldId id="317" r:id="rId6"/>
    <p:sldId id="321" r:id="rId7"/>
    <p:sldId id="320" r:id="rId8"/>
    <p:sldId id="322" r:id="rId9"/>
    <p:sldId id="323" r:id="rId10"/>
    <p:sldId id="318" r:id="rId11"/>
    <p:sldId id="324" r:id="rId12"/>
    <p:sldId id="319" r:id="rId13"/>
    <p:sldId id="325" r:id="rId14"/>
    <p:sldId id="299" r:id="rId15"/>
    <p:sldId id="306" r:id="rId16"/>
    <p:sldId id="312" r:id="rId17"/>
    <p:sldId id="327" r:id="rId18"/>
    <p:sldId id="326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00000"/>
    <a:srgbClr val="FF40FF"/>
    <a:srgbClr val="0432FF"/>
    <a:srgbClr val="01FFFF"/>
    <a:srgbClr val="FFFB00"/>
    <a:srgbClr val="FF544F"/>
    <a:srgbClr val="4ACA75"/>
    <a:srgbClr val="E0E0E0"/>
    <a:srgbClr val="FF5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6" autoAdjust="0"/>
    <p:restoredTop sz="50067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552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8.bin"/><Relationship Id="rId3" Type="http://schemas.openxmlformats.org/officeDocument/2006/relationships/image" Target="../media/image29.png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5" Type="http://schemas.openxmlformats.org/officeDocument/2006/relationships/image" Target="../media/image28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6.emf"/><Relationship Id="rId1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07346" y="5294179"/>
            <a:ext cx="4452282" cy="1331288"/>
          </a:xfrm>
        </p:spPr>
        <p:txBody>
          <a:bodyPr/>
          <a:lstStyle/>
          <a:p>
            <a:r>
              <a:rPr lang="en-US" sz="1800" dirty="0"/>
              <a:t>Katsuya </a:t>
            </a:r>
            <a:r>
              <a:rPr lang="en-US" sz="1800" dirty="0" err="1"/>
              <a:t>Yonehara</a:t>
            </a:r>
            <a:r>
              <a:rPr lang="en-US" sz="1800" dirty="0"/>
              <a:t> </a:t>
            </a:r>
          </a:p>
          <a:p>
            <a:r>
              <a:rPr lang="en-US" sz="1800" dirty="0"/>
              <a:t>Muon collider workshop</a:t>
            </a:r>
          </a:p>
          <a:p>
            <a:r>
              <a:rPr lang="en-US" sz="1800" dirty="0"/>
              <a:t>January 26, 2022</a:t>
            </a:r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7151" y="4010962"/>
            <a:ext cx="4831624" cy="1495358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Target and cooling channel for Muon Colliders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CD47F9-C679-6B42-B6CD-5F72392F3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Cooling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F52F5-CA23-FD4B-881F-737C9C3009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56BCC-36C1-0D44-83EE-905FEA4AE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36893-8BB5-8448-9168-04E12F58A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0B4F4-D673-EC45-AC55-956FE27BA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" y="1434848"/>
            <a:ext cx="5396203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E423D8-C7B1-1548-BFCF-B36C2DC17234}"/>
              </a:ext>
            </a:extLst>
          </p:cNvPr>
          <p:cNvSpPr txBox="1"/>
          <p:nvPr/>
        </p:nvSpPr>
        <p:spPr>
          <a:xfrm>
            <a:off x="4731863" y="281024"/>
            <a:ext cx="356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D. </a:t>
            </a:r>
            <a:r>
              <a:rPr lang="en-US" sz="1800" dirty="0" err="1"/>
              <a:t>Stratakis</a:t>
            </a:r>
            <a:r>
              <a:rPr lang="en-US" sz="1800" dirty="0"/>
              <a:t>, Muon Forum, 11/18/21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8243BD-CAC4-F743-A24E-F8C7EC7A2E0B}"/>
              </a:ext>
            </a:extLst>
          </p:cNvPr>
          <p:cNvSpPr txBox="1"/>
          <p:nvPr/>
        </p:nvSpPr>
        <p:spPr>
          <a:xfrm>
            <a:off x="636588" y="1108489"/>
            <a:ext cx="4463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End-to-end cooling in Rectilinear channel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59949B-0EDC-E442-B4DD-2BBA8657B6EA}"/>
              </a:ext>
            </a:extLst>
          </p:cNvPr>
          <p:cNvSpPr txBox="1"/>
          <p:nvPr/>
        </p:nvSpPr>
        <p:spPr>
          <a:xfrm>
            <a:off x="5296812" y="3909300"/>
            <a:ext cx="37577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Alternate solenoid lattice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Solenoid coil is tilted to induce a dispersion for emittance exchange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Looks most feasible technique although the last section is technologically challenging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185A1F-A7B1-FB47-9AAE-88520DB64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881" y="1176994"/>
            <a:ext cx="2755900" cy="236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D51729-3734-414C-B8E8-FCB917C32EAD}"/>
              </a:ext>
            </a:extLst>
          </p:cNvPr>
          <p:cNvSpPr txBox="1"/>
          <p:nvPr/>
        </p:nvSpPr>
        <p:spPr>
          <a:xfrm>
            <a:off x="5809694" y="718552"/>
            <a:ext cx="2754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Stage 8 (last section)</a:t>
            </a:r>
          </a:p>
        </p:txBody>
      </p:sp>
    </p:spTree>
    <p:extLst>
      <p:ext uri="{BB962C8B-B14F-4D97-AF65-F5344CB8AC3E}">
        <p14:creationId xmlns:p14="http://schemas.microsoft.com/office/powerpoint/2010/main" val="285770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181238-9CAF-DC47-BFD0-62A3C03E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baseline final cooling: High solenoid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1CB6-ADD1-D147-B862-7A71817A81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AA575-A228-344A-96EC-0E78EEF67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6D622-0D11-C94E-B90F-8831D468C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DE7A1-D05A-CF4A-B736-6A66BD07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9" y="890038"/>
            <a:ext cx="4584700" cy="2654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FE04B8-0722-3747-8024-C60E50311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33" y="3473316"/>
            <a:ext cx="4230624" cy="2926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C78328-7008-6742-863E-26E6C028C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47" y="840343"/>
            <a:ext cx="4479306" cy="3291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3E5A4F-77D0-3E44-A7E1-A46CD3FFC387}"/>
              </a:ext>
            </a:extLst>
          </p:cNvPr>
          <p:cNvSpPr txBox="1"/>
          <p:nvPr/>
        </p:nvSpPr>
        <p:spPr>
          <a:xfrm>
            <a:off x="4618109" y="4224132"/>
            <a:ext cx="4297291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Apply 30-Tesla solenoid magnet and decelerate muons to gain extremely low beta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Present design has high muon loss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practical accelerator (ex. induction </a:t>
            </a:r>
            <a:r>
              <a:rPr lang="en-US" sz="2000" dirty="0" err="1"/>
              <a:t>linac</a:t>
            </a:r>
            <a:r>
              <a:rPr lang="en-US" sz="2000" dirty="0"/>
              <a:t>) after cooling is designed yet </a:t>
            </a:r>
          </a:p>
        </p:txBody>
      </p:sp>
    </p:spTree>
    <p:extLst>
      <p:ext uri="{BB962C8B-B14F-4D97-AF65-F5344CB8AC3E}">
        <p14:creationId xmlns:p14="http://schemas.microsoft.com/office/powerpoint/2010/main" val="2344117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452C8F-7177-274A-BBDC-1F643739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strategy for cooling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48E1D-1C78-ED42-9B4C-B225FAF867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6C8B3-DEAE-7247-8C3E-A3937A802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2B26D-3357-DA40-AEA3-4BE2A202A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9678AC-D254-F84B-AEA2-A8EA8ADAC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812" y="1230313"/>
            <a:ext cx="5474127" cy="54864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419E04-20FD-C547-B30D-F9A62CD93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4" y="971550"/>
            <a:ext cx="3707294" cy="5059363"/>
          </a:xfrm>
        </p:spPr>
        <p:txBody>
          <a:bodyPr/>
          <a:lstStyle/>
          <a:p>
            <a:r>
              <a:rPr lang="en-US" dirty="0"/>
              <a:t>Snake HFOFO channel</a:t>
            </a:r>
          </a:p>
          <a:p>
            <a:pPr lvl="1"/>
            <a:r>
              <a:rPr lang="en-US" dirty="0"/>
              <a:t>Both charged muons can be cooled down </a:t>
            </a:r>
          </a:p>
          <a:p>
            <a:pPr lvl="1"/>
            <a:r>
              <a:rPr lang="en-US" dirty="0"/>
              <a:t>They have a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-phase offset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EC39D-4820-CC4A-8E57-DF409BD0C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58" y="3130825"/>
            <a:ext cx="2686050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CBF4A4-21C9-AF49-BF5B-9E482F55E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1" y="4989098"/>
            <a:ext cx="2818020" cy="1730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F6DFA2-0B52-7444-84D5-CC3F02F01A95}"/>
              </a:ext>
            </a:extLst>
          </p:cNvPr>
          <p:cNvSpPr txBox="1"/>
          <p:nvPr/>
        </p:nvSpPr>
        <p:spPr>
          <a:xfrm>
            <a:off x="184716" y="2817623"/>
            <a:ext cx="3588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Apply practical beam optics in simulation</a:t>
            </a:r>
          </a:p>
        </p:txBody>
      </p:sp>
    </p:spTree>
    <p:extLst>
      <p:ext uri="{BB962C8B-B14F-4D97-AF65-F5344CB8AC3E}">
        <p14:creationId xmlns:p14="http://schemas.microsoft.com/office/powerpoint/2010/main" val="1155074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E45B2FC-B194-C94A-B03E-072AA802C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595620"/>
            <a:ext cx="8672513" cy="1656093"/>
          </a:xfrm>
        </p:spPr>
        <p:txBody>
          <a:bodyPr/>
          <a:lstStyle/>
          <a:p>
            <a:r>
              <a:rPr lang="en-US" sz="2000" dirty="0"/>
              <a:t>Extend MAP base cooling channel by applying HTS</a:t>
            </a:r>
          </a:p>
          <a:p>
            <a:r>
              <a:rPr lang="en-US" sz="2000" dirty="0"/>
              <a:t>US has a very strong High Field magnet community</a:t>
            </a:r>
          </a:p>
          <a:p>
            <a:r>
              <a:rPr lang="en-US" sz="2000" dirty="0"/>
              <a:t>Applying HTS for accelerator complex will be a great impact for not only MC but also entire HEP accelerator community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6D03A4-5499-FF45-AEEF-A74FC6F18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HTS for Final Rectilinear Cooling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B3D8F-0622-E041-8D9C-80FE47C0E7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11413-41A7-AA49-BCF5-0B8A9C07F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6673E-9071-6C4C-93AC-9B4282989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48E25-9A24-514A-ADAD-3EA403D52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59" y="1405417"/>
            <a:ext cx="3784260" cy="292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D9416B-F999-FB4C-8155-8D96F7D9A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259" y="1405417"/>
            <a:ext cx="3846296" cy="2926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F3E90-9C7E-2442-9AB5-5F4D88951404}"/>
              </a:ext>
            </a:extLst>
          </p:cNvPr>
          <p:cNvSpPr txBox="1"/>
          <p:nvPr/>
        </p:nvSpPr>
        <p:spPr>
          <a:xfrm>
            <a:off x="6110529" y="679629"/>
            <a:ext cx="168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Summers</a:t>
            </a:r>
          </a:p>
        </p:txBody>
      </p:sp>
    </p:spTree>
    <p:extLst>
      <p:ext uri="{BB962C8B-B14F-4D97-AF65-F5344CB8AC3E}">
        <p14:creationId xmlns:p14="http://schemas.microsoft.com/office/powerpoint/2010/main" val="2658051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6847A3-92EE-2F4F-A159-4A7D2E33D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931005"/>
          </a:xfrm>
        </p:spPr>
        <p:txBody>
          <a:bodyPr/>
          <a:lstStyle/>
          <a:p>
            <a:r>
              <a:rPr lang="en-US" dirty="0"/>
              <a:t>Parametric-resonance Ionization Cooling (PIC) </a:t>
            </a:r>
            <a:br>
              <a:rPr lang="en-US" dirty="0"/>
            </a:br>
            <a:r>
              <a:rPr lang="en-US" dirty="0"/>
              <a:t>in present muon emittance evolution scheme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4FBD7-3904-AA49-89CC-E37774A0C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pic>
        <p:nvPicPr>
          <p:cNvPr id="7" name="Picture 6" descr="summary2.png">
            <a:extLst>
              <a:ext uri="{FF2B5EF4-FFF2-40B4-BE49-F238E27FC236}">
                <a16:creationId xmlns:a16="http://schemas.microsoft.com/office/drawing/2014/main" id="{0FF45C78-BF28-2440-98AA-D49A75115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79" y="1091340"/>
            <a:ext cx="5979778" cy="46753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CA165-9667-1B4E-8B52-89F251876CCC}"/>
              </a:ext>
            </a:extLst>
          </p:cNvPr>
          <p:cNvGrpSpPr/>
          <p:nvPr/>
        </p:nvGrpSpPr>
        <p:grpSpPr>
          <a:xfrm>
            <a:off x="6520793" y="2718312"/>
            <a:ext cx="2330450" cy="2105025"/>
            <a:chOff x="7391400" y="3352800"/>
            <a:chExt cx="2330450" cy="2105025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FA6DD1D8-E873-3645-A5BE-5A1CB7DEDC4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529573"/>
                </p:ext>
              </p:extLst>
            </p:nvPr>
          </p:nvGraphicFramePr>
          <p:xfrm>
            <a:off x="7391400" y="4648200"/>
            <a:ext cx="2330450" cy="809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0" name="Equation" r:id="rId4" imgW="1282700" imgH="444500" progId="Equation.3">
                    <p:embed/>
                  </p:oleObj>
                </mc:Choice>
                <mc:Fallback>
                  <p:oleObj name="Equation" r:id="rId4" imgW="1282700" imgH="444500" progId="Equation.3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2E7258C2-0BF4-B441-B7EA-7B222F11A12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648200"/>
                          <a:ext cx="2330450" cy="809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BA8357-DE16-3C48-A7ED-674611225501}"/>
                </a:ext>
              </a:extLst>
            </p:cNvPr>
            <p:cNvSpPr/>
            <p:nvPr/>
          </p:nvSpPr>
          <p:spPr bwMode="auto">
            <a:xfrm>
              <a:off x="7391400" y="4648200"/>
              <a:ext cx="2209800" cy="76200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C972DAF-3AC4-134E-867A-D07C1D8053EC}"/>
                </a:ext>
              </a:extLst>
            </p:cNvPr>
            <p:cNvCxnSpPr/>
            <p:nvPr/>
          </p:nvCxnSpPr>
          <p:spPr bwMode="auto">
            <a:xfrm flipV="1">
              <a:off x="8610600" y="3352800"/>
              <a:ext cx="0" cy="1295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0FBA58-3B02-9045-8E0A-E601EAA2F1A7}"/>
              </a:ext>
            </a:extLst>
          </p:cNvPr>
          <p:cNvGrpSpPr/>
          <p:nvPr/>
        </p:nvGrpSpPr>
        <p:grpSpPr>
          <a:xfrm>
            <a:off x="1866243" y="4341249"/>
            <a:ext cx="5105400" cy="1997075"/>
            <a:chOff x="2743200" y="4724400"/>
            <a:chExt cx="5105400" cy="199707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D92BAD-2031-7B4B-A0BD-5C412E737FDE}"/>
                </a:ext>
              </a:extLst>
            </p:cNvPr>
            <p:cNvGrpSpPr/>
            <p:nvPr/>
          </p:nvGrpSpPr>
          <p:grpSpPr>
            <a:xfrm>
              <a:off x="2822575" y="4724400"/>
              <a:ext cx="5024438" cy="1997075"/>
              <a:chOff x="2822575" y="4724400"/>
              <a:chExt cx="5024438" cy="1997075"/>
            </a:xfrm>
          </p:grpSpPr>
          <p:graphicFrame>
            <p:nvGraphicFramePr>
              <p:cNvPr id="15" name="Object 14">
                <a:extLst>
                  <a:ext uri="{FF2B5EF4-FFF2-40B4-BE49-F238E27FC236}">
                    <a16:creationId xmlns:a16="http://schemas.microsoft.com/office/drawing/2014/main" id="{2E07FD94-3F6E-1C45-B401-CFFA318095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6410490"/>
                  </p:ext>
                </p:extLst>
              </p:nvPr>
            </p:nvGraphicFramePr>
            <p:xfrm>
              <a:off x="2822575" y="6324600"/>
              <a:ext cx="5024438" cy="396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1" name="Equation" r:id="rId6" imgW="2578100" imgH="203200" progId="Equation.3">
                      <p:embed/>
                    </p:oleObj>
                  </mc:Choice>
                  <mc:Fallback>
                    <p:oleObj name="Equation" r:id="rId6" imgW="2578100" imgH="203200" progId="Equation.3">
                      <p:embed/>
                      <p:pic>
                        <p:nvPicPr>
                          <p:cNvPr id="15" name="Object 14">
                            <a:extLst>
                              <a:ext uri="{FF2B5EF4-FFF2-40B4-BE49-F238E27FC236}">
                                <a16:creationId xmlns:a16="http://schemas.microsoft.com/office/drawing/2014/main" id="{5752362F-1100-F842-9B49-26D5C72C291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22575" y="6324600"/>
                            <a:ext cx="5024438" cy="3968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C307FA2-43DF-414F-9D83-2125545B9A2E}"/>
                  </a:ext>
                </a:extLst>
              </p:cNvPr>
              <p:cNvCxnSpPr/>
              <p:nvPr/>
            </p:nvCxnSpPr>
            <p:spPr bwMode="auto">
              <a:xfrm flipV="1">
                <a:off x="5334000" y="4724400"/>
                <a:ext cx="0" cy="1752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F84F71-1394-2B45-9E5A-A6EA523C4C08}"/>
                </a:ext>
              </a:extLst>
            </p:cNvPr>
            <p:cNvSpPr/>
            <p:nvPr/>
          </p:nvSpPr>
          <p:spPr bwMode="auto">
            <a:xfrm>
              <a:off x="2743200" y="6400800"/>
              <a:ext cx="5105400" cy="30480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0E6808E8-5930-2145-B5B4-1D69FB7947D6}"/>
              </a:ext>
            </a:extLst>
          </p:cNvPr>
          <p:cNvSpPr/>
          <p:nvPr/>
        </p:nvSpPr>
        <p:spPr>
          <a:xfrm>
            <a:off x="4142028" y="3961866"/>
            <a:ext cx="1769165" cy="690730"/>
          </a:xfrm>
          <a:prstGeom prst="ellipse">
            <a:avLst/>
          </a:prstGeom>
          <a:noFill/>
          <a:ln w="25400">
            <a:solidFill>
              <a:srgbClr val="FF9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BD2E2-B394-6943-9F74-CE2FED227F56}"/>
              </a:ext>
            </a:extLst>
          </p:cNvPr>
          <p:cNvSpPr txBox="1"/>
          <p:nvPr/>
        </p:nvSpPr>
        <p:spPr>
          <a:xfrm>
            <a:off x="7917793" y="1021904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C. Rubbia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1B7F7E-8DE0-C848-8F4B-43952C37B2EE}"/>
              </a:ext>
            </a:extLst>
          </p:cNvPr>
          <p:cNvCxnSpPr>
            <a:cxnSpLocks/>
            <a:endCxn id="28" idx="5"/>
          </p:cNvCxnSpPr>
          <p:nvPr/>
        </p:nvCxnSpPr>
        <p:spPr>
          <a:xfrm flipH="1" flipV="1">
            <a:off x="4363230" y="1992854"/>
            <a:ext cx="1466263" cy="2263697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B9A05D4-190B-3C42-BCF7-AD8F337A8813}"/>
              </a:ext>
            </a:extLst>
          </p:cNvPr>
          <p:cNvSpPr>
            <a:spLocks noChangeAspect="1"/>
          </p:cNvSpPr>
          <p:nvPr/>
        </p:nvSpPr>
        <p:spPr>
          <a:xfrm>
            <a:off x="4207132" y="1836756"/>
            <a:ext cx="182880" cy="18288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FD3A9F-0351-6E43-883E-E2B7F10D9A44}"/>
              </a:ext>
            </a:extLst>
          </p:cNvPr>
          <p:cNvSpPr txBox="1"/>
          <p:nvPr/>
        </p:nvSpPr>
        <p:spPr>
          <a:xfrm>
            <a:off x="3841129" y="1579748"/>
            <a:ext cx="1430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50 Tesla solenoid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1D7F8A-211E-9045-8D9F-690EA65FF6BB}"/>
              </a:ext>
            </a:extLst>
          </p:cNvPr>
          <p:cNvSpPr txBox="1"/>
          <p:nvPr/>
        </p:nvSpPr>
        <p:spPr>
          <a:xfrm>
            <a:off x="4011300" y="3537813"/>
            <a:ext cx="199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9300"/>
                </a:solidFill>
              </a:rPr>
              <a:t>Exceptional cooling</a:t>
            </a:r>
          </a:p>
        </p:txBody>
      </p:sp>
      <p:grpSp>
        <p:nvGrpSpPr>
          <p:cNvPr id="97" name="Group 1">
            <a:extLst>
              <a:ext uri="{FF2B5EF4-FFF2-40B4-BE49-F238E27FC236}">
                <a16:creationId xmlns:a16="http://schemas.microsoft.com/office/drawing/2014/main" id="{771BA7E3-EB48-8542-B080-9E5A5C0196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4342" y="1579748"/>
            <a:ext cx="2662699" cy="1097280"/>
            <a:chOff x="443875" y="2088025"/>
            <a:chExt cx="3413434" cy="1405930"/>
          </a:xfrm>
        </p:grpSpPr>
        <p:grpSp>
          <p:nvGrpSpPr>
            <p:cNvPr id="98" name="Group 13">
              <a:extLst>
                <a:ext uri="{FF2B5EF4-FFF2-40B4-BE49-F238E27FC236}">
                  <a16:creationId xmlns:a16="http://schemas.microsoft.com/office/drawing/2014/main" id="{5F27906E-2AA1-FA4B-92F7-793126B3558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3875" y="2092315"/>
              <a:ext cx="1223159" cy="1396557"/>
              <a:chOff x="432" y="1104"/>
              <a:chExt cx="1044" cy="1192"/>
            </a:xfrm>
          </p:grpSpPr>
          <p:grpSp>
            <p:nvGrpSpPr>
              <p:cNvPr id="151" name="Group 3">
                <a:extLst>
                  <a:ext uri="{FF2B5EF4-FFF2-40B4-BE49-F238E27FC236}">
                    <a16:creationId xmlns:a16="http://schemas.microsoft.com/office/drawing/2014/main" id="{3C8B27B9-2764-9E49-A3E6-910EA92DE3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" y="1187"/>
                <a:ext cx="1030" cy="1109"/>
                <a:chOff x="2600" y="2025"/>
                <a:chExt cx="4672" cy="4660"/>
              </a:xfrm>
            </p:grpSpPr>
            <p:sp>
              <p:nvSpPr>
                <p:cNvPr id="154" name="Text Box 4">
                  <a:extLst>
                    <a:ext uri="{FF2B5EF4-FFF2-40B4-BE49-F238E27FC236}">
                      <a16:creationId xmlns:a16="http://schemas.microsoft.com/office/drawing/2014/main" id="{8C03A51A-10DD-6145-B7A7-758BA54F21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50" y="2025"/>
                  <a:ext cx="1202" cy="104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altLang="en-US" sz="1800">
                    <a:latin typeface="Arial" charset="0"/>
                  </a:endParaRPr>
                </a:p>
              </p:txBody>
            </p:sp>
            <p:sp>
              <p:nvSpPr>
                <p:cNvPr id="155" name="Oval 5">
                  <a:extLst>
                    <a:ext uri="{FF2B5EF4-FFF2-40B4-BE49-F238E27FC236}">
                      <a16:creationId xmlns:a16="http://schemas.microsoft.com/office/drawing/2014/main" id="{658C2A98-EC37-A34A-B11A-2C5453E0A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5" y="3193"/>
                  <a:ext cx="3480" cy="323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altLang="en-US" sz="1800">
                    <a:latin typeface="Arial" charset="0"/>
                  </a:endParaRPr>
                </a:p>
              </p:txBody>
            </p:sp>
            <p:sp>
              <p:nvSpPr>
                <p:cNvPr id="156" name="Oval 6">
                  <a:extLst>
                    <a:ext uri="{FF2B5EF4-FFF2-40B4-BE49-F238E27FC236}">
                      <a16:creationId xmlns:a16="http://schemas.microsoft.com/office/drawing/2014/main" id="{07983CF0-2710-0345-B15E-8A7156B00A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271" y="3716"/>
                  <a:ext cx="2508" cy="217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eaLnBrk="1" hangingPunct="1"/>
                  <a:endParaRPr lang="en-US" altLang="en-US" sz="1800">
                    <a:latin typeface="Arial" charset="0"/>
                  </a:endParaRPr>
                </a:p>
              </p:txBody>
            </p:sp>
            <p:sp>
              <p:nvSpPr>
                <p:cNvPr id="157" name="Oval 7">
                  <a:extLst>
                    <a:ext uri="{FF2B5EF4-FFF2-40B4-BE49-F238E27FC236}">
                      <a16:creationId xmlns:a16="http://schemas.microsoft.com/office/drawing/2014/main" id="{32042E2B-E473-1D40-83AA-33447F88F7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3" y="4260"/>
                  <a:ext cx="1604" cy="110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altLang="en-US" sz="1800">
                    <a:latin typeface="Arial" charset="0"/>
                  </a:endParaRPr>
                </a:p>
              </p:txBody>
            </p:sp>
            <p:sp>
              <p:nvSpPr>
                <p:cNvPr id="158" name="Line 8">
                  <a:extLst>
                    <a:ext uri="{FF2B5EF4-FFF2-40B4-BE49-F238E27FC236}">
                      <a16:creationId xmlns:a16="http://schemas.microsoft.com/office/drawing/2014/main" id="{39EB8428-F91F-D14A-9AF3-2807EC256E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00" y="4812"/>
                  <a:ext cx="3910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Line 9">
                  <a:extLst>
                    <a:ext uri="{FF2B5EF4-FFF2-40B4-BE49-F238E27FC236}">
                      <a16:creationId xmlns:a16="http://schemas.microsoft.com/office/drawing/2014/main" id="{C18F7C2F-C01C-1F43-89C6-A0C7EA3489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30" y="2830"/>
                  <a:ext cx="0" cy="385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Line 10">
                  <a:extLst>
                    <a:ext uri="{FF2B5EF4-FFF2-40B4-BE49-F238E27FC236}">
                      <a16:creationId xmlns:a16="http://schemas.microsoft.com/office/drawing/2014/main" id="{DD05C538-A21C-6945-B3D3-17E32BD072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43" y="3404"/>
                  <a:ext cx="126" cy="7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Line 11">
                  <a:extLst>
                    <a:ext uri="{FF2B5EF4-FFF2-40B4-BE49-F238E27FC236}">
                      <a16:creationId xmlns:a16="http://schemas.microsoft.com/office/drawing/2014/main" id="{C3732C9A-92D9-B143-BF99-8ECD32DBA6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02" y="3919"/>
                  <a:ext cx="103" cy="6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Line 12">
                  <a:extLst>
                    <a:ext uri="{FF2B5EF4-FFF2-40B4-BE49-F238E27FC236}">
                      <a16:creationId xmlns:a16="http://schemas.microsoft.com/office/drawing/2014/main" id="{80B90252-CE77-4443-84FE-3F7D30A80E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60" y="4427"/>
                  <a:ext cx="76" cy="5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Text Box 13">
                  <a:extLst>
                    <a:ext uri="{FF2B5EF4-FFF2-40B4-BE49-F238E27FC236}">
                      <a16:creationId xmlns:a16="http://schemas.microsoft.com/office/drawing/2014/main" id="{73E892FD-B238-9A47-A5CF-F2DF8CD3DE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10" y="4485"/>
                  <a:ext cx="762" cy="66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altLang="en-US" sz="1800">
                    <a:latin typeface="Arial" charset="0"/>
                  </a:endParaRPr>
                </a:p>
              </p:txBody>
            </p:sp>
          </p:grpSp>
          <p:graphicFrame>
            <p:nvGraphicFramePr>
              <p:cNvPr id="152" name="Object 61">
                <a:extLst>
                  <a:ext uri="{FF2B5EF4-FFF2-40B4-BE49-F238E27FC236}">
                    <a16:creationId xmlns:a16="http://schemas.microsoft.com/office/drawing/2014/main" id="{1F41052E-5B52-1D49-B9A1-7E679EC1EA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1104"/>
              <a:ext cx="201" cy="2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2" r:id="rId8" imgW="164814" imgH="177492" progId="Equation.DSMT4">
                      <p:embed/>
                    </p:oleObj>
                  </mc:Choice>
                  <mc:Fallback>
                    <p:oleObj r:id="rId8" imgW="164814" imgH="177492" progId="Equation.DSMT4">
                      <p:embed/>
                      <p:pic>
                        <p:nvPicPr>
                          <p:cNvPr id="159" name="Object 61">
                            <a:extLst>
                              <a:ext uri="{FF2B5EF4-FFF2-40B4-BE49-F238E27FC236}">
                                <a16:creationId xmlns:a16="http://schemas.microsoft.com/office/drawing/2014/main" id="{6196AB76-25C6-184E-9692-58B0FB1F4A3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1104"/>
                            <a:ext cx="201" cy="22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66">
                <a:extLst>
                  <a:ext uri="{FF2B5EF4-FFF2-40B4-BE49-F238E27FC236}">
                    <a16:creationId xmlns:a16="http://schemas.microsoft.com/office/drawing/2014/main" id="{3C44C69B-D29F-554C-8D0F-3596FBC395C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15" y="1835"/>
              <a:ext cx="161" cy="1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" r:id="rId10" imgW="126835" imgH="139518" progId="Equation.DSMT4">
                      <p:embed/>
                    </p:oleObj>
                  </mc:Choice>
                  <mc:Fallback>
                    <p:oleObj r:id="rId10" imgW="126835" imgH="139518" progId="Equation.DSMT4">
                      <p:embed/>
                      <p:pic>
                        <p:nvPicPr>
                          <p:cNvPr id="160" name="Object 66">
                            <a:extLst>
                              <a:ext uri="{FF2B5EF4-FFF2-40B4-BE49-F238E27FC236}">
                                <a16:creationId xmlns:a16="http://schemas.microsoft.com/office/drawing/2014/main" id="{7842744B-0377-1343-979E-28606E64AC2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15" y="1835"/>
                            <a:ext cx="161" cy="18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9" name="Group 27">
              <a:extLst>
                <a:ext uri="{FF2B5EF4-FFF2-40B4-BE49-F238E27FC236}">
                  <a16:creationId xmlns:a16="http://schemas.microsoft.com/office/drawing/2014/main" id="{9CE56B5A-FBF4-7142-B067-56D948AAB5C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90800" y="2088025"/>
              <a:ext cx="1266509" cy="1405930"/>
              <a:chOff x="4343" y="1104"/>
              <a:chExt cx="1081" cy="1200"/>
            </a:xfrm>
          </p:grpSpPr>
          <p:grpSp>
            <p:nvGrpSpPr>
              <p:cNvPr id="101" name="Group 14">
                <a:extLst>
                  <a:ext uri="{FF2B5EF4-FFF2-40B4-BE49-F238E27FC236}">
                    <a16:creationId xmlns:a16="http://schemas.microsoft.com/office/drawing/2014/main" id="{5299FC12-2BC5-D043-ABD4-BA248EB12B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3" y="1187"/>
                <a:ext cx="1041" cy="1117"/>
                <a:chOff x="5917" y="5327"/>
                <a:chExt cx="5089" cy="5185"/>
              </a:xfrm>
            </p:grpSpPr>
            <p:grpSp>
              <p:nvGrpSpPr>
                <p:cNvPr id="105" name="Group 15">
                  <a:extLst>
                    <a:ext uri="{FF2B5EF4-FFF2-40B4-BE49-F238E27FC236}">
                      <a16:creationId xmlns:a16="http://schemas.microsoft.com/office/drawing/2014/main" id="{17161D07-9AB6-BF4F-975C-9B8B6C59AA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917" y="5327"/>
                  <a:ext cx="5025" cy="5185"/>
                  <a:chOff x="6525" y="6033"/>
                  <a:chExt cx="5025" cy="5185"/>
                </a:xfrm>
              </p:grpSpPr>
              <p:sp>
                <p:nvSpPr>
                  <p:cNvPr id="107" name="Line 16">
                    <a:extLst>
                      <a:ext uri="{FF2B5EF4-FFF2-40B4-BE49-F238E27FC236}">
                        <a16:creationId xmlns:a16="http://schemas.microsoft.com/office/drawing/2014/main" id="{8DFB439D-6146-4D4F-B4E6-C1DBC3A754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65" y="7333"/>
                    <a:ext cx="53" cy="26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" name="Line 17">
                    <a:extLst>
                      <a:ext uri="{FF2B5EF4-FFF2-40B4-BE49-F238E27FC236}">
                        <a16:creationId xmlns:a16="http://schemas.microsoft.com/office/drawing/2014/main" id="{9EBD66E3-E80E-AA43-B365-BF8946A0BF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160" y="7245"/>
                    <a:ext cx="8" cy="23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09" name="Group 18">
                    <a:extLst>
                      <a:ext uri="{FF2B5EF4-FFF2-40B4-BE49-F238E27FC236}">
                        <a16:creationId xmlns:a16="http://schemas.microsoft.com/office/drawing/2014/main" id="{C89A88DB-BE52-234C-876A-099AA44703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525" y="6033"/>
                    <a:ext cx="5025" cy="5185"/>
                    <a:chOff x="6525" y="6033"/>
                    <a:chExt cx="5025" cy="5185"/>
                  </a:xfrm>
                </p:grpSpPr>
                <p:grpSp>
                  <p:nvGrpSpPr>
                    <p:cNvPr id="110" name="Group 19">
                      <a:extLst>
                        <a:ext uri="{FF2B5EF4-FFF2-40B4-BE49-F238E27FC236}">
                          <a16:creationId xmlns:a16="http://schemas.microsoft.com/office/drawing/2014/main" id="{71530C86-158D-4543-B95E-B447EA857FD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8694" y="9269"/>
                      <a:ext cx="1817" cy="1934"/>
                      <a:chOff x="6525" y="6413"/>
                      <a:chExt cx="1817" cy="1934"/>
                    </a:xfrm>
                  </p:grpSpPr>
                  <p:sp>
                    <p:nvSpPr>
                      <p:cNvPr id="149" name="Line 20">
                        <a:extLst>
                          <a:ext uri="{FF2B5EF4-FFF2-40B4-BE49-F238E27FC236}">
                            <a16:creationId xmlns:a16="http://schemas.microsoft.com/office/drawing/2014/main" id="{A088B4E0-D152-3649-8E10-DCAE5532D22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8342" y="6413"/>
                        <a:ext cx="0" cy="29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0" name="Freeform 21">
                        <a:extLst>
                          <a:ext uri="{FF2B5EF4-FFF2-40B4-BE49-F238E27FC236}">
                            <a16:creationId xmlns:a16="http://schemas.microsoft.com/office/drawing/2014/main" id="{AFE33E7A-129E-FB48-9FE3-251A8FC337E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525" y="6463"/>
                        <a:ext cx="1817" cy="1884"/>
                      </a:xfrm>
                      <a:custGeom>
                        <a:avLst/>
                        <a:gdLst>
                          <a:gd name="T0" fmla="*/ 0 w 2776"/>
                          <a:gd name="T1" fmla="*/ 363 h 2843"/>
                          <a:gd name="T2" fmla="*/ 67 w 2776"/>
                          <a:gd name="T3" fmla="*/ 360 h 2843"/>
                          <a:gd name="T4" fmla="*/ 185 w 2776"/>
                          <a:gd name="T5" fmla="*/ 349 h 2843"/>
                          <a:gd name="T6" fmla="*/ 252 w 2776"/>
                          <a:gd name="T7" fmla="*/ 330 h 2843"/>
                          <a:gd name="T8" fmla="*/ 297 w 2776"/>
                          <a:gd name="T9" fmla="*/ 291 h 2843"/>
                          <a:gd name="T10" fmla="*/ 318 w 2776"/>
                          <a:gd name="T11" fmla="*/ 227 h 2843"/>
                          <a:gd name="T12" fmla="*/ 327 w 2776"/>
                          <a:gd name="T13" fmla="*/ 157 h 2843"/>
                          <a:gd name="T14" fmla="*/ 333 w 2776"/>
                          <a:gd name="T15" fmla="*/ 72 h 2843"/>
                          <a:gd name="T16" fmla="*/ 333 w 2776"/>
                          <a:gd name="T17" fmla="*/ 0 h 284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2776"/>
                          <a:gd name="T28" fmla="*/ 0 h 2843"/>
                          <a:gd name="T29" fmla="*/ 2776 w 2776"/>
                          <a:gd name="T30" fmla="*/ 2843 h 2843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2776" h="2843">
                            <a:moveTo>
                              <a:pt x="0" y="2843"/>
                            </a:moveTo>
                            <a:cubicBezTo>
                              <a:pt x="152" y="2840"/>
                              <a:pt x="304" y="2837"/>
                              <a:pt x="560" y="2819"/>
                            </a:cubicBezTo>
                            <a:cubicBezTo>
                              <a:pt x="816" y="2801"/>
                              <a:pt x="1279" y="2775"/>
                              <a:pt x="1535" y="2735"/>
                            </a:cubicBezTo>
                            <a:cubicBezTo>
                              <a:pt x="1791" y="2695"/>
                              <a:pt x="1943" y="2657"/>
                              <a:pt x="2099" y="2581"/>
                            </a:cubicBezTo>
                            <a:cubicBezTo>
                              <a:pt x="2255" y="2505"/>
                              <a:pt x="2378" y="2412"/>
                              <a:pt x="2470" y="2278"/>
                            </a:cubicBezTo>
                            <a:cubicBezTo>
                              <a:pt x="2562" y="2144"/>
                              <a:pt x="2608" y="1953"/>
                              <a:pt x="2649" y="1778"/>
                            </a:cubicBezTo>
                            <a:cubicBezTo>
                              <a:pt x="2690" y="1603"/>
                              <a:pt x="2698" y="1432"/>
                              <a:pt x="2717" y="1230"/>
                            </a:cubicBezTo>
                            <a:cubicBezTo>
                              <a:pt x="2736" y="1028"/>
                              <a:pt x="2756" y="768"/>
                              <a:pt x="2766" y="563"/>
                            </a:cubicBezTo>
                            <a:cubicBezTo>
                              <a:pt x="2776" y="358"/>
                              <a:pt x="2774" y="94"/>
                              <a:pt x="2775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11" name="Group 22">
                      <a:extLst>
                        <a:ext uri="{FF2B5EF4-FFF2-40B4-BE49-F238E27FC236}">
                          <a16:creationId xmlns:a16="http://schemas.microsoft.com/office/drawing/2014/main" id="{441D85F0-82AF-1E47-9794-2CAF27FCC62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525" y="6033"/>
                      <a:ext cx="5025" cy="5185"/>
                      <a:chOff x="6525" y="6033"/>
                      <a:chExt cx="5025" cy="5185"/>
                    </a:xfrm>
                  </p:grpSpPr>
                  <p:sp>
                    <p:nvSpPr>
                      <p:cNvPr id="119" name="Text Box 23">
                        <a:extLst>
                          <a:ext uri="{FF2B5EF4-FFF2-40B4-BE49-F238E27FC236}">
                            <a16:creationId xmlns:a16="http://schemas.microsoft.com/office/drawing/2014/main" id="{727D7CD7-6CC3-FE48-827F-2913D4F7861C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976" y="6033"/>
                        <a:ext cx="1202" cy="104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/>
                        <a:endParaRPr lang="en-US" altLang="en-US" sz="1800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20" name="Line 24">
                        <a:extLst>
                          <a:ext uri="{FF2B5EF4-FFF2-40B4-BE49-F238E27FC236}">
                            <a16:creationId xmlns:a16="http://schemas.microsoft.com/office/drawing/2014/main" id="{1F54EEAA-EBAE-7B4F-BF1E-164FC1DB8B5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601" y="9149"/>
                        <a:ext cx="4214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1" name="Line 25">
                        <a:extLst>
                          <a:ext uri="{FF2B5EF4-FFF2-40B4-BE49-F238E27FC236}">
                            <a16:creationId xmlns:a16="http://schemas.microsoft.com/office/drawing/2014/main" id="{D308F01B-C16E-E74D-BFBF-16F4F428FF8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531" y="6812"/>
                        <a:ext cx="0" cy="421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2" name="Text Box 26">
                        <a:extLst>
                          <a:ext uri="{FF2B5EF4-FFF2-40B4-BE49-F238E27FC236}">
                            <a16:creationId xmlns:a16="http://schemas.microsoft.com/office/drawing/2014/main" id="{E0375066-B7DA-DC45-B813-B842938DBB8B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0815" y="8787"/>
                        <a:ext cx="735" cy="66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/>
                        <a:endParaRPr lang="en-US" altLang="en-US" sz="1800"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23" name="Group 122">
                        <a:extLst>
                          <a:ext uri="{FF2B5EF4-FFF2-40B4-BE49-F238E27FC236}">
                            <a16:creationId xmlns:a16="http://schemas.microsoft.com/office/drawing/2014/main" id="{43927BB8-4EE9-0148-A824-94BCEC9790C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525" y="7067"/>
                        <a:ext cx="1817" cy="1934"/>
                        <a:chOff x="6525" y="6413"/>
                        <a:chExt cx="1817" cy="1934"/>
                      </a:xfrm>
                    </p:grpSpPr>
                    <p:sp>
                      <p:nvSpPr>
                        <p:cNvPr id="147" name="Line 28">
                          <a:extLst>
                            <a:ext uri="{FF2B5EF4-FFF2-40B4-BE49-F238E27FC236}">
                              <a16:creationId xmlns:a16="http://schemas.microsoft.com/office/drawing/2014/main" id="{B1E9ED8B-E842-1841-B16D-0D2B5FE957F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342" y="6413"/>
                          <a:ext cx="0" cy="29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8" name="Freeform 29">
                          <a:extLst>
                            <a:ext uri="{FF2B5EF4-FFF2-40B4-BE49-F238E27FC236}">
                              <a16:creationId xmlns:a16="http://schemas.microsoft.com/office/drawing/2014/main" id="{5C8EFF27-7C43-8D4C-ACDA-2BF28BEB18B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525" y="6463"/>
                          <a:ext cx="1817" cy="1884"/>
                        </a:xfrm>
                        <a:custGeom>
                          <a:avLst/>
                          <a:gdLst>
                            <a:gd name="T0" fmla="*/ 0 w 2776"/>
                            <a:gd name="T1" fmla="*/ 363 h 2843"/>
                            <a:gd name="T2" fmla="*/ 67 w 2776"/>
                            <a:gd name="T3" fmla="*/ 360 h 2843"/>
                            <a:gd name="T4" fmla="*/ 185 w 2776"/>
                            <a:gd name="T5" fmla="*/ 349 h 2843"/>
                            <a:gd name="T6" fmla="*/ 252 w 2776"/>
                            <a:gd name="T7" fmla="*/ 330 h 2843"/>
                            <a:gd name="T8" fmla="*/ 297 w 2776"/>
                            <a:gd name="T9" fmla="*/ 291 h 2843"/>
                            <a:gd name="T10" fmla="*/ 318 w 2776"/>
                            <a:gd name="T11" fmla="*/ 227 h 2843"/>
                            <a:gd name="T12" fmla="*/ 327 w 2776"/>
                            <a:gd name="T13" fmla="*/ 157 h 2843"/>
                            <a:gd name="T14" fmla="*/ 333 w 2776"/>
                            <a:gd name="T15" fmla="*/ 72 h 2843"/>
                            <a:gd name="T16" fmla="*/ 333 w 2776"/>
                            <a:gd name="T17" fmla="*/ 0 h 2843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776"/>
                            <a:gd name="T28" fmla="*/ 0 h 2843"/>
                            <a:gd name="T29" fmla="*/ 2776 w 2776"/>
                            <a:gd name="T30" fmla="*/ 2843 h 2843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776" h="2843">
                              <a:moveTo>
                                <a:pt x="0" y="2843"/>
                              </a:moveTo>
                              <a:cubicBezTo>
                                <a:pt x="152" y="2840"/>
                                <a:pt x="304" y="2837"/>
                                <a:pt x="560" y="2819"/>
                              </a:cubicBezTo>
                              <a:cubicBezTo>
                                <a:pt x="816" y="2801"/>
                                <a:pt x="1279" y="2775"/>
                                <a:pt x="1535" y="2735"/>
                              </a:cubicBezTo>
                              <a:cubicBezTo>
                                <a:pt x="1791" y="2695"/>
                                <a:pt x="1943" y="2657"/>
                                <a:pt x="2099" y="2581"/>
                              </a:cubicBezTo>
                              <a:cubicBezTo>
                                <a:pt x="2255" y="2505"/>
                                <a:pt x="2378" y="2412"/>
                                <a:pt x="2470" y="2278"/>
                              </a:cubicBezTo>
                              <a:cubicBezTo>
                                <a:pt x="2562" y="2144"/>
                                <a:pt x="2608" y="1953"/>
                                <a:pt x="2649" y="1778"/>
                              </a:cubicBezTo>
                              <a:cubicBezTo>
                                <a:pt x="2690" y="1603"/>
                                <a:pt x="2698" y="1432"/>
                                <a:pt x="2717" y="1230"/>
                              </a:cubicBezTo>
                              <a:cubicBezTo>
                                <a:pt x="2736" y="1028"/>
                                <a:pt x="2756" y="768"/>
                                <a:pt x="2766" y="563"/>
                              </a:cubicBezTo>
                              <a:cubicBezTo>
                                <a:pt x="2776" y="358"/>
                                <a:pt x="2774" y="94"/>
                                <a:pt x="2775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4" name="Group 30">
                        <a:extLst>
                          <a:ext uri="{FF2B5EF4-FFF2-40B4-BE49-F238E27FC236}">
                            <a16:creationId xmlns:a16="http://schemas.microsoft.com/office/drawing/2014/main" id="{4DF9F544-EC7B-7C44-8E41-3391FBEECC0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 flipV="1">
                        <a:off x="6540" y="9284"/>
                        <a:ext cx="1817" cy="1934"/>
                        <a:chOff x="6525" y="6413"/>
                        <a:chExt cx="1817" cy="1934"/>
                      </a:xfrm>
                    </p:grpSpPr>
                    <p:sp>
                      <p:nvSpPr>
                        <p:cNvPr id="145" name="Line 31">
                          <a:extLst>
                            <a:ext uri="{FF2B5EF4-FFF2-40B4-BE49-F238E27FC236}">
                              <a16:creationId xmlns:a16="http://schemas.microsoft.com/office/drawing/2014/main" id="{96925F01-27AE-B444-951B-4094547CC30B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342" y="6413"/>
                          <a:ext cx="0" cy="29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6" name="Freeform 32">
                          <a:extLst>
                            <a:ext uri="{FF2B5EF4-FFF2-40B4-BE49-F238E27FC236}">
                              <a16:creationId xmlns:a16="http://schemas.microsoft.com/office/drawing/2014/main" id="{A3B72167-941F-9A40-80E2-565828519751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525" y="6463"/>
                          <a:ext cx="1817" cy="1884"/>
                        </a:xfrm>
                        <a:custGeom>
                          <a:avLst/>
                          <a:gdLst>
                            <a:gd name="T0" fmla="*/ 0 w 2776"/>
                            <a:gd name="T1" fmla="*/ 363 h 2843"/>
                            <a:gd name="T2" fmla="*/ 67 w 2776"/>
                            <a:gd name="T3" fmla="*/ 360 h 2843"/>
                            <a:gd name="T4" fmla="*/ 185 w 2776"/>
                            <a:gd name="T5" fmla="*/ 349 h 2843"/>
                            <a:gd name="T6" fmla="*/ 252 w 2776"/>
                            <a:gd name="T7" fmla="*/ 330 h 2843"/>
                            <a:gd name="T8" fmla="*/ 297 w 2776"/>
                            <a:gd name="T9" fmla="*/ 291 h 2843"/>
                            <a:gd name="T10" fmla="*/ 318 w 2776"/>
                            <a:gd name="T11" fmla="*/ 227 h 2843"/>
                            <a:gd name="T12" fmla="*/ 327 w 2776"/>
                            <a:gd name="T13" fmla="*/ 157 h 2843"/>
                            <a:gd name="T14" fmla="*/ 333 w 2776"/>
                            <a:gd name="T15" fmla="*/ 72 h 2843"/>
                            <a:gd name="T16" fmla="*/ 333 w 2776"/>
                            <a:gd name="T17" fmla="*/ 0 h 2843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776"/>
                            <a:gd name="T28" fmla="*/ 0 h 2843"/>
                            <a:gd name="T29" fmla="*/ 2776 w 2776"/>
                            <a:gd name="T30" fmla="*/ 2843 h 2843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776" h="2843">
                              <a:moveTo>
                                <a:pt x="0" y="2843"/>
                              </a:moveTo>
                              <a:cubicBezTo>
                                <a:pt x="152" y="2840"/>
                                <a:pt x="304" y="2837"/>
                                <a:pt x="560" y="2819"/>
                              </a:cubicBezTo>
                              <a:cubicBezTo>
                                <a:pt x="816" y="2801"/>
                                <a:pt x="1279" y="2775"/>
                                <a:pt x="1535" y="2735"/>
                              </a:cubicBezTo>
                              <a:cubicBezTo>
                                <a:pt x="1791" y="2695"/>
                                <a:pt x="1943" y="2657"/>
                                <a:pt x="2099" y="2581"/>
                              </a:cubicBezTo>
                              <a:cubicBezTo>
                                <a:pt x="2255" y="2505"/>
                                <a:pt x="2378" y="2412"/>
                                <a:pt x="2470" y="2278"/>
                              </a:cubicBezTo>
                              <a:cubicBezTo>
                                <a:pt x="2562" y="2144"/>
                                <a:pt x="2608" y="1953"/>
                                <a:pt x="2649" y="1778"/>
                              </a:cubicBezTo>
                              <a:cubicBezTo>
                                <a:pt x="2690" y="1603"/>
                                <a:pt x="2698" y="1432"/>
                                <a:pt x="2717" y="1230"/>
                              </a:cubicBezTo>
                              <a:cubicBezTo>
                                <a:pt x="2736" y="1028"/>
                                <a:pt x="2756" y="768"/>
                                <a:pt x="2766" y="563"/>
                              </a:cubicBezTo>
                              <a:cubicBezTo>
                                <a:pt x="2776" y="358"/>
                                <a:pt x="2774" y="94"/>
                                <a:pt x="2775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5" name="Group 124">
                        <a:extLst>
                          <a:ext uri="{FF2B5EF4-FFF2-40B4-BE49-F238E27FC236}">
                            <a16:creationId xmlns:a16="http://schemas.microsoft.com/office/drawing/2014/main" id="{0E88318A-305A-274B-A893-57A3B567A42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 flipH="1">
                        <a:off x="8694" y="7078"/>
                        <a:ext cx="1817" cy="1934"/>
                        <a:chOff x="6525" y="6413"/>
                        <a:chExt cx="1817" cy="1934"/>
                      </a:xfrm>
                    </p:grpSpPr>
                    <p:sp>
                      <p:nvSpPr>
                        <p:cNvPr id="143" name="Line 34">
                          <a:extLst>
                            <a:ext uri="{FF2B5EF4-FFF2-40B4-BE49-F238E27FC236}">
                              <a16:creationId xmlns:a16="http://schemas.microsoft.com/office/drawing/2014/main" id="{3C172E6E-5B58-8A44-9F77-E1242A2A18F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342" y="6413"/>
                          <a:ext cx="0" cy="29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4" name="Freeform 35">
                          <a:extLst>
                            <a:ext uri="{FF2B5EF4-FFF2-40B4-BE49-F238E27FC236}">
                              <a16:creationId xmlns:a16="http://schemas.microsoft.com/office/drawing/2014/main" id="{B22B7BF1-1B42-9B49-BD6D-F5D9597B9FC1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6525" y="6463"/>
                          <a:ext cx="1817" cy="1884"/>
                        </a:xfrm>
                        <a:custGeom>
                          <a:avLst/>
                          <a:gdLst>
                            <a:gd name="T0" fmla="*/ 0 w 2776"/>
                            <a:gd name="T1" fmla="*/ 363 h 2843"/>
                            <a:gd name="T2" fmla="*/ 67 w 2776"/>
                            <a:gd name="T3" fmla="*/ 360 h 2843"/>
                            <a:gd name="T4" fmla="*/ 185 w 2776"/>
                            <a:gd name="T5" fmla="*/ 349 h 2843"/>
                            <a:gd name="T6" fmla="*/ 252 w 2776"/>
                            <a:gd name="T7" fmla="*/ 330 h 2843"/>
                            <a:gd name="T8" fmla="*/ 297 w 2776"/>
                            <a:gd name="T9" fmla="*/ 291 h 2843"/>
                            <a:gd name="T10" fmla="*/ 318 w 2776"/>
                            <a:gd name="T11" fmla="*/ 227 h 2843"/>
                            <a:gd name="T12" fmla="*/ 327 w 2776"/>
                            <a:gd name="T13" fmla="*/ 157 h 2843"/>
                            <a:gd name="T14" fmla="*/ 333 w 2776"/>
                            <a:gd name="T15" fmla="*/ 72 h 2843"/>
                            <a:gd name="T16" fmla="*/ 333 w 2776"/>
                            <a:gd name="T17" fmla="*/ 0 h 2843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776"/>
                            <a:gd name="T28" fmla="*/ 0 h 2843"/>
                            <a:gd name="T29" fmla="*/ 2776 w 2776"/>
                            <a:gd name="T30" fmla="*/ 2843 h 2843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776" h="2843">
                              <a:moveTo>
                                <a:pt x="0" y="2843"/>
                              </a:moveTo>
                              <a:cubicBezTo>
                                <a:pt x="152" y="2840"/>
                                <a:pt x="304" y="2837"/>
                                <a:pt x="560" y="2819"/>
                              </a:cubicBezTo>
                              <a:cubicBezTo>
                                <a:pt x="816" y="2801"/>
                                <a:pt x="1279" y="2775"/>
                                <a:pt x="1535" y="2735"/>
                              </a:cubicBezTo>
                              <a:cubicBezTo>
                                <a:pt x="1791" y="2695"/>
                                <a:pt x="1943" y="2657"/>
                                <a:pt x="2099" y="2581"/>
                              </a:cubicBezTo>
                              <a:cubicBezTo>
                                <a:pt x="2255" y="2505"/>
                                <a:pt x="2378" y="2412"/>
                                <a:pt x="2470" y="2278"/>
                              </a:cubicBezTo>
                              <a:cubicBezTo>
                                <a:pt x="2562" y="2144"/>
                                <a:pt x="2608" y="1953"/>
                                <a:pt x="2649" y="1778"/>
                              </a:cubicBezTo>
                              <a:cubicBezTo>
                                <a:pt x="2690" y="1603"/>
                                <a:pt x="2698" y="1432"/>
                                <a:pt x="2717" y="1230"/>
                              </a:cubicBezTo>
                              <a:cubicBezTo>
                                <a:pt x="2736" y="1028"/>
                                <a:pt x="2756" y="768"/>
                                <a:pt x="2766" y="563"/>
                              </a:cubicBezTo>
                              <a:cubicBezTo>
                                <a:pt x="2776" y="358"/>
                                <a:pt x="2774" y="94"/>
                                <a:pt x="2775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6" name="Group 36">
                        <a:extLst>
                          <a:ext uri="{FF2B5EF4-FFF2-40B4-BE49-F238E27FC236}">
                            <a16:creationId xmlns:a16="http://schemas.microsoft.com/office/drawing/2014/main" id="{6CB1F1CD-F519-874C-913E-96E51EFF7F4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408" y="7245"/>
                        <a:ext cx="2002" cy="2024"/>
                        <a:chOff x="8408" y="7245"/>
                        <a:chExt cx="2002" cy="2024"/>
                      </a:xfrm>
                    </p:grpSpPr>
                    <p:sp>
                      <p:nvSpPr>
                        <p:cNvPr id="137" name="Line 37">
                          <a:extLst>
                            <a:ext uri="{FF2B5EF4-FFF2-40B4-BE49-F238E27FC236}">
                              <a16:creationId xmlns:a16="http://schemas.microsoft.com/office/drawing/2014/main" id="{44FB87E6-DA3F-C64B-9250-5221858B839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9030" y="7333"/>
                          <a:ext cx="53" cy="26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8" name="Line 38">
                          <a:extLst>
                            <a:ext uri="{FF2B5EF4-FFF2-40B4-BE49-F238E27FC236}">
                              <a16:creationId xmlns:a16="http://schemas.microsoft.com/office/drawing/2014/main" id="{2EF03244-0EAC-5944-A2A4-C4971C91AC2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0" y="7245"/>
                          <a:ext cx="8" cy="23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9" name="Freeform 39">
                          <a:extLst>
                            <a:ext uri="{FF2B5EF4-FFF2-40B4-BE49-F238E27FC236}">
                              <a16:creationId xmlns:a16="http://schemas.microsoft.com/office/drawing/2014/main" id="{73D2D123-304B-4C45-B062-82551313FEB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880" y="7391"/>
                          <a:ext cx="1530" cy="1497"/>
                        </a:xfrm>
                        <a:custGeom>
                          <a:avLst/>
                          <a:gdLst>
                            <a:gd name="T0" fmla="*/ 1530 w 1530"/>
                            <a:gd name="T1" fmla="*/ 1497 h 1497"/>
                            <a:gd name="T2" fmla="*/ 1238 w 1530"/>
                            <a:gd name="T3" fmla="*/ 1454 h 1497"/>
                            <a:gd name="T4" fmla="*/ 878 w 1530"/>
                            <a:gd name="T5" fmla="*/ 1370 h 1497"/>
                            <a:gd name="T6" fmla="*/ 533 w 1530"/>
                            <a:gd name="T7" fmla="*/ 1212 h 1497"/>
                            <a:gd name="T8" fmla="*/ 298 w 1530"/>
                            <a:gd name="T9" fmla="*/ 972 h 1497"/>
                            <a:gd name="T10" fmla="*/ 150 w 1530"/>
                            <a:gd name="T11" fmla="*/ 692 h 1497"/>
                            <a:gd name="T12" fmla="*/ 45 w 1530"/>
                            <a:gd name="T13" fmla="*/ 327 h 1497"/>
                            <a:gd name="T14" fmla="*/ 0 w 1530"/>
                            <a:gd name="T15" fmla="*/ 0 h 1497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1530"/>
                            <a:gd name="T25" fmla="*/ 0 h 1497"/>
                            <a:gd name="T26" fmla="*/ 1530 w 1530"/>
                            <a:gd name="T27" fmla="*/ 1497 h 1497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1530" h="1497">
                              <a:moveTo>
                                <a:pt x="1530" y="1497"/>
                              </a:moveTo>
                              <a:cubicBezTo>
                                <a:pt x="1438" y="1486"/>
                                <a:pt x="1347" y="1475"/>
                                <a:pt x="1238" y="1454"/>
                              </a:cubicBezTo>
                              <a:cubicBezTo>
                                <a:pt x="1129" y="1433"/>
                                <a:pt x="995" y="1410"/>
                                <a:pt x="878" y="1370"/>
                              </a:cubicBezTo>
                              <a:cubicBezTo>
                                <a:pt x="761" y="1330"/>
                                <a:pt x="630" y="1278"/>
                                <a:pt x="533" y="1212"/>
                              </a:cubicBezTo>
                              <a:cubicBezTo>
                                <a:pt x="436" y="1146"/>
                                <a:pt x="362" y="1059"/>
                                <a:pt x="298" y="972"/>
                              </a:cubicBezTo>
                              <a:cubicBezTo>
                                <a:pt x="234" y="885"/>
                                <a:pt x="192" y="799"/>
                                <a:pt x="150" y="692"/>
                              </a:cubicBezTo>
                              <a:cubicBezTo>
                                <a:pt x="108" y="585"/>
                                <a:pt x="70" y="442"/>
                                <a:pt x="45" y="327"/>
                              </a:cubicBezTo>
                              <a:cubicBezTo>
                                <a:pt x="20" y="212"/>
                                <a:pt x="7" y="54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0" name="Freeform 40">
                          <a:extLst>
                            <a:ext uri="{FF2B5EF4-FFF2-40B4-BE49-F238E27FC236}">
                              <a16:creationId xmlns:a16="http://schemas.microsoft.com/office/drawing/2014/main" id="{C1DDCC13-B13A-9345-A91C-F3F8D5876DC6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9030" y="7349"/>
                          <a:ext cx="1328" cy="1351"/>
                        </a:xfrm>
                        <a:custGeom>
                          <a:avLst/>
                          <a:gdLst>
                            <a:gd name="T0" fmla="*/ 1328 w 1328"/>
                            <a:gd name="T1" fmla="*/ 1351 h 1351"/>
                            <a:gd name="T2" fmla="*/ 1178 w 1328"/>
                            <a:gd name="T3" fmla="*/ 1321 h 1351"/>
                            <a:gd name="T4" fmla="*/ 923 w 1328"/>
                            <a:gd name="T5" fmla="*/ 1246 h 1351"/>
                            <a:gd name="T6" fmla="*/ 630 w 1328"/>
                            <a:gd name="T7" fmla="*/ 1096 h 1351"/>
                            <a:gd name="T8" fmla="*/ 420 w 1328"/>
                            <a:gd name="T9" fmla="*/ 920 h 1351"/>
                            <a:gd name="T10" fmla="*/ 270 w 1328"/>
                            <a:gd name="T11" fmla="*/ 711 h 1351"/>
                            <a:gd name="T12" fmla="*/ 90 w 1328"/>
                            <a:gd name="T13" fmla="*/ 385 h 1351"/>
                            <a:gd name="T14" fmla="*/ 0 w 1328"/>
                            <a:gd name="T15" fmla="*/ 0 h 1351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1328"/>
                            <a:gd name="T25" fmla="*/ 0 h 1351"/>
                            <a:gd name="T26" fmla="*/ 1328 w 1328"/>
                            <a:gd name="T27" fmla="*/ 1351 h 1351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1328" h="1351">
                              <a:moveTo>
                                <a:pt x="1328" y="1351"/>
                              </a:moveTo>
                              <a:cubicBezTo>
                                <a:pt x="1286" y="1344"/>
                                <a:pt x="1245" y="1338"/>
                                <a:pt x="1178" y="1321"/>
                              </a:cubicBezTo>
                              <a:cubicBezTo>
                                <a:pt x="1111" y="1304"/>
                                <a:pt x="1014" y="1283"/>
                                <a:pt x="923" y="1246"/>
                              </a:cubicBezTo>
                              <a:cubicBezTo>
                                <a:pt x="832" y="1209"/>
                                <a:pt x="714" y="1150"/>
                                <a:pt x="630" y="1096"/>
                              </a:cubicBezTo>
                              <a:cubicBezTo>
                                <a:pt x="546" y="1042"/>
                                <a:pt x="480" y="984"/>
                                <a:pt x="420" y="920"/>
                              </a:cubicBezTo>
                              <a:cubicBezTo>
                                <a:pt x="360" y="856"/>
                                <a:pt x="325" y="800"/>
                                <a:pt x="270" y="711"/>
                              </a:cubicBezTo>
                              <a:cubicBezTo>
                                <a:pt x="215" y="622"/>
                                <a:pt x="135" y="503"/>
                                <a:pt x="90" y="385"/>
                              </a:cubicBezTo>
                              <a:cubicBezTo>
                                <a:pt x="45" y="267"/>
                                <a:pt x="15" y="63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1" name="Line 41">
                          <a:extLst>
                            <a:ext uri="{FF2B5EF4-FFF2-40B4-BE49-F238E27FC236}">
                              <a16:creationId xmlns:a16="http://schemas.microsoft.com/office/drawing/2014/main" id="{C2349ED8-6D6E-EC4E-AFA6-2E355D1E8C9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408" y="9060"/>
                          <a:ext cx="210" cy="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2" name="Line 42">
                          <a:extLst>
                            <a:ext uri="{FF2B5EF4-FFF2-40B4-BE49-F238E27FC236}">
                              <a16:creationId xmlns:a16="http://schemas.microsoft.com/office/drawing/2014/main" id="{1500105E-3BFB-EE4D-B14F-0EEEC70511F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408" y="9060"/>
                          <a:ext cx="210" cy="2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27" name="Freeform 43">
                        <a:extLst>
                          <a:ext uri="{FF2B5EF4-FFF2-40B4-BE49-F238E27FC236}">
                            <a16:creationId xmlns:a16="http://schemas.microsoft.com/office/drawing/2014/main" id="{E07D7B64-CFEA-B345-AA51-542CFE9DB80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646" y="7391"/>
                        <a:ext cx="1530" cy="1497"/>
                      </a:xfrm>
                      <a:custGeom>
                        <a:avLst/>
                        <a:gdLst>
                          <a:gd name="T0" fmla="*/ 1530 w 1530"/>
                          <a:gd name="T1" fmla="*/ 1497 h 1497"/>
                          <a:gd name="T2" fmla="*/ 1238 w 1530"/>
                          <a:gd name="T3" fmla="*/ 1454 h 1497"/>
                          <a:gd name="T4" fmla="*/ 878 w 1530"/>
                          <a:gd name="T5" fmla="*/ 1370 h 1497"/>
                          <a:gd name="T6" fmla="*/ 533 w 1530"/>
                          <a:gd name="T7" fmla="*/ 1212 h 1497"/>
                          <a:gd name="T8" fmla="*/ 298 w 1530"/>
                          <a:gd name="T9" fmla="*/ 972 h 1497"/>
                          <a:gd name="T10" fmla="*/ 150 w 1530"/>
                          <a:gd name="T11" fmla="*/ 692 h 1497"/>
                          <a:gd name="T12" fmla="*/ 45 w 1530"/>
                          <a:gd name="T13" fmla="*/ 327 h 1497"/>
                          <a:gd name="T14" fmla="*/ 0 w 1530"/>
                          <a:gd name="T15" fmla="*/ 0 h 1497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530"/>
                          <a:gd name="T25" fmla="*/ 0 h 1497"/>
                          <a:gd name="T26" fmla="*/ 1530 w 1530"/>
                          <a:gd name="T27" fmla="*/ 1497 h 1497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530" h="1497">
                            <a:moveTo>
                              <a:pt x="1530" y="1497"/>
                            </a:moveTo>
                            <a:cubicBezTo>
                              <a:pt x="1438" y="1486"/>
                              <a:pt x="1347" y="1475"/>
                              <a:pt x="1238" y="1454"/>
                            </a:cubicBezTo>
                            <a:cubicBezTo>
                              <a:pt x="1129" y="1433"/>
                              <a:pt x="995" y="1410"/>
                              <a:pt x="878" y="1370"/>
                            </a:cubicBezTo>
                            <a:cubicBezTo>
                              <a:pt x="761" y="1330"/>
                              <a:pt x="630" y="1278"/>
                              <a:pt x="533" y="1212"/>
                            </a:cubicBezTo>
                            <a:cubicBezTo>
                              <a:pt x="436" y="1146"/>
                              <a:pt x="362" y="1059"/>
                              <a:pt x="298" y="972"/>
                            </a:cubicBezTo>
                            <a:cubicBezTo>
                              <a:pt x="234" y="885"/>
                              <a:pt x="192" y="799"/>
                              <a:pt x="150" y="692"/>
                            </a:cubicBezTo>
                            <a:cubicBezTo>
                              <a:pt x="108" y="585"/>
                              <a:pt x="70" y="442"/>
                              <a:pt x="45" y="327"/>
                            </a:cubicBezTo>
                            <a:cubicBezTo>
                              <a:pt x="20" y="212"/>
                              <a:pt x="7" y="54"/>
                              <a:pt x="0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8" name="Freeform 44">
                        <a:extLst>
                          <a:ext uri="{FF2B5EF4-FFF2-40B4-BE49-F238E27FC236}">
                            <a16:creationId xmlns:a16="http://schemas.microsoft.com/office/drawing/2014/main" id="{2DED12A0-04AE-7448-8A93-CB5812E4375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698" y="7349"/>
                        <a:ext cx="1328" cy="1351"/>
                      </a:xfrm>
                      <a:custGeom>
                        <a:avLst/>
                        <a:gdLst>
                          <a:gd name="T0" fmla="*/ 1328 w 1328"/>
                          <a:gd name="T1" fmla="*/ 1351 h 1351"/>
                          <a:gd name="T2" fmla="*/ 1178 w 1328"/>
                          <a:gd name="T3" fmla="*/ 1321 h 1351"/>
                          <a:gd name="T4" fmla="*/ 923 w 1328"/>
                          <a:gd name="T5" fmla="*/ 1246 h 1351"/>
                          <a:gd name="T6" fmla="*/ 630 w 1328"/>
                          <a:gd name="T7" fmla="*/ 1096 h 1351"/>
                          <a:gd name="T8" fmla="*/ 420 w 1328"/>
                          <a:gd name="T9" fmla="*/ 920 h 1351"/>
                          <a:gd name="T10" fmla="*/ 270 w 1328"/>
                          <a:gd name="T11" fmla="*/ 711 h 1351"/>
                          <a:gd name="T12" fmla="*/ 90 w 1328"/>
                          <a:gd name="T13" fmla="*/ 385 h 1351"/>
                          <a:gd name="T14" fmla="*/ 0 w 1328"/>
                          <a:gd name="T15" fmla="*/ 0 h 135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328"/>
                          <a:gd name="T25" fmla="*/ 0 h 1351"/>
                          <a:gd name="T26" fmla="*/ 1328 w 1328"/>
                          <a:gd name="T27" fmla="*/ 1351 h 135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328" h="1351">
                            <a:moveTo>
                              <a:pt x="1328" y="1351"/>
                            </a:moveTo>
                            <a:cubicBezTo>
                              <a:pt x="1286" y="1344"/>
                              <a:pt x="1245" y="1338"/>
                              <a:pt x="1178" y="1321"/>
                            </a:cubicBezTo>
                            <a:cubicBezTo>
                              <a:pt x="1111" y="1304"/>
                              <a:pt x="1014" y="1283"/>
                              <a:pt x="923" y="1246"/>
                            </a:cubicBezTo>
                            <a:cubicBezTo>
                              <a:pt x="832" y="1209"/>
                              <a:pt x="714" y="1150"/>
                              <a:pt x="630" y="1096"/>
                            </a:cubicBezTo>
                            <a:cubicBezTo>
                              <a:pt x="546" y="1042"/>
                              <a:pt x="480" y="984"/>
                              <a:pt x="420" y="920"/>
                            </a:cubicBezTo>
                            <a:cubicBezTo>
                              <a:pt x="360" y="856"/>
                              <a:pt x="325" y="800"/>
                              <a:pt x="270" y="711"/>
                            </a:cubicBezTo>
                            <a:cubicBezTo>
                              <a:pt x="215" y="622"/>
                              <a:pt x="135" y="503"/>
                              <a:pt x="90" y="385"/>
                            </a:cubicBezTo>
                            <a:cubicBezTo>
                              <a:pt x="45" y="267"/>
                              <a:pt x="15" y="63"/>
                              <a:pt x="0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9" name="Line 45">
                        <a:extLst>
                          <a:ext uri="{FF2B5EF4-FFF2-40B4-BE49-F238E27FC236}">
                            <a16:creationId xmlns:a16="http://schemas.microsoft.com/office/drawing/2014/main" id="{9DD5D5D7-51DA-544D-BCCB-A67E1170E91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438" y="9060"/>
                        <a:ext cx="210" cy="20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30" name="Group 46">
                        <a:extLst>
                          <a:ext uri="{FF2B5EF4-FFF2-40B4-BE49-F238E27FC236}">
                            <a16:creationId xmlns:a16="http://schemas.microsoft.com/office/drawing/2014/main" id="{597129A1-BDFA-D94C-8DF4-E3973AEC825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 flipH="1" flipV="1">
                        <a:off x="6646" y="9044"/>
                        <a:ext cx="2002" cy="2024"/>
                        <a:chOff x="8408" y="7245"/>
                        <a:chExt cx="2002" cy="2024"/>
                      </a:xfrm>
                    </p:grpSpPr>
                    <p:sp>
                      <p:nvSpPr>
                        <p:cNvPr id="131" name="Line 47">
                          <a:extLst>
                            <a:ext uri="{FF2B5EF4-FFF2-40B4-BE49-F238E27FC236}">
                              <a16:creationId xmlns:a16="http://schemas.microsoft.com/office/drawing/2014/main" id="{21303EAD-1BFB-C74B-977C-5F54F2E2B70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9030" y="7333"/>
                          <a:ext cx="53" cy="26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2" name="Line 48">
                          <a:extLst>
                            <a:ext uri="{FF2B5EF4-FFF2-40B4-BE49-F238E27FC236}">
                              <a16:creationId xmlns:a16="http://schemas.microsoft.com/office/drawing/2014/main" id="{E59127F1-763E-A642-8E05-24352A78680C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0" y="7245"/>
                          <a:ext cx="8" cy="233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 type="triangle" w="med" len="med"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3" name="Freeform 49">
                          <a:extLst>
                            <a:ext uri="{FF2B5EF4-FFF2-40B4-BE49-F238E27FC236}">
                              <a16:creationId xmlns:a16="http://schemas.microsoft.com/office/drawing/2014/main" id="{F88EABF3-2279-7142-8C86-497D29615EA0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8880" y="7391"/>
                          <a:ext cx="1530" cy="1497"/>
                        </a:xfrm>
                        <a:custGeom>
                          <a:avLst/>
                          <a:gdLst>
                            <a:gd name="T0" fmla="*/ 1530 w 1530"/>
                            <a:gd name="T1" fmla="*/ 1497 h 1497"/>
                            <a:gd name="T2" fmla="*/ 1238 w 1530"/>
                            <a:gd name="T3" fmla="*/ 1454 h 1497"/>
                            <a:gd name="T4" fmla="*/ 878 w 1530"/>
                            <a:gd name="T5" fmla="*/ 1370 h 1497"/>
                            <a:gd name="T6" fmla="*/ 533 w 1530"/>
                            <a:gd name="T7" fmla="*/ 1212 h 1497"/>
                            <a:gd name="T8" fmla="*/ 298 w 1530"/>
                            <a:gd name="T9" fmla="*/ 972 h 1497"/>
                            <a:gd name="T10" fmla="*/ 150 w 1530"/>
                            <a:gd name="T11" fmla="*/ 692 h 1497"/>
                            <a:gd name="T12" fmla="*/ 45 w 1530"/>
                            <a:gd name="T13" fmla="*/ 327 h 1497"/>
                            <a:gd name="T14" fmla="*/ 0 w 1530"/>
                            <a:gd name="T15" fmla="*/ 0 h 1497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1530"/>
                            <a:gd name="T25" fmla="*/ 0 h 1497"/>
                            <a:gd name="T26" fmla="*/ 1530 w 1530"/>
                            <a:gd name="T27" fmla="*/ 1497 h 1497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1530" h="1497">
                              <a:moveTo>
                                <a:pt x="1530" y="1497"/>
                              </a:moveTo>
                              <a:cubicBezTo>
                                <a:pt x="1438" y="1486"/>
                                <a:pt x="1347" y="1475"/>
                                <a:pt x="1238" y="1454"/>
                              </a:cubicBezTo>
                              <a:cubicBezTo>
                                <a:pt x="1129" y="1433"/>
                                <a:pt x="995" y="1410"/>
                                <a:pt x="878" y="1370"/>
                              </a:cubicBezTo>
                              <a:cubicBezTo>
                                <a:pt x="761" y="1330"/>
                                <a:pt x="630" y="1278"/>
                                <a:pt x="533" y="1212"/>
                              </a:cubicBezTo>
                              <a:cubicBezTo>
                                <a:pt x="436" y="1146"/>
                                <a:pt x="362" y="1059"/>
                                <a:pt x="298" y="972"/>
                              </a:cubicBezTo>
                              <a:cubicBezTo>
                                <a:pt x="234" y="885"/>
                                <a:pt x="192" y="799"/>
                                <a:pt x="150" y="692"/>
                              </a:cubicBezTo>
                              <a:cubicBezTo>
                                <a:pt x="108" y="585"/>
                                <a:pt x="70" y="442"/>
                                <a:pt x="45" y="327"/>
                              </a:cubicBezTo>
                              <a:cubicBezTo>
                                <a:pt x="20" y="212"/>
                                <a:pt x="7" y="54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4" name="Freeform 50">
                          <a:extLst>
                            <a:ext uri="{FF2B5EF4-FFF2-40B4-BE49-F238E27FC236}">
                              <a16:creationId xmlns:a16="http://schemas.microsoft.com/office/drawing/2014/main" id="{D5DBA5F5-F23E-3644-8D74-9ECADBB06EDE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9030" y="7349"/>
                          <a:ext cx="1328" cy="1351"/>
                        </a:xfrm>
                        <a:custGeom>
                          <a:avLst/>
                          <a:gdLst>
                            <a:gd name="T0" fmla="*/ 1328 w 1328"/>
                            <a:gd name="T1" fmla="*/ 1351 h 1351"/>
                            <a:gd name="T2" fmla="*/ 1178 w 1328"/>
                            <a:gd name="T3" fmla="*/ 1321 h 1351"/>
                            <a:gd name="T4" fmla="*/ 923 w 1328"/>
                            <a:gd name="T5" fmla="*/ 1246 h 1351"/>
                            <a:gd name="T6" fmla="*/ 630 w 1328"/>
                            <a:gd name="T7" fmla="*/ 1096 h 1351"/>
                            <a:gd name="T8" fmla="*/ 420 w 1328"/>
                            <a:gd name="T9" fmla="*/ 920 h 1351"/>
                            <a:gd name="T10" fmla="*/ 270 w 1328"/>
                            <a:gd name="T11" fmla="*/ 711 h 1351"/>
                            <a:gd name="T12" fmla="*/ 90 w 1328"/>
                            <a:gd name="T13" fmla="*/ 385 h 1351"/>
                            <a:gd name="T14" fmla="*/ 0 w 1328"/>
                            <a:gd name="T15" fmla="*/ 0 h 1351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1328"/>
                            <a:gd name="T25" fmla="*/ 0 h 1351"/>
                            <a:gd name="T26" fmla="*/ 1328 w 1328"/>
                            <a:gd name="T27" fmla="*/ 1351 h 1351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1328" h="1351">
                              <a:moveTo>
                                <a:pt x="1328" y="1351"/>
                              </a:moveTo>
                              <a:cubicBezTo>
                                <a:pt x="1286" y="1344"/>
                                <a:pt x="1245" y="1338"/>
                                <a:pt x="1178" y="1321"/>
                              </a:cubicBezTo>
                              <a:cubicBezTo>
                                <a:pt x="1111" y="1304"/>
                                <a:pt x="1014" y="1283"/>
                                <a:pt x="923" y="1246"/>
                              </a:cubicBezTo>
                              <a:cubicBezTo>
                                <a:pt x="832" y="1209"/>
                                <a:pt x="714" y="1150"/>
                                <a:pt x="630" y="1096"/>
                              </a:cubicBezTo>
                              <a:cubicBezTo>
                                <a:pt x="546" y="1042"/>
                                <a:pt x="480" y="984"/>
                                <a:pt x="420" y="920"/>
                              </a:cubicBezTo>
                              <a:cubicBezTo>
                                <a:pt x="360" y="856"/>
                                <a:pt x="325" y="800"/>
                                <a:pt x="270" y="711"/>
                              </a:cubicBezTo>
                              <a:cubicBezTo>
                                <a:pt x="215" y="622"/>
                                <a:pt x="135" y="503"/>
                                <a:pt x="90" y="385"/>
                              </a:cubicBezTo>
                              <a:cubicBezTo>
                                <a:pt x="45" y="267"/>
                                <a:pt x="15" y="63"/>
                                <a:pt x="0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5" name="Line 51">
                          <a:extLst>
                            <a:ext uri="{FF2B5EF4-FFF2-40B4-BE49-F238E27FC236}">
                              <a16:creationId xmlns:a16="http://schemas.microsoft.com/office/drawing/2014/main" id="{B6A12EF6-7118-9047-A23E-DD1D2939B1D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408" y="9060"/>
                          <a:ext cx="210" cy="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6" name="Line 52">
                          <a:extLst>
                            <a:ext uri="{FF2B5EF4-FFF2-40B4-BE49-F238E27FC236}">
                              <a16:creationId xmlns:a16="http://schemas.microsoft.com/office/drawing/2014/main" id="{B8D2D7B5-54C3-7542-8A9E-DE78C72FDD0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408" y="9060"/>
                          <a:ext cx="210" cy="2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2" name="Group 53">
                      <a:extLst>
                        <a:ext uri="{FF2B5EF4-FFF2-40B4-BE49-F238E27FC236}">
                          <a16:creationId xmlns:a16="http://schemas.microsoft.com/office/drawing/2014/main" id="{CAAF2CCC-4670-A042-A094-91861AAD100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8408" y="9044"/>
                      <a:ext cx="2002" cy="2024"/>
                      <a:chOff x="8408" y="7245"/>
                      <a:chExt cx="2002" cy="2024"/>
                    </a:xfrm>
                  </p:grpSpPr>
                  <p:sp>
                    <p:nvSpPr>
                      <p:cNvPr id="113" name="Line 54">
                        <a:extLst>
                          <a:ext uri="{FF2B5EF4-FFF2-40B4-BE49-F238E27FC236}">
                            <a16:creationId xmlns:a16="http://schemas.microsoft.com/office/drawing/2014/main" id="{4B55D2B6-F8F4-C740-BD48-798A7E5A1BC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9030" y="7333"/>
                        <a:ext cx="53" cy="26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" name="Line 55">
                        <a:extLst>
                          <a:ext uri="{FF2B5EF4-FFF2-40B4-BE49-F238E27FC236}">
                            <a16:creationId xmlns:a16="http://schemas.microsoft.com/office/drawing/2014/main" id="{318107EA-6425-BD4B-BE9F-C79F2184CAB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8880" y="7245"/>
                        <a:ext cx="8" cy="23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" name="Freeform 56">
                        <a:extLst>
                          <a:ext uri="{FF2B5EF4-FFF2-40B4-BE49-F238E27FC236}">
                            <a16:creationId xmlns:a16="http://schemas.microsoft.com/office/drawing/2014/main" id="{515DF762-B219-8044-85C6-9793ECC5013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880" y="7391"/>
                        <a:ext cx="1530" cy="1497"/>
                      </a:xfrm>
                      <a:custGeom>
                        <a:avLst/>
                        <a:gdLst>
                          <a:gd name="T0" fmla="*/ 1530 w 1530"/>
                          <a:gd name="T1" fmla="*/ 1497 h 1497"/>
                          <a:gd name="T2" fmla="*/ 1238 w 1530"/>
                          <a:gd name="T3" fmla="*/ 1454 h 1497"/>
                          <a:gd name="T4" fmla="*/ 878 w 1530"/>
                          <a:gd name="T5" fmla="*/ 1370 h 1497"/>
                          <a:gd name="T6" fmla="*/ 533 w 1530"/>
                          <a:gd name="T7" fmla="*/ 1212 h 1497"/>
                          <a:gd name="T8" fmla="*/ 298 w 1530"/>
                          <a:gd name="T9" fmla="*/ 972 h 1497"/>
                          <a:gd name="T10" fmla="*/ 150 w 1530"/>
                          <a:gd name="T11" fmla="*/ 692 h 1497"/>
                          <a:gd name="T12" fmla="*/ 45 w 1530"/>
                          <a:gd name="T13" fmla="*/ 327 h 1497"/>
                          <a:gd name="T14" fmla="*/ 0 w 1530"/>
                          <a:gd name="T15" fmla="*/ 0 h 1497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530"/>
                          <a:gd name="T25" fmla="*/ 0 h 1497"/>
                          <a:gd name="T26" fmla="*/ 1530 w 1530"/>
                          <a:gd name="T27" fmla="*/ 1497 h 1497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530" h="1497">
                            <a:moveTo>
                              <a:pt x="1530" y="1497"/>
                            </a:moveTo>
                            <a:cubicBezTo>
                              <a:pt x="1438" y="1486"/>
                              <a:pt x="1347" y="1475"/>
                              <a:pt x="1238" y="1454"/>
                            </a:cubicBezTo>
                            <a:cubicBezTo>
                              <a:pt x="1129" y="1433"/>
                              <a:pt x="995" y="1410"/>
                              <a:pt x="878" y="1370"/>
                            </a:cubicBezTo>
                            <a:cubicBezTo>
                              <a:pt x="761" y="1330"/>
                              <a:pt x="630" y="1278"/>
                              <a:pt x="533" y="1212"/>
                            </a:cubicBezTo>
                            <a:cubicBezTo>
                              <a:pt x="436" y="1146"/>
                              <a:pt x="362" y="1059"/>
                              <a:pt x="298" y="972"/>
                            </a:cubicBezTo>
                            <a:cubicBezTo>
                              <a:pt x="234" y="885"/>
                              <a:pt x="192" y="799"/>
                              <a:pt x="150" y="692"/>
                            </a:cubicBezTo>
                            <a:cubicBezTo>
                              <a:pt x="108" y="585"/>
                              <a:pt x="70" y="442"/>
                              <a:pt x="45" y="327"/>
                            </a:cubicBezTo>
                            <a:cubicBezTo>
                              <a:pt x="20" y="212"/>
                              <a:pt x="7" y="54"/>
                              <a:pt x="0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" name="Freeform 57">
                        <a:extLst>
                          <a:ext uri="{FF2B5EF4-FFF2-40B4-BE49-F238E27FC236}">
                            <a16:creationId xmlns:a16="http://schemas.microsoft.com/office/drawing/2014/main" id="{BD4A6B4F-E314-4546-8E64-C9E97E7EF39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030" y="7349"/>
                        <a:ext cx="1328" cy="1351"/>
                      </a:xfrm>
                      <a:custGeom>
                        <a:avLst/>
                        <a:gdLst>
                          <a:gd name="T0" fmla="*/ 1328 w 1328"/>
                          <a:gd name="T1" fmla="*/ 1351 h 1351"/>
                          <a:gd name="T2" fmla="*/ 1178 w 1328"/>
                          <a:gd name="T3" fmla="*/ 1321 h 1351"/>
                          <a:gd name="T4" fmla="*/ 923 w 1328"/>
                          <a:gd name="T5" fmla="*/ 1246 h 1351"/>
                          <a:gd name="T6" fmla="*/ 630 w 1328"/>
                          <a:gd name="T7" fmla="*/ 1096 h 1351"/>
                          <a:gd name="T8" fmla="*/ 420 w 1328"/>
                          <a:gd name="T9" fmla="*/ 920 h 1351"/>
                          <a:gd name="T10" fmla="*/ 270 w 1328"/>
                          <a:gd name="T11" fmla="*/ 711 h 1351"/>
                          <a:gd name="T12" fmla="*/ 90 w 1328"/>
                          <a:gd name="T13" fmla="*/ 385 h 1351"/>
                          <a:gd name="T14" fmla="*/ 0 w 1328"/>
                          <a:gd name="T15" fmla="*/ 0 h 1351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328"/>
                          <a:gd name="T25" fmla="*/ 0 h 1351"/>
                          <a:gd name="T26" fmla="*/ 1328 w 1328"/>
                          <a:gd name="T27" fmla="*/ 1351 h 1351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328" h="1351">
                            <a:moveTo>
                              <a:pt x="1328" y="1351"/>
                            </a:moveTo>
                            <a:cubicBezTo>
                              <a:pt x="1286" y="1344"/>
                              <a:pt x="1245" y="1338"/>
                              <a:pt x="1178" y="1321"/>
                            </a:cubicBezTo>
                            <a:cubicBezTo>
                              <a:pt x="1111" y="1304"/>
                              <a:pt x="1014" y="1283"/>
                              <a:pt x="923" y="1246"/>
                            </a:cubicBezTo>
                            <a:cubicBezTo>
                              <a:pt x="832" y="1209"/>
                              <a:pt x="714" y="1150"/>
                              <a:pt x="630" y="1096"/>
                            </a:cubicBezTo>
                            <a:cubicBezTo>
                              <a:pt x="546" y="1042"/>
                              <a:pt x="480" y="984"/>
                              <a:pt x="420" y="920"/>
                            </a:cubicBezTo>
                            <a:cubicBezTo>
                              <a:pt x="360" y="856"/>
                              <a:pt x="325" y="800"/>
                              <a:pt x="270" y="711"/>
                            </a:cubicBezTo>
                            <a:cubicBezTo>
                              <a:pt x="215" y="622"/>
                              <a:pt x="135" y="503"/>
                              <a:pt x="90" y="385"/>
                            </a:cubicBezTo>
                            <a:cubicBezTo>
                              <a:pt x="45" y="267"/>
                              <a:pt x="15" y="63"/>
                              <a:pt x="0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7" name="Line 58">
                        <a:extLst>
                          <a:ext uri="{FF2B5EF4-FFF2-40B4-BE49-F238E27FC236}">
                            <a16:creationId xmlns:a16="http://schemas.microsoft.com/office/drawing/2014/main" id="{C6E29194-EF00-9E43-98FE-F5A10519A4E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408" y="9060"/>
                        <a:ext cx="210" cy="16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8" name="Line 59">
                        <a:extLst>
                          <a:ext uri="{FF2B5EF4-FFF2-40B4-BE49-F238E27FC236}">
                            <a16:creationId xmlns:a16="http://schemas.microsoft.com/office/drawing/2014/main" id="{7A559C59-14FD-5042-BEB5-06C97F4EEC2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408" y="9060"/>
                        <a:ext cx="210" cy="20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06" name="Text Box 60">
                  <a:extLst>
                    <a:ext uri="{FF2B5EF4-FFF2-40B4-BE49-F238E27FC236}">
                      <a16:creationId xmlns:a16="http://schemas.microsoft.com/office/drawing/2014/main" id="{95BA0D6B-FB8A-704D-87DB-BFE3BAC2A9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60" y="6685"/>
                  <a:ext cx="2046" cy="66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altLang="en-US" sz="1800">
                    <a:latin typeface="Arial" charset="0"/>
                  </a:endParaRPr>
                </a:p>
              </p:txBody>
            </p:sp>
          </p:grpSp>
          <p:graphicFrame>
            <p:nvGraphicFramePr>
              <p:cNvPr id="102" name="Object 63">
                <a:extLst>
                  <a:ext uri="{FF2B5EF4-FFF2-40B4-BE49-F238E27FC236}">
                    <a16:creationId xmlns:a16="http://schemas.microsoft.com/office/drawing/2014/main" id="{7BC4DD35-B222-F44E-B782-16593A3BF81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56" y="1104"/>
              <a:ext cx="201" cy="2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4" r:id="rId12" imgW="164814" imgH="177492" progId="Equation.DSMT4">
                      <p:embed/>
                    </p:oleObj>
                  </mc:Choice>
                  <mc:Fallback>
                    <p:oleObj r:id="rId12" imgW="164814" imgH="177492" progId="Equation.DSMT4">
                      <p:embed/>
                      <p:pic>
                        <p:nvPicPr>
                          <p:cNvPr id="109" name="Object 63">
                            <a:extLst>
                              <a:ext uri="{FF2B5EF4-FFF2-40B4-BE49-F238E27FC236}">
                                <a16:creationId xmlns:a16="http://schemas.microsoft.com/office/drawing/2014/main" id="{98575E3A-62AD-594D-92BF-03AE1AF0E31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56" y="1104"/>
                            <a:ext cx="201" cy="22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" name="Object 64">
                <a:extLst>
                  <a:ext uri="{FF2B5EF4-FFF2-40B4-BE49-F238E27FC236}">
                    <a16:creationId xmlns:a16="http://schemas.microsoft.com/office/drawing/2014/main" id="{870B0942-25CA-BC40-A78A-389F3F06FB3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63" y="1835"/>
              <a:ext cx="161" cy="1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" r:id="rId13" imgW="126835" imgH="139518" progId="Equation.DSMT4">
                      <p:embed/>
                    </p:oleObj>
                  </mc:Choice>
                  <mc:Fallback>
                    <p:oleObj r:id="rId13" imgW="126835" imgH="139518" progId="Equation.DSMT4">
                      <p:embed/>
                      <p:pic>
                        <p:nvPicPr>
                          <p:cNvPr id="110" name="Object 64">
                            <a:extLst>
                              <a:ext uri="{FF2B5EF4-FFF2-40B4-BE49-F238E27FC236}">
                                <a16:creationId xmlns:a16="http://schemas.microsoft.com/office/drawing/2014/main" id="{ADC9848D-2558-B346-A3E3-237EA77C5D1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63" y="1835"/>
                            <a:ext cx="161" cy="18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4" name="Object 68">
                <a:extLst>
                  <a:ext uri="{FF2B5EF4-FFF2-40B4-BE49-F238E27FC236}">
                    <a16:creationId xmlns:a16="http://schemas.microsoft.com/office/drawing/2014/main" id="{F7254C34-3E0F-7B48-837D-9741B1379C9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02" y="1394"/>
              <a:ext cx="522" cy="1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6" r:id="rId14" imgW="710891" imgH="177723" progId="Equation.DSMT4">
                      <p:embed/>
                    </p:oleObj>
                  </mc:Choice>
                  <mc:Fallback>
                    <p:oleObj r:id="rId14" imgW="710891" imgH="177723" progId="Equation.DSMT4">
                      <p:embed/>
                      <p:pic>
                        <p:nvPicPr>
                          <p:cNvPr id="111" name="Object 68">
                            <a:extLst>
                              <a:ext uri="{FF2B5EF4-FFF2-40B4-BE49-F238E27FC236}">
                                <a16:creationId xmlns:a16="http://schemas.microsoft.com/office/drawing/2014/main" id="{45FF967D-16DB-3D40-92AF-47FDCF0F601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02" y="1394"/>
                            <a:ext cx="522" cy="13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0" name="AutoShape 25">
              <a:extLst>
                <a:ext uri="{FF2B5EF4-FFF2-40B4-BE49-F238E27FC236}">
                  <a16:creationId xmlns:a16="http://schemas.microsoft.com/office/drawing/2014/main" id="{4EDBDB85-2710-C044-86E7-1897282C657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52600" y="2707596"/>
              <a:ext cx="562373" cy="374915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1800">
                <a:latin typeface="Arial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392A0C-590A-BE4F-A1FC-098756D47FFB}"/>
              </a:ext>
            </a:extLst>
          </p:cNvPr>
          <p:cNvSpPr txBox="1"/>
          <p:nvPr/>
        </p:nvSpPr>
        <p:spPr>
          <a:xfrm>
            <a:off x="393102" y="2752752"/>
            <a:ext cx="2033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advance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C0D1BB-DF6E-DB48-826E-F15B62F53EA9}"/>
              </a:ext>
            </a:extLst>
          </p:cNvPr>
          <p:cNvSpPr txBox="1"/>
          <p:nvPr/>
        </p:nvSpPr>
        <p:spPr>
          <a:xfrm>
            <a:off x="1945618" y="1215900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8294F66-8F58-DD46-840D-800022F57FF7}"/>
              </a:ext>
            </a:extLst>
          </p:cNvPr>
          <p:cNvSpPr txBox="1"/>
          <p:nvPr/>
        </p:nvSpPr>
        <p:spPr>
          <a:xfrm>
            <a:off x="186237" y="1219810"/>
            <a:ext cx="1041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Conventional </a:t>
            </a:r>
          </a:p>
          <a:p>
            <a:r>
              <a:rPr lang="en-US" sz="1200" dirty="0"/>
              <a:t>cooling</a:t>
            </a:r>
          </a:p>
        </p:txBody>
      </p:sp>
      <p:pic>
        <p:nvPicPr>
          <p:cNvPr id="165" name="Picture 2" descr="picprncpl_2">
            <a:extLst>
              <a:ext uri="{FF2B5EF4-FFF2-40B4-BE49-F238E27FC236}">
                <a16:creationId xmlns:a16="http://schemas.microsoft.com/office/drawing/2014/main" id="{AEF19AF5-1B9B-2F49-A106-EF058F79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2904" y="3438027"/>
            <a:ext cx="2971274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" name="Rectangle 3">
            <a:extLst>
              <a:ext uri="{FF2B5EF4-FFF2-40B4-BE49-F238E27FC236}">
                <a16:creationId xmlns:a16="http://schemas.microsoft.com/office/drawing/2014/main" id="{38977977-9477-EC44-BBF4-BBC98C9B9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58664"/>
            <a:ext cx="3144773" cy="76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dirty="0">
                <a:latin typeface="Arial Narrow" pitchFamily="34" charset="0"/>
              </a:rPr>
              <a:t>Correlated optics for periodic focusing at absorber positions </a:t>
            </a:r>
            <a:r>
              <a:rPr lang="en-US" altLang="en-US" sz="1600" i="1" dirty="0">
                <a:latin typeface="Arial Narrow" pitchFamily="34" charset="0"/>
                <a:sym typeface="Symbol" pitchFamily="18" charset="2"/>
              </a:rPr>
              <a:t></a:t>
            </a:r>
            <a:r>
              <a:rPr lang="en-US" altLang="en-US" sz="1600" b="1" baseline="-25000" dirty="0">
                <a:latin typeface="Arial Narrow" pitchFamily="34" charset="0"/>
                <a:sym typeface="Symbol" pitchFamily="18" charset="2"/>
              </a:rPr>
              <a:t>D</a:t>
            </a:r>
            <a:r>
              <a:rPr lang="en-US" altLang="en-US" sz="1600" b="1" dirty="0">
                <a:latin typeface="Arial Narrow" pitchFamily="34" charset="0"/>
                <a:sym typeface="Symbol" pitchFamily="18" charset="2"/>
              </a:rPr>
              <a:t> </a:t>
            </a:r>
            <a:r>
              <a:rPr lang="en-US" altLang="en-US" sz="1600" dirty="0">
                <a:latin typeface="Times New Roman" pitchFamily="18" charset="0"/>
                <a:sym typeface="Symbol" pitchFamily="18" charset="2"/>
              </a:rPr>
              <a:t>= </a:t>
            </a:r>
            <a:r>
              <a:rPr lang="en-US" altLang="en-US" sz="1600" i="1" dirty="0">
                <a:latin typeface="Arial Narrow" pitchFamily="34" charset="0"/>
                <a:sym typeface="Symbol" pitchFamily="18" charset="2"/>
              </a:rPr>
              <a:t></a:t>
            </a:r>
            <a:r>
              <a:rPr lang="en-US" altLang="en-US" sz="1600" b="1" dirty="0">
                <a:latin typeface="Arial Narrow" pitchFamily="34" charset="0"/>
              </a:rPr>
              <a:t>  </a:t>
            </a:r>
            <a:r>
              <a:rPr lang="en-US" altLang="en-US" sz="1600" b="1" dirty="0">
                <a:latin typeface="Arial Narrow" pitchFamily="34" charset="0"/>
                <a:sym typeface="Symbol" pitchFamily="18" charset="2"/>
              </a:rPr>
              <a:t>  </a:t>
            </a:r>
            <a:r>
              <a:rPr lang="en-US" altLang="en-US" sz="1600" i="1" dirty="0">
                <a:latin typeface="Arial Narrow" pitchFamily="34" charset="0"/>
                <a:sym typeface="Symbol" pitchFamily="18" charset="2"/>
              </a:rPr>
              <a:t></a:t>
            </a:r>
            <a:r>
              <a:rPr lang="en-US" altLang="en-US" sz="1600" b="1" baseline="-25000" dirty="0">
                <a:latin typeface="Arial Narrow" pitchFamily="34" charset="0"/>
                <a:sym typeface="Symbol" pitchFamily="18" charset="2"/>
              </a:rPr>
              <a:t>x</a:t>
            </a:r>
            <a:r>
              <a:rPr lang="en-US" altLang="en-US" sz="1600" b="1" dirty="0">
                <a:latin typeface="Arial Narrow" pitchFamily="34" charset="0"/>
                <a:sym typeface="Symbol" pitchFamily="18" charset="2"/>
              </a:rPr>
              <a:t> </a:t>
            </a:r>
            <a:r>
              <a:rPr lang="en-US" altLang="en-US" sz="1600" dirty="0">
                <a:latin typeface="Times New Roman" pitchFamily="18" charset="0"/>
                <a:sym typeface="Symbol" pitchFamily="18" charset="2"/>
              </a:rPr>
              <a:t>= 2</a:t>
            </a:r>
            <a:r>
              <a:rPr lang="en-US" altLang="en-US" sz="1600" i="1" dirty="0">
                <a:latin typeface="Arial Narrow" pitchFamily="34" charset="0"/>
                <a:sym typeface="Symbol" pitchFamily="18" charset="2"/>
              </a:rPr>
              <a:t></a:t>
            </a:r>
            <a:r>
              <a:rPr lang="en-US" altLang="en-US" sz="1600" b="1" baseline="-25000" dirty="0">
                <a:latin typeface="Arial Narrow" pitchFamily="34" charset="0"/>
                <a:sym typeface="Symbol" pitchFamily="18" charset="2"/>
              </a:rPr>
              <a:t>y</a:t>
            </a:r>
            <a:r>
              <a:rPr lang="en-US" altLang="en-US" sz="1600" b="1" dirty="0">
                <a:latin typeface="Arial Narrow" pitchFamily="34" charset="0"/>
                <a:sym typeface="Symbol" pitchFamily="18" charset="2"/>
              </a:rPr>
              <a:t> </a:t>
            </a:r>
            <a:r>
              <a:rPr lang="en-US" altLang="en-US" sz="1600" dirty="0">
                <a:latin typeface="Times New Roman" pitchFamily="18" charset="0"/>
                <a:sym typeface="Symbol" pitchFamily="18" charset="2"/>
              </a:rPr>
              <a:t>= 4</a:t>
            </a:r>
            <a:r>
              <a:rPr lang="en-US" altLang="en-US" sz="1600" i="1" dirty="0">
                <a:latin typeface="Arial Narrow" pitchFamily="34" charset="0"/>
                <a:sym typeface="Symbol" pitchFamily="18" charset="2"/>
              </a:rPr>
              <a:t></a:t>
            </a:r>
            <a:r>
              <a:rPr lang="en-US" altLang="en-US" sz="1600" b="1" dirty="0">
                <a:latin typeface="Arial Narrow" pitchFamily="34" charset="0"/>
                <a:sym typeface="Symbol" pitchFamily="18" charset="2"/>
              </a:rPr>
              <a:t> </a:t>
            </a:r>
            <a:endParaRPr lang="en-US" sz="1600" dirty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1600" b="1" dirty="0"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167" name="Date Placeholder 166">
            <a:extLst>
              <a:ext uri="{FF2B5EF4-FFF2-40B4-BE49-F238E27FC236}">
                <a16:creationId xmlns:a16="http://schemas.microsoft.com/office/drawing/2014/main" id="{3A65E4CF-CAC4-0049-95D2-7EA62F3442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168" name="Slide Number Placeholder 167">
            <a:extLst>
              <a:ext uri="{FF2B5EF4-FFF2-40B4-BE49-F238E27FC236}">
                <a16:creationId xmlns:a16="http://schemas.microsoft.com/office/drawing/2014/main" id="{1758B650-DCC9-544E-907D-40BD04CE8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65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A4EF1932-F0CA-6442-8CEF-EFE424B63A3B}"/>
              </a:ext>
            </a:extLst>
          </p:cNvPr>
          <p:cNvSpPr/>
          <p:nvPr/>
        </p:nvSpPr>
        <p:spPr>
          <a:xfrm>
            <a:off x="1801430" y="5109454"/>
            <a:ext cx="130778" cy="463334"/>
          </a:xfrm>
          <a:prstGeom prst="rect">
            <a:avLst/>
          </a:prstGeom>
          <a:solidFill>
            <a:srgbClr val="FF4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EB32C48-A294-4C41-82B1-A4961E6ED27D}"/>
              </a:ext>
            </a:extLst>
          </p:cNvPr>
          <p:cNvSpPr/>
          <p:nvPr/>
        </p:nvSpPr>
        <p:spPr>
          <a:xfrm>
            <a:off x="3596538" y="5157128"/>
            <a:ext cx="130778" cy="463334"/>
          </a:xfrm>
          <a:prstGeom prst="rect">
            <a:avLst/>
          </a:prstGeom>
          <a:solidFill>
            <a:srgbClr val="FF4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14D4D70-E0F9-2242-8BCE-8AC25AAC2B61}"/>
              </a:ext>
            </a:extLst>
          </p:cNvPr>
          <p:cNvSpPr/>
          <p:nvPr/>
        </p:nvSpPr>
        <p:spPr>
          <a:xfrm>
            <a:off x="5401585" y="5105412"/>
            <a:ext cx="130778" cy="463334"/>
          </a:xfrm>
          <a:prstGeom prst="rect">
            <a:avLst/>
          </a:prstGeom>
          <a:solidFill>
            <a:srgbClr val="FF4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F086AA1-6F6D-2642-BBE2-615828F901C4}"/>
              </a:ext>
            </a:extLst>
          </p:cNvPr>
          <p:cNvSpPr/>
          <p:nvPr/>
        </p:nvSpPr>
        <p:spPr>
          <a:xfrm>
            <a:off x="2726508" y="4848732"/>
            <a:ext cx="223157" cy="1031520"/>
          </a:xfrm>
          <a:prstGeom prst="rect">
            <a:avLst/>
          </a:prstGeom>
          <a:solidFill>
            <a:srgbClr val="FF4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6587D28-C722-054C-A182-0FC492FF1C6B}"/>
              </a:ext>
            </a:extLst>
          </p:cNvPr>
          <p:cNvSpPr/>
          <p:nvPr/>
        </p:nvSpPr>
        <p:spPr>
          <a:xfrm>
            <a:off x="4533192" y="4854808"/>
            <a:ext cx="223157" cy="1031520"/>
          </a:xfrm>
          <a:prstGeom prst="rect">
            <a:avLst/>
          </a:prstGeom>
          <a:solidFill>
            <a:srgbClr val="FF4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C96C0-0D2C-FD42-B6E6-C784A067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lens in gas filled RF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783EC-1F9F-B945-8925-D3C51FC44E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EC44B-7B32-B34C-BCBE-D9184EE3B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98FAE-152C-6E47-9CF0-8D23BB7C6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33DDED-61D4-C44B-8358-50CEC0F87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657946"/>
            <a:ext cx="8464378" cy="5381694"/>
          </a:xfrm>
        </p:spPr>
        <p:txBody>
          <a:bodyPr>
            <a:normAutofit/>
          </a:bodyPr>
          <a:lstStyle/>
          <a:p>
            <a:r>
              <a:rPr lang="en-US" sz="2000" dirty="0"/>
              <a:t>High RF gradient + strong focusing will solve the aberration due to longitudinal-transverse coupling </a:t>
            </a:r>
          </a:p>
          <a:p>
            <a:r>
              <a:rPr lang="en-US" sz="2000" dirty="0"/>
              <a:t>Consider plasma focusing in gas-filled RF cavities</a:t>
            </a:r>
          </a:p>
          <a:p>
            <a:r>
              <a:rPr lang="en-US" sz="2000" dirty="0"/>
              <a:t>Idea supported by initial simulations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3" descr="Chart&#10;&#10;Description automatically generated">
            <a:extLst>
              <a:ext uri="{FF2B5EF4-FFF2-40B4-BE49-F238E27FC236}">
                <a16:creationId xmlns:a16="http://schemas.microsoft.com/office/drawing/2014/main" id="{5119446E-6334-0743-8CE5-9A79E0FAE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1045" y="2023741"/>
            <a:ext cx="432435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E4CF7D-71D7-384B-9F97-D9E25A935A05}"/>
              </a:ext>
            </a:extLst>
          </p:cNvPr>
          <p:cNvSpPr txBox="1"/>
          <p:nvPr/>
        </p:nvSpPr>
        <p:spPr>
          <a:xfrm>
            <a:off x="5098267" y="3483697"/>
            <a:ext cx="1327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Red: muon</a:t>
            </a:r>
          </a:p>
          <a:p>
            <a:r>
              <a:rPr lang="en-US" sz="1400" dirty="0">
                <a:solidFill>
                  <a:srgbClr val="00FA00"/>
                </a:solidFill>
              </a:rPr>
              <a:t>Green: electron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5BD3F-0FAB-4F46-9059-50C4C108BCBB}"/>
              </a:ext>
            </a:extLst>
          </p:cNvPr>
          <p:cNvSpPr txBox="1"/>
          <p:nvPr/>
        </p:nvSpPr>
        <p:spPr>
          <a:xfrm>
            <a:off x="6613431" y="2083293"/>
            <a:ext cx="25444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Bunch length ~ 100 </a:t>
            </a:r>
            <a:r>
              <a:rPr lang="en-US" sz="1800" dirty="0" err="1"/>
              <a:t>ps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Symbol" pitchFamily="2" charset="2"/>
              </a:rPr>
              <a:t>s</a:t>
            </a:r>
            <a:r>
              <a:rPr lang="en-US" sz="1800" dirty="0" err="1"/>
              <a:t>x</a:t>
            </a:r>
            <a:r>
              <a:rPr lang="en-US" sz="1800" dirty="0"/>
              <a:t> ~ </a:t>
            </a:r>
            <a:r>
              <a:rPr lang="en-US" sz="1800" dirty="0" err="1">
                <a:latin typeface="Symbol" pitchFamily="2" charset="2"/>
              </a:rPr>
              <a:t>s</a:t>
            </a:r>
            <a:r>
              <a:rPr lang="en-US" sz="1800" dirty="0" err="1"/>
              <a:t>y</a:t>
            </a:r>
            <a:r>
              <a:rPr lang="en-US" sz="1800" dirty="0"/>
              <a:t> ~ 2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</a:t>
            </a:r>
            <a:r>
              <a:rPr lang="en-US" sz="1800" baseline="-25000" dirty="0">
                <a:latin typeface="Symbol" pitchFamily="2" charset="2"/>
              </a:rPr>
              <a:t>m</a:t>
            </a:r>
            <a:r>
              <a:rPr lang="en-US" sz="1800" dirty="0"/>
              <a:t> = 10</a:t>
            </a:r>
            <a:r>
              <a:rPr lang="en-US" sz="1800" baseline="30000" dirty="0"/>
              <a:t>12</a:t>
            </a:r>
            <a:r>
              <a:rPr lang="en-US" sz="1800" dirty="0"/>
              <a:t> </a:t>
            </a:r>
            <a:r>
              <a:rPr lang="en-US" sz="1800" dirty="0" err="1">
                <a:latin typeface="Symbol" pitchFamily="2" charset="2"/>
              </a:rPr>
              <a:t>m</a:t>
            </a:r>
            <a:r>
              <a:rPr lang="en-US" sz="1800" dirty="0" err="1"/>
              <a:t>s</a:t>
            </a:r>
            <a:r>
              <a:rPr lang="en-US" sz="1800" dirty="0"/>
              <a:t>/bunch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Symbol" pitchFamily="2" charset="2"/>
              </a:rPr>
              <a:t>b</a:t>
            </a:r>
            <a:r>
              <a:rPr lang="en-US" sz="1800" dirty="0"/>
              <a:t> = 0.88 (200 MeV/c)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Gas pressure 200 atm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020820D5-7056-4D46-ABBD-3106239EC201}"/>
              </a:ext>
            </a:extLst>
          </p:cNvPr>
          <p:cNvGrpSpPr>
            <a:grpSpLocks/>
          </p:cNvGrpSpPr>
          <p:nvPr/>
        </p:nvGrpSpPr>
        <p:grpSpPr bwMode="auto">
          <a:xfrm>
            <a:off x="1095343" y="4372541"/>
            <a:ext cx="7132638" cy="2209800"/>
            <a:chOff x="1152" y="576"/>
            <a:chExt cx="4493" cy="1392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DCABC24-C33F-BE49-B2DC-3B32BE12B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576"/>
              <a:ext cx="4493" cy="1392"/>
              <a:chOff x="1618" y="1080"/>
              <a:chExt cx="11355" cy="3679"/>
            </a:xfrm>
          </p:grpSpPr>
          <p:sp>
            <p:nvSpPr>
              <p:cNvPr id="15" name="Text Box 5">
                <a:extLst>
                  <a:ext uri="{FF2B5EF4-FFF2-40B4-BE49-F238E27FC236}">
                    <a16:creationId xmlns:a16="http://schemas.microsoft.com/office/drawing/2014/main" id="{B7B77C67-181C-024F-BE65-A46C09923D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2" y="1902"/>
                <a:ext cx="543" cy="37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i="1">
                    <a:solidFill>
                      <a:srgbClr val="800080"/>
                    </a:solidFill>
                    <a:latin typeface="Arial Unicode MS" pitchFamily="34" charset="-128"/>
                    <a:cs typeface="Times New Roman" pitchFamily="18" charset="0"/>
                  </a:rPr>
                  <a:t>w</a:t>
                </a:r>
                <a:endParaRPr lang="en-US" altLang="en-US" sz="1200">
                  <a:solidFill>
                    <a:srgbClr val="800080"/>
                  </a:solidFill>
                  <a:latin typeface="Arial Unicode MS" pitchFamily="34" charset="-128"/>
                </a:endParaRPr>
              </a:p>
              <a:p>
                <a:pPr>
                  <a:spcBef>
                    <a:spcPct val="50000"/>
                  </a:spcBef>
                </a:pPr>
                <a:endParaRPr lang="en-US" altLang="en-US" sz="1200">
                  <a:solidFill>
                    <a:srgbClr val="800080"/>
                  </a:solidFill>
                  <a:latin typeface="Arial Unicode MS" pitchFamily="34" charset="-128"/>
                </a:endParaRPr>
              </a:p>
            </p:txBody>
          </p:sp>
          <p:grpSp>
            <p:nvGrpSpPr>
              <p:cNvPr id="16" name="Group 6">
                <a:extLst>
                  <a:ext uri="{FF2B5EF4-FFF2-40B4-BE49-F238E27FC236}">
                    <a16:creationId xmlns:a16="http://schemas.microsoft.com/office/drawing/2014/main" id="{E5BE6E4F-C14F-8B4C-9F8B-73212D8D2E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18" y="1080"/>
                <a:ext cx="11355" cy="3679"/>
                <a:chOff x="258" y="1530"/>
                <a:chExt cx="11326" cy="3070"/>
              </a:xfrm>
            </p:grpSpPr>
            <p:grpSp>
              <p:nvGrpSpPr>
                <p:cNvPr id="21" name="Group 7">
                  <a:extLst>
                    <a:ext uri="{FF2B5EF4-FFF2-40B4-BE49-F238E27FC236}">
                      <a16:creationId xmlns:a16="http://schemas.microsoft.com/office/drawing/2014/main" id="{D12F988F-54E5-0C47-BB62-1493228F50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" y="1530"/>
                  <a:ext cx="11326" cy="3070"/>
                  <a:chOff x="128" y="1860"/>
                  <a:chExt cx="11326" cy="3070"/>
                </a:xfrm>
              </p:grpSpPr>
              <p:sp>
                <p:nvSpPr>
                  <p:cNvPr id="23" name="Line 8">
                    <a:extLst>
                      <a:ext uri="{FF2B5EF4-FFF2-40B4-BE49-F238E27FC236}">
                        <a16:creationId xmlns:a16="http://schemas.microsoft.com/office/drawing/2014/main" id="{51EB8640-7ED0-1142-970F-EBF4346B0E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88" y="3360"/>
                    <a:ext cx="195" cy="98"/>
                  </a:xfrm>
                  <a:prstGeom prst="line">
                    <a:avLst/>
                  </a:prstGeom>
                  <a:noFill/>
                  <a:ln w="19050">
                    <a:solidFill>
                      <a:srgbClr val="00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4" name="Group 9">
                    <a:extLst>
                      <a:ext uri="{FF2B5EF4-FFF2-40B4-BE49-F238E27FC236}">
                        <a16:creationId xmlns:a16="http://schemas.microsoft.com/office/drawing/2014/main" id="{1980891D-4EF4-4147-A7E7-DAD02E9638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8" y="1860"/>
                    <a:ext cx="11326" cy="3070"/>
                    <a:chOff x="128" y="1860"/>
                    <a:chExt cx="11326" cy="3070"/>
                  </a:xfrm>
                </p:grpSpPr>
                <p:sp>
                  <p:nvSpPr>
                    <p:cNvPr id="25" name="Line 10">
                      <a:extLst>
                        <a:ext uri="{FF2B5EF4-FFF2-40B4-BE49-F238E27FC236}">
                          <a16:creationId xmlns:a16="http://schemas.microsoft.com/office/drawing/2014/main" id="{FD2E691E-829F-1243-BF7F-AD6D94DBEB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75" y="2950"/>
                      <a:ext cx="200" cy="8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6" name="Group 11">
                      <a:extLst>
                        <a:ext uri="{FF2B5EF4-FFF2-40B4-BE49-F238E27FC236}">
                          <a16:creationId xmlns:a16="http://schemas.microsoft.com/office/drawing/2014/main" id="{D13F4563-0B46-C74A-9AC2-352FB759DCC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8" y="1860"/>
                      <a:ext cx="11326" cy="3070"/>
                      <a:chOff x="128" y="1860"/>
                      <a:chExt cx="11326" cy="3070"/>
                    </a:xfrm>
                  </p:grpSpPr>
                  <p:sp>
                    <p:nvSpPr>
                      <p:cNvPr id="27" name="Text Box 12">
                        <a:extLst>
                          <a:ext uri="{FF2B5EF4-FFF2-40B4-BE49-F238E27FC236}">
                            <a16:creationId xmlns:a16="http://schemas.microsoft.com/office/drawing/2014/main" id="{ECBB6F4E-6749-C94E-92F5-EBCB268BD2EE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540" y="4004"/>
                        <a:ext cx="988" cy="5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US" altLang="en-US" sz="1200">
                          <a:solidFill>
                            <a:srgbClr val="800080"/>
                          </a:solidFill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28" name="Line 13">
                        <a:extLst>
                          <a:ext uri="{FF2B5EF4-FFF2-40B4-BE49-F238E27FC236}">
                            <a16:creationId xmlns:a16="http://schemas.microsoft.com/office/drawing/2014/main" id="{D5A5F558-44EB-D64E-9539-7ECA4A90051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79" y="3220"/>
                        <a:ext cx="75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" name="Line 14">
                        <a:extLst>
                          <a:ext uri="{FF2B5EF4-FFF2-40B4-BE49-F238E27FC236}">
                            <a16:creationId xmlns:a16="http://schemas.microsoft.com/office/drawing/2014/main" id="{FE17E229-74C3-194C-A8B8-07EDF0303A6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870" y="4650"/>
                        <a:ext cx="247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" name="Line 15">
                        <a:extLst>
                          <a:ext uri="{FF2B5EF4-FFF2-40B4-BE49-F238E27FC236}">
                            <a16:creationId xmlns:a16="http://schemas.microsoft.com/office/drawing/2014/main" id="{8A9B8186-6608-F94B-B30E-43A4AE2F8A0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70" y="4650"/>
                        <a:ext cx="268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" name="Text Box 16">
                        <a:extLst>
                          <a:ext uri="{FF2B5EF4-FFF2-40B4-BE49-F238E27FC236}">
                            <a16:creationId xmlns:a16="http://schemas.microsoft.com/office/drawing/2014/main" id="{BFD4B0AD-5E51-3646-B9CE-F084CDE3B00B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250" y="4411"/>
                        <a:ext cx="823" cy="5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US" altLang="en-US" sz="1200">
                          <a:solidFill>
                            <a:srgbClr val="800080"/>
                          </a:solidFill>
                          <a:latin typeface="Arial Unicode MS" pitchFamily="34" charset="-128"/>
                        </a:endParaRPr>
                      </a:p>
                    </p:txBody>
                  </p:sp>
                  <p:grpSp>
                    <p:nvGrpSpPr>
                      <p:cNvPr id="32" name="Group 17">
                        <a:extLst>
                          <a:ext uri="{FF2B5EF4-FFF2-40B4-BE49-F238E27FC236}">
                            <a16:creationId xmlns:a16="http://schemas.microsoft.com/office/drawing/2014/main" id="{02C01AFA-E1BE-0A47-9F63-C526191EC73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530" y="2680"/>
                        <a:ext cx="143" cy="1090"/>
                        <a:chOff x="3620" y="2690"/>
                        <a:chExt cx="143" cy="1090"/>
                      </a:xfrm>
                    </p:grpSpPr>
                    <p:sp>
                      <p:nvSpPr>
                        <p:cNvPr id="52" name="AutoShape 18">
                          <a:extLst>
                            <a:ext uri="{FF2B5EF4-FFF2-40B4-BE49-F238E27FC236}">
                              <a16:creationId xmlns:a16="http://schemas.microsoft.com/office/drawing/2014/main" id="{D8C2BEE7-CA95-FF44-9DA1-7A7A84CA106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20" y="3210"/>
                          <a:ext cx="143" cy="57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US" altLang="en-US" sz="1200">
                            <a:solidFill>
                              <a:srgbClr val="800080"/>
                            </a:solidFill>
                            <a:latin typeface="Arial Unicode MS" pitchFamily="34" charset="-128"/>
                          </a:endParaRPr>
                        </a:p>
                      </p:txBody>
                    </p:sp>
                    <p:sp>
                      <p:nvSpPr>
                        <p:cNvPr id="53" name="AutoShape 19">
                          <a:extLst>
                            <a:ext uri="{FF2B5EF4-FFF2-40B4-BE49-F238E27FC236}">
                              <a16:creationId xmlns:a16="http://schemas.microsoft.com/office/drawing/2014/main" id="{A477020D-A6F5-6246-9606-A36AC8ED86C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3620" y="2690"/>
                          <a:ext cx="143" cy="57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10800000"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US" altLang="en-US" sz="1200">
                            <a:solidFill>
                              <a:srgbClr val="800080"/>
                            </a:solidFill>
                            <a:latin typeface="Arial Unicode MS" pitchFamily="34" charset="-128"/>
                          </a:endParaRPr>
                        </a:p>
                      </p:txBody>
                    </p:sp>
                  </p:grpSp>
                  <p:grpSp>
                    <p:nvGrpSpPr>
                      <p:cNvPr id="33" name="Group 20">
                        <a:extLst>
                          <a:ext uri="{FF2B5EF4-FFF2-40B4-BE49-F238E27FC236}">
                            <a16:creationId xmlns:a16="http://schemas.microsoft.com/office/drawing/2014/main" id="{4A26E023-D763-734B-BCE1-79952F38CF1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40" y="2680"/>
                        <a:ext cx="143" cy="1090"/>
                        <a:chOff x="3620" y="2690"/>
                        <a:chExt cx="143" cy="1090"/>
                      </a:xfrm>
                    </p:grpSpPr>
                    <p:sp>
                      <p:nvSpPr>
                        <p:cNvPr id="50" name="AutoShape 21">
                          <a:extLst>
                            <a:ext uri="{FF2B5EF4-FFF2-40B4-BE49-F238E27FC236}">
                              <a16:creationId xmlns:a16="http://schemas.microsoft.com/office/drawing/2014/main" id="{FB6335B0-1042-C149-8668-68F4265FAFA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20" y="3210"/>
                          <a:ext cx="143" cy="57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US" altLang="en-US" sz="1200">
                            <a:solidFill>
                              <a:srgbClr val="800080"/>
                            </a:solidFill>
                            <a:latin typeface="Arial Unicode MS" pitchFamily="34" charset="-128"/>
                          </a:endParaRPr>
                        </a:p>
                      </p:txBody>
                    </p:sp>
                    <p:sp>
                      <p:nvSpPr>
                        <p:cNvPr id="51" name="AutoShape 22">
                          <a:extLst>
                            <a:ext uri="{FF2B5EF4-FFF2-40B4-BE49-F238E27FC236}">
                              <a16:creationId xmlns:a16="http://schemas.microsoft.com/office/drawing/2014/main" id="{A9C390A7-C0A6-1345-A4D4-81BF3D838D5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3620" y="2690"/>
                          <a:ext cx="143" cy="57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10800000"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US" altLang="en-US" sz="1200">
                            <a:solidFill>
                              <a:srgbClr val="800080"/>
                            </a:solidFill>
                            <a:latin typeface="Arial Unicode MS" pitchFamily="34" charset="-128"/>
                          </a:endParaRPr>
                        </a:p>
                      </p:txBody>
                    </p:sp>
                  </p:grpSp>
                  <p:grpSp>
                    <p:nvGrpSpPr>
                      <p:cNvPr id="34" name="Group 23">
                        <a:extLst>
                          <a:ext uri="{FF2B5EF4-FFF2-40B4-BE49-F238E27FC236}">
                            <a16:creationId xmlns:a16="http://schemas.microsoft.com/office/drawing/2014/main" id="{9E88A7CA-BB92-AF4D-84ED-3C6B657E2FE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" y="2650"/>
                        <a:ext cx="143" cy="1090"/>
                        <a:chOff x="3620" y="2690"/>
                        <a:chExt cx="143" cy="1090"/>
                      </a:xfrm>
                    </p:grpSpPr>
                    <p:sp>
                      <p:nvSpPr>
                        <p:cNvPr id="48" name="AutoShape 24">
                          <a:extLst>
                            <a:ext uri="{FF2B5EF4-FFF2-40B4-BE49-F238E27FC236}">
                              <a16:creationId xmlns:a16="http://schemas.microsoft.com/office/drawing/2014/main" id="{DF49B1B7-FDB4-564C-B25A-0F856E1FD7F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20" y="3210"/>
                          <a:ext cx="143" cy="57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US" altLang="en-US" sz="1200">
                            <a:solidFill>
                              <a:srgbClr val="800080"/>
                            </a:solidFill>
                            <a:latin typeface="Arial Unicode MS" pitchFamily="34" charset="-128"/>
                          </a:endParaRPr>
                        </a:p>
                      </p:txBody>
                    </p:sp>
                    <p:sp>
                      <p:nvSpPr>
                        <p:cNvPr id="49" name="AutoShape 25">
                          <a:extLst>
                            <a:ext uri="{FF2B5EF4-FFF2-40B4-BE49-F238E27FC236}">
                              <a16:creationId xmlns:a16="http://schemas.microsoft.com/office/drawing/2014/main" id="{BCAF0B8D-71E6-FF43-A90E-CBF23C2B59F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3620" y="2690"/>
                          <a:ext cx="143" cy="57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10800000"/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endParaRPr lang="en-US" altLang="en-US" sz="1200">
                            <a:solidFill>
                              <a:srgbClr val="800080"/>
                            </a:solidFill>
                            <a:latin typeface="Arial Unicode MS" pitchFamily="34" charset="-128"/>
                          </a:endParaRPr>
                        </a:p>
                      </p:txBody>
                    </p:sp>
                  </p:grpSp>
                  <p:sp>
                    <p:nvSpPr>
                      <p:cNvPr id="35" name="Line 26">
                        <a:extLst>
                          <a:ext uri="{FF2B5EF4-FFF2-40B4-BE49-F238E27FC236}">
                            <a16:creationId xmlns:a16="http://schemas.microsoft.com/office/drawing/2014/main" id="{34605CF6-FB49-484D-81E5-C2E11863E2C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120" y="4230"/>
                        <a:ext cx="47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" name="Line 27">
                        <a:extLst>
                          <a:ext uri="{FF2B5EF4-FFF2-40B4-BE49-F238E27FC236}">
                            <a16:creationId xmlns:a16="http://schemas.microsoft.com/office/drawing/2014/main" id="{5667B793-6739-9941-9C17-2E216AB001F3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357" y="4230"/>
                        <a:ext cx="563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" name="Text Box 28">
                        <a:extLst>
                          <a:ext uri="{FF2B5EF4-FFF2-40B4-BE49-F238E27FC236}">
                            <a16:creationId xmlns:a16="http://schemas.microsoft.com/office/drawing/2014/main" id="{533C7BBB-DB5C-DA4F-8F83-14B7DA51ABCB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050" y="1860"/>
                        <a:ext cx="1870" cy="4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r>
                          <a:rPr lang="en-US" altLang="ja-JP" sz="1200">
                            <a:solidFill>
                              <a:srgbClr val="800080"/>
                            </a:solidFill>
                            <a:latin typeface="Times New Roman" pitchFamily="18" charset="0"/>
                            <a:ea typeface="MS Mincho" pitchFamily="49" charset="-128"/>
                          </a:rPr>
                          <a:t>Absorber plates</a:t>
                        </a:r>
                        <a:endParaRPr lang="en-US" altLang="en-US" sz="1200">
                          <a:solidFill>
                            <a:srgbClr val="800080"/>
                          </a:solidFill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38" name="Line 29">
                        <a:extLst>
                          <a:ext uri="{FF2B5EF4-FFF2-40B4-BE49-F238E27FC236}">
                            <a16:creationId xmlns:a16="http://schemas.microsoft.com/office/drawing/2014/main" id="{8E56767B-55C0-9A45-908C-AF22621C2EC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580" y="2280"/>
                        <a:ext cx="880" cy="61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" name="Line 30">
                        <a:extLst>
                          <a:ext uri="{FF2B5EF4-FFF2-40B4-BE49-F238E27FC236}">
                            <a16:creationId xmlns:a16="http://schemas.microsoft.com/office/drawing/2014/main" id="{6BE7C492-FD4C-A942-9C26-A4D88CF4C4A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90" y="2280"/>
                        <a:ext cx="767" cy="61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" name="Text Box 31">
                        <a:extLst>
                          <a:ext uri="{FF2B5EF4-FFF2-40B4-BE49-F238E27FC236}">
                            <a16:creationId xmlns:a16="http://schemas.microsoft.com/office/drawing/2014/main" id="{62EE2A86-AB7A-8C47-BEDB-67322FEDA197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810" y="1860"/>
                        <a:ext cx="3060" cy="37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r>
                          <a:rPr lang="en-US" altLang="ja-JP" sz="1200">
                            <a:solidFill>
                              <a:srgbClr val="800080"/>
                            </a:solidFill>
                            <a:latin typeface="Times New Roman" pitchFamily="18" charset="0"/>
                            <a:ea typeface="MS Mincho" pitchFamily="49" charset="-128"/>
                          </a:rPr>
                          <a:t>Parametric resonance lenses</a:t>
                        </a:r>
                        <a:endParaRPr lang="en-US" altLang="en-US" sz="1200">
                          <a:solidFill>
                            <a:srgbClr val="800080"/>
                          </a:solidFill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41" name="Line 32">
                        <a:extLst>
                          <a:ext uri="{FF2B5EF4-FFF2-40B4-BE49-F238E27FC236}">
                            <a16:creationId xmlns:a16="http://schemas.microsoft.com/office/drawing/2014/main" id="{86A187B7-7386-7342-9B16-4A9EFDB7DE5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683" y="2230"/>
                        <a:ext cx="1390" cy="51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2" name="Line 33">
                        <a:extLst>
                          <a:ext uri="{FF2B5EF4-FFF2-40B4-BE49-F238E27FC236}">
                            <a16:creationId xmlns:a16="http://schemas.microsoft.com/office/drawing/2014/main" id="{4F783021-E4EB-CB42-95E7-46F08BE5FA2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800" y="2230"/>
                        <a:ext cx="730" cy="51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" name="Freeform 34">
                        <a:extLst>
                          <a:ext uri="{FF2B5EF4-FFF2-40B4-BE49-F238E27FC236}">
                            <a16:creationId xmlns:a16="http://schemas.microsoft.com/office/drawing/2014/main" id="{9E108ABD-92E8-0043-BB74-369FBC5A7C4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10795386">
                        <a:off x="128" y="2740"/>
                        <a:ext cx="11154" cy="980"/>
                      </a:xfrm>
                      <a:custGeom>
                        <a:avLst/>
                        <a:gdLst>
                          <a:gd name="T0" fmla="*/ 0 w 7191375"/>
                          <a:gd name="T1" fmla="*/ 0 h 3529012"/>
                          <a:gd name="T2" fmla="*/ 0 w 7191375"/>
                          <a:gd name="T3" fmla="*/ 0 h 3529012"/>
                          <a:gd name="T4" fmla="*/ 0 w 7191375"/>
                          <a:gd name="T5" fmla="*/ 0 h 3529012"/>
                          <a:gd name="T6" fmla="*/ 0 w 7191375"/>
                          <a:gd name="T7" fmla="*/ 0 h 3529012"/>
                          <a:gd name="T8" fmla="*/ 0 w 7191375"/>
                          <a:gd name="T9" fmla="*/ 0 h 3529012"/>
                          <a:gd name="T10" fmla="*/ 0 w 7191375"/>
                          <a:gd name="T11" fmla="*/ 0 h 3529012"/>
                          <a:gd name="T12" fmla="*/ 0 w 7191375"/>
                          <a:gd name="T13" fmla="*/ 0 h 3529012"/>
                          <a:gd name="T14" fmla="*/ 0 w 7191375"/>
                          <a:gd name="T15" fmla="*/ 0 h 3529012"/>
                          <a:gd name="T16" fmla="*/ 0 w 7191375"/>
                          <a:gd name="T17" fmla="*/ 0 h 3529012"/>
                          <a:gd name="T18" fmla="*/ 0 w 7191375"/>
                          <a:gd name="T19" fmla="*/ 0 h 3529012"/>
                          <a:gd name="T20" fmla="*/ 0 w 7191375"/>
                          <a:gd name="T21" fmla="*/ 0 h 3529012"/>
                          <a:gd name="T22" fmla="*/ 0 w 7191375"/>
                          <a:gd name="T23" fmla="*/ 0 h 3529012"/>
                          <a:gd name="T24" fmla="*/ 0 w 7191375"/>
                          <a:gd name="T25" fmla="*/ 0 h 3529012"/>
                          <a:gd name="T26" fmla="*/ 0 w 7191375"/>
                          <a:gd name="T27" fmla="*/ 0 h 3529012"/>
                          <a:gd name="T28" fmla="*/ 0 w 7191375"/>
                          <a:gd name="T29" fmla="*/ 0 h 3529012"/>
                          <a:gd name="T30" fmla="*/ 0 w 7191375"/>
                          <a:gd name="T31" fmla="*/ 0 h 3529012"/>
                          <a:gd name="T32" fmla="*/ 0 w 7191375"/>
                          <a:gd name="T33" fmla="*/ 0 h 3529012"/>
                          <a:gd name="T34" fmla="*/ 0 w 7191375"/>
                          <a:gd name="T35" fmla="*/ 0 h 3529012"/>
                          <a:gd name="T36" fmla="*/ 0 w 7191375"/>
                          <a:gd name="T37" fmla="*/ 0 h 3529012"/>
                          <a:gd name="T38" fmla="*/ 0 w 7191375"/>
                          <a:gd name="T39" fmla="*/ 0 h 3529012"/>
                          <a:gd name="T40" fmla="*/ 0 w 7191375"/>
                          <a:gd name="T41" fmla="*/ 0 h 3529012"/>
                          <a:gd name="T42" fmla="*/ 0 w 7191375"/>
                          <a:gd name="T43" fmla="*/ 0 h 3529012"/>
                          <a:gd name="T44" fmla="*/ 0 w 7191375"/>
                          <a:gd name="T45" fmla="*/ 0 h 3529012"/>
                          <a:gd name="T46" fmla="*/ 0 w 7191375"/>
                          <a:gd name="T47" fmla="*/ 0 h 3529012"/>
                          <a:gd name="T48" fmla="*/ 0 w 7191375"/>
                          <a:gd name="T49" fmla="*/ 0 h 3529012"/>
                          <a:gd name="T50" fmla="*/ 0 w 7191375"/>
                          <a:gd name="T51" fmla="*/ 0 h 3529012"/>
                          <a:gd name="T52" fmla="*/ 0 w 7191375"/>
                          <a:gd name="T53" fmla="*/ 0 h 3529012"/>
                          <a:gd name="T54" fmla="*/ 0 w 7191375"/>
                          <a:gd name="T55" fmla="*/ 0 h 3529012"/>
                          <a:gd name="T56" fmla="*/ 0 w 7191375"/>
                          <a:gd name="T57" fmla="*/ 0 h 3529012"/>
                          <a:gd name="T58" fmla="*/ 0 w 7191375"/>
                          <a:gd name="T59" fmla="*/ 0 h 3529012"/>
                          <a:gd name="T60" fmla="*/ 0 w 7191375"/>
                          <a:gd name="T61" fmla="*/ 0 h 3529012"/>
                          <a:gd name="T62" fmla="*/ 0 w 7191375"/>
                          <a:gd name="T63" fmla="*/ 0 h 3529012"/>
                          <a:gd name="T64" fmla="*/ 0 w 7191375"/>
                          <a:gd name="T65" fmla="*/ 0 h 3529012"/>
                          <a:gd name="T66" fmla="*/ 0 w 7191375"/>
                          <a:gd name="T67" fmla="*/ 0 h 3529012"/>
                          <a:gd name="T68" fmla="*/ 0 w 7191375"/>
                          <a:gd name="T69" fmla="*/ 0 h 3529012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w 7191375"/>
                          <a:gd name="T106" fmla="*/ 0 h 3529012"/>
                          <a:gd name="T107" fmla="*/ 7191375 w 7191375"/>
                          <a:gd name="T108" fmla="*/ 3529012 h 3529012"/>
                        </a:gdLst>
                        <a:ahLst/>
                        <a:cxnLst>
                          <a:cxn ang="T70">
                            <a:pos x="T0" y="T1"/>
                          </a:cxn>
                          <a:cxn ang="T71">
                            <a:pos x="T2" y="T3"/>
                          </a:cxn>
                          <a:cxn ang="T72">
                            <a:pos x="T4" y="T5"/>
                          </a:cxn>
                          <a:cxn ang="T73">
                            <a:pos x="T6" y="T7"/>
                          </a:cxn>
                          <a:cxn ang="T74">
                            <a:pos x="T8" y="T9"/>
                          </a:cxn>
                          <a:cxn ang="T75">
                            <a:pos x="T10" y="T11"/>
                          </a:cxn>
                          <a:cxn ang="T76">
                            <a:pos x="T12" y="T13"/>
                          </a:cxn>
                          <a:cxn ang="T77">
                            <a:pos x="T14" y="T15"/>
                          </a:cxn>
                          <a:cxn ang="T78">
                            <a:pos x="T16" y="T17"/>
                          </a:cxn>
                          <a:cxn ang="T79">
                            <a:pos x="T18" y="T19"/>
                          </a:cxn>
                          <a:cxn ang="T80">
                            <a:pos x="T20" y="T21"/>
                          </a:cxn>
                          <a:cxn ang="T81">
                            <a:pos x="T22" y="T23"/>
                          </a:cxn>
                          <a:cxn ang="T82">
                            <a:pos x="T24" y="T25"/>
                          </a:cxn>
                          <a:cxn ang="T83">
                            <a:pos x="T26" y="T27"/>
                          </a:cxn>
                          <a:cxn ang="T84">
                            <a:pos x="T28" y="T29"/>
                          </a:cxn>
                          <a:cxn ang="T85">
                            <a:pos x="T30" y="T31"/>
                          </a:cxn>
                          <a:cxn ang="T86">
                            <a:pos x="T32" y="T33"/>
                          </a:cxn>
                          <a:cxn ang="T87">
                            <a:pos x="T34" y="T35"/>
                          </a:cxn>
                          <a:cxn ang="T88">
                            <a:pos x="T36" y="T37"/>
                          </a:cxn>
                          <a:cxn ang="T89">
                            <a:pos x="T38" y="T39"/>
                          </a:cxn>
                          <a:cxn ang="T90">
                            <a:pos x="T40" y="T41"/>
                          </a:cxn>
                          <a:cxn ang="T91">
                            <a:pos x="T42" y="T43"/>
                          </a:cxn>
                          <a:cxn ang="T92">
                            <a:pos x="T44" y="T45"/>
                          </a:cxn>
                          <a:cxn ang="T93">
                            <a:pos x="T46" y="T47"/>
                          </a:cxn>
                          <a:cxn ang="T94">
                            <a:pos x="T48" y="T49"/>
                          </a:cxn>
                          <a:cxn ang="T95">
                            <a:pos x="T50" y="T51"/>
                          </a:cxn>
                          <a:cxn ang="T96">
                            <a:pos x="T52" y="T53"/>
                          </a:cxn>
                          <a:cxn ang="T97">
                            <a:pos x="T54" y="T55"/>
                          </a:cxn>
                          <a:cxn ang="T98">
                            <a:pos x="T56" y="T57"/>
                          </a:cxn>
                          <a:cxn ang="T99">
                            <a:pos x="T58" y="T59"/>
                          </a:cxn>
                          <a:cxn ang="T100">
                            <a:pos x="T60" y="T61"/>
                          </a:cxn>
                          <a:cxn ang="T101">
                            <a:pos x="T62" y="T63"/>
                          </a:cxn>
                          <a:cxn ang="T102">
                            <a:pos x="T64" y="T65"/>
                          </a:cxn>
                          <a:cxn ang="T103">
                            <a:pos x="T66" y="T67"/>
                          </a:cxn>
                          <a:cxn ang="T104">
                            <a:pos x="T68" y="T69"/>
                          </a:cxn>
                        </a:cxnLst>
                        <a:rect l="T105" t="T106" r="T107" b="T108"/>
                        <a:pathLst>
                          <a:path w="7191375" h="3529012">
                            <a:moveTo>
                              <a:pt x="0" y="12700"/>
                            </a:moveTo>
                            <a:cubicBezTo>
                              <a:pt x="30162" y="16669"/>
                              <a:pt x="60325" y="20638"/>
                              <a:pt x="85725" y="31750"/>
                            </a:cubicBezTo>
                            <a:cubicBezTo>
                              <a:pt x="111125" y="42862"/>
                              <a:pt x="133350" y="65088"/>
                              <a:pt x="152400" y="79375"/>
                            </a:cubicBezTo>
                            <a:cubicBezTo>
                              <a:pt x="171450" y="93662"/>
                              <a:pt x="185738" y="101600"/>
                              <a:pt x="200025" y="117475"/>
                            </a:cubicBezTo>
                            <a:cubicBezTo>
                              <a:pt x="214312" y="133350"/>
                              <a:pt x="225425" y="153988"/>
                              <a:pt x="238125" y="174625"/>
                            </a:cubicBezTo>
                            <a:cubicBezTo>
                              <a:pt x="250825" y="195262"/>
                              <a:pt x="260350" y="214312"/>
                              <a:pt x="276225" y="241300"/>
                            </a:cubicBezTo>
                            <a:cubicBezTo>
                              <a:pt x="292100" y="268288"/>
                              <a:pt x="315913" y="306388"/>
                              <a:pt x="333375" y="336550"/>
                            </a:cubicBezTo>
                            <a:cubicBezTo>
                              <a:pt x="350837" y="366712"/>
                              <a:pt x="361950" y="385763"/>
                              <a:pt x="381000" y="422275"/>
                            </a:cubicBezTo>
                            <a:cubicBezTo>
                              <a:pt x="400050" y="458787"/>
                              <a:pt x="425450" y="506413"/>
                              <a:pt x="447675" y="555625"/>
                            </a:cubicBezTo>
                            <a:cubicBezTo>
                              <a:pt x="469900" y="604837"/>
                              <a:pt x="493713" y="668338"/>
                              <a:pt x="514350" y="717550"/>
                            </a:cubicBezTo>
                            <a:cubicBezTo>
                              <a:pt x="534987" y="766762"/>
                              <a:pt x="550863" y="800100"/>
                              <a:pt x="571500" y="850900"/>
                            </a:cubicBezTo>
                            <a:cubicBezTo>
                              <a:pt x="592137" y="901700"/>
                              <a:pt x="617538" y="965200"/>
                              <a:pt x="638175" y="1022350"/>
                            </a:cubicBezTo>
                            <a:cubicBezTo>
                              <a:pt x="658812" y="1079500"/>
                              <a:pt x="671512" y="1125538"/>
                              <a:pt x="695325" y="1193800"/>
                            </a:cubicBezTo>
                            <a:cubicBezTo>
                              <a:pt x="719138" y="1262062"/>
                              <a:pt x="757238" y="1366838"/>
                              <a:pt x="781050" y="1431925"/>
                            </a:cubicBezTo>
                            <a:cubicBezTo>
                              <a:pt x="804862" y="1497012"/>
                              <a:pt x="819150" y="1531938"/>
                              <a:pt x="838200" y="1584325"/>
                            </a:cubicBezTo>
                            <a:cubicBezTo>
                              <a:pt x="857250" y="1636712"/>
                              <a:pt x="876300" y="1677988"/>
                              <a:pt x="895350" y="1746250"/>
                            </a:cubicBezTo>
                            <a:cubicBezTo>
                              <a:pt x="914400" y="1814512"/>
                              <a:pt x="927100" y="1909762"/>
                              <a:pt x="952500" y="1993900"/>
                            </a:cubicBezTo>
                            <a:cubicBezTo>
                              <a:pt x="977900" y="2078038"/>
                              <a:pt x="1016000" y="2160588"/>
                              <a:pt x="1047750" y="2251075"/>
                            </a:cubicBezTo>
                            <a:cubicBezTo>
                              <a:pt x="1079500" y="2341562"/>
                              <a:pt x="1111250" y="2451100"/>
                              <a:pt x="1143000" y="2536825"/>
                            </a:cubicBezTo>
                            <a:cubicBezTo>
                              <a:pt x="1174750" y="2622550"/>
                              <a:pt x="1204913" y="2686050"/>
                              <a:pt x="1238250" y="2765425"/>
                            </a:cubicBezTo>
                            <a:cubicBezTo>
                              <a:pt x="1271587" y="2844800"/>
                              <a:pt x="1309688" y="2941638"/>
                              <a:pt x="1343025" y="3013075"/>
                            </a:cubicBezTo>
                            <a:cubicBezTo>
                              <a:pt x="1376362" y="3084512"/>
                              <a:pt x="1408113" y="3141663"/>
                              <a:pt x="1438275" y="3194050"/>
                            </a:cubicBezTo>
                            <a:cubicBezTo>
                              <a:pt x="1468437" y="3246437"/>
                              <a:pt x="1493838" y="3287712"/>
                              <a:pt x="1524000" y="3327400"/>
                            </a:cubicBezTo>
                            <a:cubicBezTo>
                              <a:pt x="1554162" y="3367088"/>
                              <a:pt x="1585912" y="3403600"/>
                              <a:pt x="1619250" y="3432175"/>
                            </a:cubicBezTo>
                            <a:cubicBezTo>
                              <a:pt x="1652588" y="3460750"/>
                              <a:pt x="1689100" y="3486150"/>
                              <a:pt x="1724025" y="3498850"/>
                            </a:cubicBezTo>
                            <a:cubicBezTo>
                              <a:pt x="1758950" y="3511550"/>
                              <a:pt x="1790700" y="3516312"/>
                              <a:pt x="1828800" y="3508375"/>
                            </a:cubicBezTo>
                            <a:cubicBezTo>
                              <a:pt x="1866900" y="3500438"/>
                              <a:pt x="1919288" y="3473450"/>
                              <a:pt x="1952625" y="3451225"/>
                            </a:cubicBezTo>
                            <a:cubicBezTo>
                              <a:pt x="1985962" y="3429000"/>
                              <a:pt x="1998663" y="3406775"/>
                              <a:pt x="2028825" y="3375025"/>
                            </a:cubicBezTo>
                            <a:cubicBezTo>
                              <a:pt x="2058987" y="3343275"/>
                              <a:pt x="2092325" y="3324225"/>
                              <a:pt x="2133600" y="3260725"/>
                            </a:cubicBezTo>
                            <a:cubicBezTo>
                              <a:pt x="2174875" y="3197225"/>
                              <a:pt x="2230438" y="3095625"/>
                              <a:pt x="2276475" y="2994025"/>
                            </a:cubicBezTo>
                            <a:cubicBezTo>
                              <a:pt x="2322512" y="2892425"/>
                              <a:pt x="2368550" y="2770188"/>
                              <a:pt x="2409825" y="2651125"/>
                            </a:cubicBezTo>
                            <a:cubicBezTo>
                              <a:pt x="2451100" y="2532062"/>
                              <a:pt x="2481262" y="2414588"/>
                              <a:pt x="2524125" y="2279650"/>
                            </a:cubicBezTo>
                            <a:cubicBezTo>
                              <a:pt x="2566988" y="2144712"/>
                              <a:pt x="2620963" y="1978025"/>
                              <a:pt x="2667000" y="1841500"/>
                            </a:cubicBezTo>
                            <a:cubicBezTo>
                              <a:pt x="2713037" y="1704975"/>
                              <a:pt x="2752725" y="1593850"/>
                              <a:pt x="2800350" y="1460500"/>
                            </a:cubicBezTo>
                            <a:cubicBezTo>
                              <a:pt x="2847975" y="1327150"/>
                              <a:pt x="2898775" y="1184275"/>
                              <a:pt x="2952750" y="1041400"/>
                            </a:cubicBezTo>
                            <a:cubicBezTo>
                              <a:pt x="3006725" y="898525"/>
                              <a:pt x="3073400" y="719137"/>
                              <a:pt x="3124200" y="603250"/>
                            </a:cubicBezTo>
                            <a:cubicBezTo>
                              <a:pt x="3175000" y="487363"/>
                              <a:pt x="3217863" y="420687"/>
                              <a:pt x="3257550" y="346075"/>
                            </a:cubicBezTo>
                            <a:cubicBezTo>
                              <a:pt x="3297237" y="271463"/>
                              <a:pt x="3322638" y="206375"/>
                              <a:pt x="3362325" y="155575"/>
                            </a:cubicBezTo>
                            <a:cubicBezTo>
                              <a:pt x="3402012" y="104775"/>
                              <a:pt x="3452813" y="66675"/>
                              <a:pt x="3495675" y="41275"/>
                            </a:cubicBezTo>
                            <a:cubicBezTo>
                              <a:pt x="3538537" y="15875"/>
                              <a:pt x="3571875" y="0"/>
                              <a:pt x="3619500" y="3175"/>
                            </a:cubicBezTo>
                            <a:cubicBezTo>
                              <a:pt x="3667125" y="6350"/>
                              <a:pt x="3735388" y="28575"/>
                              <a:pt x="3781425" y="60325"/>
                            </a:cubicBezTo>
                            <a:cubicBezTo>
                              <a:pt x="3827462" y="92075"/>
                              <a:pt x="3859212" y="138112"/>
                              <a:pt x="3895725" y="193675"/>
                            </a:cubicBezTo>
                            <a:cubicBezTo>
                              <a:pt x="3932238" y="249238"/>
                              <a:pt x="3967162" y="333375"/>
                              <a:pt x="4000500" y="393700"/>
                            </a:cubicBezTo>
                            <a:cubicBezTo>
                              <a:pt x="4033838" y="454025"/>
                              <a:pt x="4059238" y="473075"/>
                              <a:pt x="4095750" y="555625"/>
                            </a:cubicBezTo>
                            <a:cubicBezTo>
                              <a:pt x="4132262" y="638175"/>
                              <a:pt x="4179888" y="787400"/>
                              <a:pt x="4219575" y="889000"/>
                            </a:cubicBezTo>
                            <a:cubicBezTo>
                              <a:pt x="4259262" y="990600"/>
                              <a:pt x="4300537" y="1076325"/>
                              <a:pt x="4333875" y="1165225"/>
                            </a:cubicBezTo>
                            <a:cubicBezTo>
                              <a:pt x="4367213" y="1254125"/>
                              <a:pt x="4391025" y="1335088"/>
                              <a:pt x="4419600" y="1422400"/>
                            </a:cubicBezTo>
                            <a:cubicBezTo>
                              <a:pt x="4448175" y="1509712"/>
                              <a:pt x="4473575" y="1593850"/>
                              <a:pt x="4505325" y="1689100"/>
                            </a:cubicBezTo>
                            <a:cubicBezTo>
                              <a:pt x="4537075" y="1784350"/>
                              <a:pt x="4568825" y="1873250"/>
                              <a:pt x="4610100" y="1993900"/>
                            </a:cubicBezTo>
                            <a:cubicBezTo>
                              <a:pt x="4651375" y="2114550"/>
                              <a:pt x="4708525" y="2286000"/>
                              <a:pt x="4752975" y="2413000"/>
                            </a:cubicBezTo>
                            <a:cubicBezTo>
                              <a:pt x="4797425" y="2540000"/>
                              <a:pt x="4840288" y="2660650"/>
                              <a:pt x="4876800" y="2755900"/>
                            </a:cubicBezTo>
                            <a:cubicBezTo>
                              <a:pt x="4913312" y="2851150"/>
                              <a:pt x="4937125" y="2908300"/>
                              <a:pt x="4972050" y="2984500"/>
                            </a:cubicBezTo>
                            <a:cubicBezTo>
                              <a:pt x="5006975" y="3060700"/>
                              <a:pt x="5045075" y="3144838"/>
                              <a:pt x="5086350" y="3213100"/>
                            </a:cubicBezTo>
                            <a:cubicBezTo>
                              <a:pt x="5127625" y="3281362"/>
                              <a:pt x="5173662" y="3344862"/>
                              <a:pt x="5219700" y="3394075"/>
                            </a:cubicBezTo>
                            <a:cubicBezTo>
                              <a:pt x="5265738" y="3443288"/>
                              <a:pt x="5321300" y="3487738"/>
                              <a:pt x="5362575" y="3508375"/>
                            </a:cubicBezTo>
                            <a:cubicBezTo>
                              <a:pt x="5403850" y="3529012"/>
                              <a:pt x="5430838" y="3525837"/>
                              <a:pt x="5467350" y="3517900"/>
                            </a:cubicBezTo>
                            <a:cubicBezTo>
                              <a:pt x="5503862" y="3509963"/>
                              <a:pt x="5543550" y="3489325"/>
                              <a:pt x="5581650" y="3460750"/>
                            </a:cubicBezTo>
                            <a:cubicBezTo>
                              <a:pt x="5619750" y="3432175"/>
                              <a:pt x="5662612" y="3392488"/>
                              <a:pt x="5695950" y="3346450"/>
                            </a:cubicBezTo>
                            <a:cubicBezTo>
                              <a:pt x="5729288" y="3300412"/>
                              <a:pt x="5748338" y="3251200"/>
                              <a:pt x="5781675" y="3184525"/>
                            </a:cubicBezTo>
                            <a:cubicBezTo>
                              <a:pt x="5815012" y="3117850"/>
                              <a:pt x="5856288" y="3032125"/>
                              <a:pt x="5895975" y="2946400"/>
                            </a:cubicBezTo>
                            <a:cubicBezTo>
                              <a:pt x="5935662" y="2860675"/>
                              <a:pt x="5976937" y="2768600"/>
                              <a:pt x="6019800" y="2670175"/>
                            </a:cubicBezTo>
                            <a:cubicBezTo>
                              <a:pt x="6062663" y="2571750"/>
                              <a:pt x="6113463" y="2460625"/>
                              <a:pt x="6153150" y="2355850"/>
                            </a:cubicBezTo>
                            <a:cubicBezTo>
                              <a:pt x="6192837" y="2251075"/>
                              <a:pt x="6218237" y="2159000"/>
                              <a:pt x="6257925" y="2041525"/>
                            </a:cubicBezTo>
                            <a:cubicBezTo>
                              <a:pt x="6297613" y="1924050"/>
                              <a:pt x="6346825" y="1785937"/>
                              <a:pt x="6391275" y="1651000"/>
                            </a:cubicBezTo>
                            <a:cubicBezTo>
                              <a:pt x="6435725" y="1516063"/>
                              <a:pt x="6480175" y="1366837"/>
                              <a:pt x="6524625" y="1231900"/>
                            </a:cubicBezTo>
                            <a:cubicBezTo>
                              <a:pt x="6569075" y="1096963"/>
                              <a:pt x="6604000" y="973138"/>
                              <a:pt x="6657975" y="841375"/>
                            </a:cubicBezTo>
                            <a:cubicBezTo>
                              <a:pt x="6711950" y="709612"/>
                              <a:pt x="6797675" y="541338"/>
                              <a:pt x="6848475" y="441325"/>
                            </a:cubicBezTo>
                            <a:cubicBezTo>
                              <a:pt x="6899275" y="341312"/>
                              <a:pt x="6919912" y="304800"/>
                              <a:pt x="6962775" y="241300"/>
                            </a:cubicBezTo>
                            <a:cubicBezTo>
                              <a:pt x="7005638" y="177800"/>
                              <a:pt x="7067550" y="98425"/>
                              <a:pt x="7105650" y="60325"/>
                            </a:cubicBezTo>
                            <a:cubicBezTo>
                              <a:pt x="7143750" y="22225"/>
                              <a:pt x="7170738" y="20638"/>
                              <a:pt x="7191375" y="12700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rgbClr val="00CCFF"/>
                        </a:solidFill>
                        <a:round/>
                        <a:headEnd/>
                        <a:tailEnd/>
                      </a:ln>
                    </p:spPr>
                    <p:txBody>
                      <a:bodyPr rot="10800000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" name="Freeform 35">
                        <a:extLst>
                          <a:ext uri="{FF2B5EF4-FFF2-40B4-BE49-F238E27FC236}">
                            <a16:creationId xmlns:a16="http://schemas.microsoft.com/office/drawing/2014/main" id="{BCFAC902-28B0-074E-A976-3522C99560C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-2811">
                        <a:off x="128" y="2740"/>
                        <a:ext cx="11326" cy="980"/>
                      </a:xfrm>
                      <a:custGeom>
                        <a:avLst/>
                        <a:gdLst>
                          <a:gd name="T0" fmla="*/ 0 w 7191375"/>
                          <a:gd name="T1" fmla="*/ 0 h 3529012"/>
                          <a:gd name="T2" fmla="*/ 0 w 7191375"/>
                          <a:gd name="T3" fmla="*/ 0 h 3529012"/>
                          <a:gd name="T4" fmla="*/ 0 w 7191375"/>
                          <a:gd name="T5" fmla="*/ 0 h 3529012"/>
                          <a:gd name="T6" fmla="*/ 0 w 7191375"/>
                          <a:gd name="T7" fmla="*/ 0 h 3529012"/>
                          <a:gd name="T8" fmla="*/ 0 w 7191375"/>
                          <a:gd name="T9" fmla="*/ 0 h 3529012"/>
                          <a:gd name="T10" fmla="*/ 0 w 7191375"/>
                          <a:gd name="T11" fmla="*/ 0 h 3529012"/>
                          <a:gd name="T12" fmla="*/ 0 w 7191375"/>
                          <a:gd name="T13" fmla="*/ 0 h 3529012"/>
                          <a:gd name="T14" fmla="*/ 0 w 7191375"/>
                          <a:gd name="T15" fmla="*/ 0 h 3529012"/>
                          <a:gd name="T16" fmla="*/ 0 w 7191375"/>
                          <a:gd name="T17" fmla="*/ 0 h 3529012"/>
                          <a:gd name="T18" fmla="*/ 0 w 7191375"/>
                          <a:gd name="T19" fmla="*/ 0 h 3529012"/>
                          <a:gd name="T20" fmla="*/ 0 w 7191375"/>
                          <a:gd name="T21" fmla="*/ 0 h 3529012"/>
                          <a:gd name="T22" fmla="*/ 0 w 7191375"/>
                          <a:gd name="T23" fmla="*/ 0 h 3529012"/>
                          <a:gd name="T24" fmla="*/ 0 w 7191375"/>
                          <a:gd name="T25" fmla="*/ 0 h 3529012"/>
                          <a:gd name="T26" fmla="*/ 0 w 7191375"/>
                          <a:gd name="T27" fmla="*/ 0 h 3529012"/>
                          <a:gd name="T28" fmla="*/ 0 w 7191375"/>
                          <a:gd name="T29" fmla="*/ 0 h 3529012"/>
                          <a:gd name="T30" fmla="*/ 0 w 7191375"/>
                          <a:gd name="T31" fmla="*/ 0 h 3529012"/>
                          <a:gd name="T32" fmla="*/ 0 w 7191375"/>
                          <a:gd name="T33" fmla="*/ 0 h 3529012"/>
                          <a:gd name="T34" fmla="*/ 0 w 7191375"/>
                          <a:gd name="T35" fmla="*/ 0 h 3529012"/>
                          <a:gd name="T36" fmla="*/ 0 w 7191375"/>
                          <a:gd name="T37" fmla="*/ 0 h 3529012"/>
                          <a:gd name="T38" fmla="*/ 0 w 7191375"/>
                          <a:gd name="T39" fmla="*/ 0 h 3529012"/>
                          <a:gd name="T40" fmla="*/ 0 w 7191375"/>
                          <a:gd name="T41" fmla="*/ 0 h 3529012"/>
                          <a:gd name="T42" fmla="*/ 0 w 7191375"/>
                          <a:gd name="T43" fmla="*/ 0 h 3529012"/>
                          <a:gd name="T44" fmla="*/ 0 w 7191375"/>
                          <a:gd name="T45" fmla="*/ 0 h 3529012"/>
                          <a:gd name="T46" fmla="*/ 0 w 7191375"/>
                          <a:gd name="T47" fmla="*/ 0 h 3529012"/>
                          <a:gd name="T48" fmla="*/ 0 w 7191375"/>
                          <a:gd name="T49" fmla="*/ 0 h 3529012"/>
                          <a:gd name="T50" fmla="*/ 0 w 7191375"/>
                          <a:gd name="T51" fmla="*/ 0 h 3529012"/>
                          <a:gd name="T52" fmla="*/ 0 w 7191375"/>
                          <a:gd name="T53" fmla="*/ 0 h 3529012"/>
                          <a:gd name="T54" fmla="*/ 0 w 7191375"/>
                          <a:gd name="T55" fmla="*/ 0 h 3529012"/>
                          <a:gd name="T56" fmla="*/ 0 w 7191375"/>
                          <a:gd name="T57" fmla="*/ 0 h 3529012"/>
                          <a:gd name="T58" fmla="*/ 0 w 7191375"/>
                          <a:gd name="T59" fmla="*/ 0 h 3529012"/>
                          <a:gd name="T60" fmla="*/ 0 w 7191375"/>
                          <a:gd name="T61" fmla="*/ 0 h 3529012"/>
                          <a:gd name="T62" fmla="*/ 0 w 7191375"/>
                          <a:gd name="T63" fmla="*/ 0 h 3529012"/>
                          <a:gd name="T64" fmla="*/ 0 w 7191375"/>
                          <a:gd name="T65" fmla="*/ 0 h 3529012"/>
                          <a:gd name="T66" fmla="*/ 0 w 7191375"/>
                          <a:gd name="T67" fmla="*/ 0 h 3529012"/>
                          <a:gd name="T68" fmla="*/ 0 w 7191375"/>
                          <a:gd name="T69" fmla="*/ 0 h 3529012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w 7191375"/>
                          <a:gd name="T106" fmla="*/ 0 h 3529012"/>
                          <a:gd name="T107" fmla="*/ 7191375 w 7191375"/>
                          <a:gd name="T108" fmla="*/ 3529012 h 3529012"/>
                        </a:gdLst>
                        <a:ahLst/>
                        <a:cxnLst>
                          <a:cxn ang="T70">
                            <a:pos x="T0" y="T1"/>
                          </a:cxn>
                          <a:cxn ang="T71">
                            <a:pos x="T2" y="T3"/>
                          </a:cxn>
                          <a:cxn ang="T72">
                            <a:pos x="T4" y="T5"/>
                          </a:cxn>
                          <a:cxn ang="T73">
                            <a:pos x="T6" y="T7"/>
                          </a:cxn>
                          <a:cxn ang="T74">
                            <a:pos x="T8" y="T9"/>
                          </a:cxn>
                          <a:cxn ang="T75">
                            <a:pos x="T10" y="T11"/>
                          </a:cxn>
                          <a:cxn ang="T76">
                            <a:pos x="T12" y="T13"/>
                          </a:cxn>
                          <a:cxn ang="T77">
                            <a:pos x="T14" y="T15"/>
                          </a:cxn>
                          <a:cxn ang="T78">
                            <a:pos x="T16" y="T17"/>
                          </a:cxn>
                          <a:cxn ang="T79">
                            <a:pos x="T18" y="T19"/>
                          </a:cxn>
                          <a:cxn ang="T80">
                            <a:pos x="T20" y="T21"/>
                          </a:cxn>
                          <a:cxn ang="T81">
                            <a:pos x="T22" y="T23"/>
                          </a:cxn>
                          <a:cxn ang="T82">
                            <a:pos x="T24" y="T25"/>
                          </a:cxn>
                          <a:cxn ang="T83">
                            <a:pos x="T26" y="T27"/>
                          </a:cxn>
                          <a:cxn ang="T84">
                            <a:pos x="T28" y="T29"/>
                          </a:cxn>
                          <a:cxn ang="T85">
                            <a:pos x="T30" y="T31"/>
                          </a:cxn>
                          <a:cxn ang="T86">
                            <a:pos x="T32" y="T33"/>
                          </a:cxn>
                          <a:cxn ang="T87">
                            <a:pos x="T34" y="T35"/>
                          </a:cxn>
                          <a:cxn ang="T88">
                            <a:pos x="T36" y="T37"/>
                          </a:cxn>
                          <a:cxn ang="T89">
                            <a:pos x="T38" y="T39"/>
                          </a:cxn>
                          <a:cxn ang="T90">
                            <a:pos x="T40" y="T41"/>
                          </a:cxn>
                          <a:cxn ang="T91">
                            <a:pos x="T42" y="T43"/>
                          </a:cxn>
                          <a:cxn ang="T92">
                            <a:pos x="T44" y="T45"/>
                          </a:cxn>
                          <a:cxn ang="T93">
                            <a:pos x="T46" y="T47"/>
                          </a:cxn>
                          <a:cxn ang="T94">
                            <a:pos x="T48" y="T49"/>
                          </a:cxn>
                          <a:cxn ang="T95">
                            <a:pos x="T50" y="T51"/>
                          </a:cxn>
                          <a:cxn ang="T96">
                            <a:pos x="T52" y="T53"/>
                          </a:cxn>
                          <a:cxn ang="T97">
                            <a:pos x="T54" y="T55"/>
                          </a:cxn>
                          <a:cxn ang="T98">
                            <a:pos x="T56" y="T57"/>
                          </a:cxn>
                          <a:cxn ang="T99">
                            <a:pos x="T58" y="T59"/>
                          </a:cxn>
                          <a:cxn ang="T100">
                            <a:pos x="T60" y="T61"/>
                          </a:cxn>
                          <a:cxn ang="T101">
                            <a:pos x="T62" y="T63"/>
                          </a:cxn>
                          <a:cxn ang="T102">
                            <a:pos x="T64" y="T65"/>
                          </a:cxn>
                          <a:cxn ang="T103">
                            <a:pos x="T66" y="T67"/>
                          </a:cxn>
                          <a:cxn ang="T104">
                            <a:pos x="T68" y="T69"/>
                          </a:cxn>
                        </a:cxnLst>
                        <a:rect l="T105" t="T106" r="T107" b="T108"/>
                        <a:pathLst>
                          <a:path w="7191375" h="3529012">
                            <a:moveTo>
                              <a:pt x="0" y="12700"/>
                            </a:moveTo>
                            <a:cubicBezTo>
                              <a:pt x="30162" y="16669"/>
                              <a:pt x="60325" y="20638"/>
                              <a:pt x="85725" y="31750"/>
                            </a:cubicBezTo>
                            <a:cubicBezTo>
                              <a:pt x="111125" y="42862"/>
                              <a:pt x="133350" y="65088"/>
                              <a:pt x="152400" y="79375"/>
                            </a:cubicBezTo>
                            <a:cubicBezTo>
                              <a:pt x="171450" y="93662"/>
                              <a:pt x="185738" y="101600"/>
                              <a:pt x="200025" y="117475"/>
                            </a:cubicBezTo>
                            <a:cubicBezTo>
                              <a:pt x="214312" y="133350"/>
                              <a:pt x="225425" y="153988"/>
                              <a:pt x="238125" y="174625"/>
                            </a:cubicBezTo>
                            <a:cubicBezTo>
                              <a:pt x="250825" y="195262"/>
                              <a:pt x="260350" y="214312"/>
                              <a:pt x="276225" y="241300"/>
                            </a:cubicBezTo>
                            <a:cubicBezTo>
                              <a:pt x="292100" y="268288"/>
                              <a:pt x="315913" y="306388"/>
                              <a:pt x="333375" y="336550"/>
                            </a:cubicBezTo>
                            <a:cubicBezTo>
                              <a:pt x="350837" y="366712"/>
                              <a:pt x="361950" y="385763"/>
                              <a:pt x="381000" y="422275"/>
                            </a:cubicBezTo>
                            <a:cubicBezTo>
                              <a:pt x="400050" y="458787"/>
                              <a:pt x="425450" y="506413"/>
                              <a:pt x="447675" y="555625"/>
                            </a:cubicBezTo>
                            <a:cubicBezTo>
                              <a:pt x="469900" y="604837"/>
                              <a:pt x="493713" y="668338"/>
                              <a:pt x="514350" y="717550"/>
                            </a:cubicBezTo>
                            <a:cubicBezTo>
                              <a:pt x="534987" y="766762"/>
                              <a:pt x="550863" y="800100"/>
                              <a:pt x="571500" y="850900"/>
                            </a:cubicBezTo>
                            <a:cubicBezTo>
                              <a:pt x="592137" y="901700"/>
                              <a:pt x="617538" y="965200"/>
                              <a:pt x="638175" y="1022350"/>
                            </a:cubicBezTo>
                            <a:cubicBezTo>
                              <a:pt x="658812" y="1079500"/>
                              <a:pt x="671512" y="1125538"/>
                              <a:pt x="695325" y="1193800"/>
                            </a:cubicBezTo>
                            <a:cubicBezTo>
                              <a:pt x="719138" y="1262062"/>
                              <a:pt x="757238" y="1366838"/>
                              <a:pt x="781050" y="1431925"/>
                            </a:cubicBezTo>
                            <a:cubicBezTo>
                              <a:pt x="804862" y="1497012"/>
                              <a:pt x="819150" y="1531938"/>
                              <a:pt x="838200" y="1584325"/>
                            </a:cubicBezTo>
                            <a:cubicBezTo>
                              <a:pt x="857250" y="1636712"/>
                              <a:pt x="876300" y="1677988"/>
                              <a:pt x="895350" y="1746250"/>
                            </a:cubicBezTo>
                            <a:cubicBezTo>
                              <a:pt x="914400" y="1814512"/>
                              <a:pt x="927100" y="1909762"/>
                              <a:pt x="952500" y="1993900"/>
                            </a:cubicBezTo>
                            <a:cubicBezTo>
                              <a:pt x="977900" y="2078038"/>
                              <a:pt x="1016000" y="2160588"/>
                              <a:pt x="1047750" y="2251075"/>
                            </a:cubicBezTo>
                            <a:cubicBezTo>
                              <a:pt x="1079500" y="2341562"/>
                              <a:pt x="1111250" y="2451100"/>
                              <a:pt x="1143000" y="2536825"/>
                            </a:cubicBezTo>
                            <a:cubicBezTo>
                              <a:pt x="1174750" y="2622550"/>
                              <a:pt x="1204913" y="2686050"/>
                              <a:pt x="1238250" y="2765425"/>
                            </a:cubicBezTo>
                            <a:cubicBezTo>
                              <a:pt x="1271587" y="2844800"/>
                              <a:pt x="1309688" y="2941638"/>
                              <a:pt x="1343025" y="3013075"/>
                            </a:cubicBezTo>
                            <a:cubicBezTo>
                              <a:pt x="1376362" y="3084512"/>
                              <a:pt x="1408113" y="3141663"/>
                              <a:pt x="1438275" y="3194050"/>
                            </a:cubicBezTo>
                            <a:cubicBezTo>
                              <a:pt x="1468437" y="3246437"/>
                              <a:pt x="1493838" y="3287712"/>
                              <a:pt x="1524000" y="3327400"/>
                            </a:cubicBezTo>
                            <a:cubicBezTo>
                              <a:pt x="1554162" y="3367088"/>
                              <a:pt x="1585912" y="3403600"/>
                              <a:pt x="1619250" y="3432175"/>
                            </a:cubicBezTo>
                            <a:cubicBezTo>
                              <a:pt x="1652588" y="3460750"/>
                              <a:pt x="1689100" y="3486150"/>
                              <a:pt x="1724025" y="3498850"/>
                            </a:cubicBezTo>
                            <a:cubicBezTo>
                              <a:pt x="1758950" y="3511550"/>
                              <a:pt x="1790700" y="3516312"/>
                              <a:pt x="1828800" y="3508375"/>
                            </a:cubicBezTo>
                            <a:cubicBezTo>
                              <a:pt x="1866900" y="3500438"/>
                              <a:pt x="1919288" y="3473450"/>
                              <a:pt x="1952625" y="3451225"/>
                            </a:cubicBezTo>
                            <a:cubicBezTo>
                              <a:pt x="1985962" y="3429000"/>
                              <a:pt x="1998663" y="3406775"/>
                              <a:pt x="2028825" y="3375025"/>
                            </a:cubicBezTo>
                            <a:cubicBezTo>
                              <a:pt x="2058987" y="3343275"/>
                              <a:pt x="2092325" y="3324225"/>
                              <a:pt x="2133600" y="3260725"/>
                            </a:cubicBezTo>
                            <a:cubicBezTo>
                              <a:pt x="2174875" y="3197225"/>
                              <a:pt x="2230438" y="3095625"/>
                              <a:pt x="2276475" y="2994025"/>
                            </a:cubicBezTo>
                            <a:cubicBezTo>
                              <a:pt x="2322512" y="2892425"/>
                              <a:pt x="2368550" y="2770188"/>
                              <a:pt x="2409825" y="2651125"/>
                            </a:cubicBezTo>
                            <a:cubicBezTo>
                              <a:pt x="2451100" y="2532062"/>
                              <a:pt x="2481262" y="2414588"/>
                              <a:pt x="2524125" y="2279650"/>
                            </a:cubicBezTo>
                            <a:cubicBezTo>
                              <a:pt x="2566988" y="2144712"/>
                              <a:pt x="2620963" y="1978025"/>
                              <a:pt x="2667000" y="1841500"/>
                            </a:cubicBezTo>
                            <a:cubicBezTo>
                              <a:pt x="2713037" y="1704975"/>
                              <a:pt x="2752725" y="1593850"/>
                              <a:pt x="2800350" y="1460500"/>
                            </a:cubicBezTo>
                            <a:cubicBezTo>
                              <a:pt x="2847975" y="1327150"/>
                              <a:pt x="2898775" y="1184275"/>
                              <a:pt x="2952750" y="1041400"/>
                            </a:cubicBezTo>
                            <a:cubicBezTo>
                              <a:pt x="3006725" y="898525"/>
                              <a:pt x="3073400" y="719137"/>
                              <a:pt x="3124200" y="603250"/>
                            </a:cubicBezTo>
                            <a:cubicBezTo>
                              <a:pt x="3175000" y="487363"/>
                              <a:pt x="3217863" y="420687"/>
                              <a:pt x="3257550" y="346075"/>
                            </a:cubicBezTo>
                            <a:cubicBezTo>
                              <a:pt x="3297237" y="271463"/>
                              <a:pt x="3322638" y="206375"/>
                              <a:pt x="3362325" y="155575"/>
                            </a:cubicBezTo>
                            <a:cubicBezTo>
                              <a:pt x="3402012" y="104775"/>
                              <a:pt x="3452813" y="66675"/>
                              <a:pt x="3495675" y="41275"/>
                            </a:cubicBezTo>
                            <a:cubicBezTo>
                              <a:pt x="3538537" y="15875"/>
                              <a:pt x="3571875" y="0"/>
                              <a:pt x="3619500" y="3175"/>
                            </a:cubicBezTo>
                            <a:cubicBezTo>
                              <a:pt x="3667125" y="6350"/>
                              <a:pt x="3735388" y="28575"/>
                              <a:pt x="3781425" y="60325"/>
                            </a:cubicBezTo>
                            <a:cubicBezTo>
                              <a:pt x="3827462" y="92075"/>
                              <a:pt x="3859212" y="138112"/>
                              <a:pt x="3895725" y="193675"/>
                            </a:cubicBezTo>
                            <a:cubicBezTo>
                              <a:pt x="3932238" y="249238"/>
                              <a:pt x="3967162" y="333375"/>
                              <a:pt x="4000500" y="393700"/>
                            </a:cubicBezTo>
                            <a:cubicBezTo>
                              <a:pt x="4033838" y="454025"/>
                              <a:pt x="4059238" y="473075"/>
                              <a:pt x="4095750" y="555625"/>
                            </a:cubicBezTo>
                            <a:cubicBezTo>
                              <a:pt x="4132262" y="638175"/>
                              <a:pt x="4179888" y="787400"/>
                              <a:pt x="4219575" y="889000"/>
                            </a:cubicBezTo>
                            <a:cubicBezTo>
                              <a:pt x="4259262" y="990600"/>
                              <a:pt x="4300537" y="1076325"/>
                              <a:pt x="4333875" y="1165225"/>
                            </a:cubicBezTo>
                            <a:cubicBezTo>
                              <a:pt x="4367213" y="1254125"/>
                              <a:pt x="4391025" y="1335088"/>
                              <a:pt x="4419600" y="1422400"/>
                            </a:cubicBezTo>
                            <a:cubicBezTo>
                              <a:pt x="4448175" y="1509712"/>
                              <a:pt x="4473575" y="1593850"/>
                              <a:pt x="4505325" y="1689100"/>
                            </a:cubicBezTo>
                            <a:cubicBezTo>
                              <a:pt x="4537075" y="1784350"/>
                              <a:pt x="4568825" y="1873250"/>
                              <a:pt x="4610100" y="1993900"/>
                            </a:cubicBezTo>
                            <a:cubicBezTo>
                              <a:pt x="4651375" y="2114550"/>
                              <a:pt x="4708525" y="2286000"/>
                              <a:pt x="4752975" y="2413000"/>
                            </a:cubicBezTo>
                            <a:cubicBezTo>
                              <a:pt x="4797425" y="2540000"/>
                              <a:pt x="4840288" y="2660650"/>
                              <a:pt x="4876800" y="2755900"/>
                            </a:cubicBezTo>
                            <a:cubicBezTo>
                              <a:pt x="4913312" y="2851150"/>
                              <a:pt x="4937125" y="2908300"/>
                              <a:pt x="4972050" y="2984500"/>
                            </a:cubicBezTo>
                            <a:cubicBezTo>
                              <a:pt x="5006975" y="3060700"/>
                              <a:pt x="5045075" y="3144838"/>
                              <a:pt x="5086350" y="3213100"/>
                            </a:cubicBezTo>
                            <a:cubicBezTo>
                              <a:pt x="5127625" y="3281362"/>
                              <a:pt x="5173662" y="3344862"/>
                              <a:pt x="5219700" y="3394075"/>
                            </a:cubicBezTo>
                            <a:cubicBezTo>
                              <a:pt x="5265738" y="3443288"/>
                              <a:pt x="5321300" y="3487738"/>
                              <a:pt x="5362575" y="3508375"/>
                            </a:cubicBezTo>
                            <a:cubicBezTo>
                              <a:pt x="5403850" y="3529012"/>
                              <a:pt x="5430838" y="3525837"/>
                              <a:pt x="5467350" y="3517900"/>
                            </a:cubicBezTo>
                            <a:cubicBezTo>
                              <a:pt x="5503862" y="3509963"/>
                              <a:pt x="5543550" y="3489325"/>
                              <a:pt x="5581650" y="3460750"/>
                            </a:cubicBezTo>
                            <a:cubicBezTo>
                              <a:pt x="5619750" y="3432175"/>
                              <a:pt x="5662612" y="3392488"/>
                              <a:pt x="5695950" y="3346450"/>
                            </a:cubicBezTo>
                            <a:cubicBezTo>
                              <a:pt x="5729288" y="3300412"/>
                              <a:pt x="5748338" y="3251200"/>
                              <a:pt x="5781675" y="3184525"/>
                            </a:cubicBezTo>
                            <a:cubicBezTo>
                              <a:pt x="5815012" y="3117850"/>
                              <a:pt x="5856288" y="3032125"/>
                              <a:pt x="5895975" y="2946400"/>
                            </a:cubicBezTo>
                            <a:cubicBezTo>
                              <a:pt x="5935662" y="2860675"/>
                              <a:pt x="5976937" y="2768600"/>
                              <a:pt x="6019800" y="2670175"/>
                            </a:cubicBezTo>
                            <a:cubicBezTo>
                              <a:pt x="6062663" y="2571750"/>
                              <a:pt x="6113463" y="2460625"/>
                              <a:pt x="6153150" y="2355850"/>
                            </a:cubicBezTo>
                            <a:cubicBezTo>
                              <a:pt x="6192837" y="2251075"/>
                              <a:pt x="6218237" y="2159000"/>
                              <a:pt x="6257925" y="2041525"/>
                            </a:cubicBezTo>
                            <a:cubicBezTo>
                              <a:pt x="6297613" y="1924050"/>
                              <a:pt x="6346825" y="1785937"/>
                              <a:pt x="6391275" y="1651000"/>
                            </a:cubicBezTo>
                            <a:cubicBezTo>
                              <a:pt x="6435725" y="1516063"/>
                              <a:pt x="6480175" y="1366837"/>
                              <a:pt x="6524625" y="1231900"/>
                            </a:cubicBezTo>
                            <a:cubicBezTo>
                              <a:pt x="6569075" y="1096963"/>
                              <a:pt x="6604000" y="973138"/>
                              <a:pt x="6657975" y="841375"/>
                            </a:cubicBezTo>
                            <a:cubicBezTo>
                              <a:pt x="6711950" y="709612"/>
                              <a:pt x="6797675" y="541338"/>
                              <a:pt x="6848475" y="441325"/>
                            </a:cubicBezTo>
                            <a:cubicBezTo>
                              <a:pt x="6899275" y="341312"/>
                              <a:pt x="6919912" y="304800"/>
                              <a:pt x="6962775" y="241300"/>
                            </a:cubicBezTo>
                            <a:cubicBezTo>
                              <a:pt x="7005638" y="177800"/>
                              <a:pt x="7067550" y="98425"/>
                              <a:pt x="7105650" y="60325"/>
                            </a:cubicBezTo>
                            <a:cubicBezTo>
                              <a:pt x="7143750" y="22225"/>
                              <a:pt x="7170738" y="20638"/>
                              <a:pt x="7191375" y="12700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rgbClr val="00CC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" name="Rectangle 36">
                        <a:extLst>
                          <a:ext uri="{FF2B5EF4-FFF2-40B4-BE49-F238E27FC236}">
                            <a16:creationId xmlns:a16="http://schemas.microsoft.com/office/drawing/2014/main" id="{8E09CA16-2958-D74A-8076-16DE86D0156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7" y="2890"/>
                        <a:ext cx="83" cy="62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US" altLang="en-US" sz="1200">
                          <a:solidFill>
                            <a:srgbClr val="800080"/>
                          </a:solidFill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46" name="Rectangle 37">
                        <a:extLst>
                          <a:ext uri="{FF2B5EF4-FFF2-40B4-BE49-F238E27FC236}">
                            <a16:creationId xmlns:a16="http://schemas.microsoft.com/office/drawing/2014/main" id="{96124A82-22A8-8A41-98D7-9F5F02332E4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19" y="2950"/>
                        <a:ext cx="83" cy="62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US" altLang="en-US" sz="1200">
                          <a:solidFill>
                            <a:srgbClr val="800080"/>
                          </a:solidFill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47" name="Rectangle 38">
                        <a:extLst>
                          <a:ext uri="{FF2B5EF4-FFF2-40B4-BE49-F238E27FC236}">
                            <a16:creationId xmlns:a16="http://schemas.microsoft.com/office/drawing/2014/main" id="{81D21F7C-2764-BA43-8396-D45D62C1FC9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2" y="2890"/>
                        <a:ext cx="93" cy="62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en-US" altLang="en-US" sz="1200">
                          <a:solidFill>
                            <a:srgbClr val="800080"/>
                          </a:solidFill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2" name="Rectangle 39">
                  <a:extLst>
                    <a:ext uri="{FF2B5EF4-FFF2-40B4-BE49-F238E27FC236}">
                      <a16:creationId xmlns:a16="http://schemas.microsoft.com/office/drawing/2014/main" id="{B77A8F5A-1EC5-4340-8C48-48201C37FB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55" y="2235"/>
                  <a:ext cx="2929" cy="133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spcBef>
                      <a:spcPct val="50000"/>
                    </a:spcBef>
                  </a:pPr>
                  <a:endParaRPr lang="en-US" altLang="en-US" sz="1200">
                    <a:solidFill>
                      <a:srgbClr val="800080"/>
                    </a:solidFill>
                    <a:latin typeface="Arial Unicode MS" pitchFamily="34" charset="-128"/>
                  </a:endParaRPr>
                </a:p>
              </p:txBody>
            </p:sp>
          </p:grpSp>
          <p:sp>
            <p:nvSpPr>
              <p:cNvPr id="17" name="Line 40">
                <a:extLst>
                  <a:ext uri="{FF2B5EF4-FFF2-40B4-BE49-F238E27FC236}">
                    <a16:creationId xmlns:a16="http://schemas.microsoft.com/office/drawing/2014/main" id="{BE1042F0-0EC1-6749-A178-3CB5ED5D0F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3" y="1508"/>
                <a:ext cx="0" cy="4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41">
                <a:extLst>
                  <a:ext uri="{FF2B5EF4-FFF2-40B4-BE49-F238E27FC236}">
                    <a16:creationId xmlns:a16="http://schemas.microsoft.com/office/drawing/2014/main" id="{FC2A22D3-E66C-2C47-AC72-C026BC9096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" y="1493"/>
                <a:ext cx="0" cy="4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42">
                <a:extLst>
                  <a:ext uri="{FF2B5EF4-FFF2-40B4-BE49-F238E27FC236}">
                    <a16:creationId xmlns:a16="http://schemas.microsoft.com/office/drawing/2014/main" id="{7F86DC5B-13F6-F74B-8F19-FEE5F38D3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2" y="1902"/>
                <a:ext cx="36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43">
                <a:extLst>
                  <a:ext uri="{FF2B5EF4-FFF2-40B4-BE49-F238E27FC236}">
                    <a16:creationId xmlns:a16="http://schemas.microsoft.com/office/drawing/2014/main" id="{765B6D8E-6E3C-C74F-AAB5-6763E04CD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7" y="1902"/>
                <a:ext cx="25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13" name="Object 97">
              <a:extLst>
                <a:ext uri="{FF2B5EF4-FFF2-40B4-BE49-F238E27FC236}">
                  <a16:creationId xmlns:a16="http://schemas.microsoft.com/office/drawing/2014/main" id="{4F830613-FC51-754E-AC8F-ABDCDC99C39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92" y="1554"/>
            <a:ext cx="192" cy="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93" r:id="rId4" imgW="291847" imgH="177646" progId="Equation.DSMT4">
                    <p:embed/>
                  </p:oleObj>
                </mc:Choice>
                <mc:Fallback>
                  <p:oleObj r:id="rId4" imgW="291847" imgH="177646" progId="Equation.DSMT4">
                    <p:embed/>
                    <p:pic>
                      <p:nvPicPr>
                        <p:cNvPr id="11" name="Object 97">
                          <a:extLst>
                            <a:ext uri="{FF2B5EF4-FFF2-40B4-BE49-F238E27FC236}">
                              <a16:creationId xmlns:a16="http://schemas.microsoft.com/office/drawing/2014/main" id="{177C60CE-408A-D445-AE26-DF48AFD82F4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1554"/>
                          <a:ext cx="192" cy="1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99">
              <a:extLst>
                <a:ext uri="{FF2B5EF4-FFF2-40B4-BE49-F238E27FC236}">
                  <a16:creationId xmlns:a16="http://schemas.microsoft.com/office/drawing/2014/main" id="{2692669F-C9DF-6446-9997-08D7E22482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32" y="1728"/>
            <a:ext cx="166" cy="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94" r:id="rId6" imgW="139579" imgH="177646" progId="Equation.DSMT4">
                    <p:embed/>
                  </p:oleObj>
                </mc:Choice>
                <mc:Fallback>
                  <p:oleObj r:id="rId6" imgW="139579" imgH="177646" progId="Equation.DSMT4">
                    <p:embed/>
                    <p:pic>
                      <p:nvPicPr>
                        <p:cNvPr id="12" name="Object 99">
                          <a:extLst>
                            <a:ext uri="{FF2B5EF4-FFF2-40B4-BE49-F238E27FC236}">
                              <a16:creationId xmlns:a16="http://schemas.microsoft.com/office/drawing/2014/main" id="{4EEA1071-F341-9E4E-ADA4-9EEE4D03EB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1728"/>
                          <a:ext cx="166" cy="2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868885ED-FB38-394E-ACB9-6DA15B121DF5}"/>
              </a:ext>
            </a:extLst>
          </p:cNvPr>
          <p:cNvSpPr txBox="1"/>
          <p:nvPr/>
        </p:nvSpPr>
        <p:spPr>
          <a:xfrm>
            <a:off x="7060764" y="3616086"/>
            <a:ext cx="1649811" cy="461665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Plasma lens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51687E-87FE-B143-9AFC-63F086E08B26}"/>
              </a:ext>
            </a:extLst>
          </p:cNvPr>
          <p:cNvSpPr txBox="1"/>
          <p:nvPr/>
        </p:nvSpPr>
        <p:spPr>
          <a:xfrm>
            <a:off x="6443441" y="4280846"/>
            <a:ext cx="270055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Apply short length high gradient RF acceleration fields and strong focusing to induce longitudinal phase rotation 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162A4C9-7B01-D547-9960-01176D448C4B}"/>
              </a:ext>
            </a:extLst>
          </p:cNvPr>
          <p:cNvCxnSpPr>
            <a:cxnSpLocks/>
          </p:cNvCxnSpPr>
          <p:nvPr/>
        </p:nvCxnSpPr>
        <p:spPr>
          <a:xfrm flipH="1">
            <a:off x="4748526" y="3922364"/>
            <a:ext cx="2261503" cy="1018701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37DEECAD-CB17-2645-A2B0-732005C01B7F}"/>
              </a:ext>
            </a:extLst>
          </p:cNvPr>
          <p:cNvSpPr/>
          <p:nvPr/>
        </p:nvSpPr>
        <p:spPr>
          <a:xfrm>
            <a:off x="3406328" y="2438399"/>
            <a:ext cx="1561700" cy="1045298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83C8F7-0523-774D-B298-AD42246A43D9}"/>
              </a:ext>
            </a:extLst>
          </p:cNvPr>
          <p:cNvSpPr txBox="1"/>
          <p:nvPr/>
        </p:nvSpPr>
        <p:spPr>
          <a:xfrm>
            <a:off x="3222319" y="2238245"/>
            <a:ext cx="2020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9300"/>
                </a:solidFill>
              </a:rPr>
              <a:t>Beam focused by plasma lens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9296299-42A6-AB46-964C-D2A10DE74AEB}"/>
              </a:ext>
            </a:extLst>
          </p:cNvPr>
          <p:cNvCxnSpPr>
            <a:cxnSpLocks/>
            <a:endCxn id="66" idx="0"/>
          </p:cNvCxnSpPr>
          <p:nvPr/>
        </p:nvCxnSpPr>
        <p:spPr>
          <a:xfrm flipH="1">
            <a:off x="5466974" y="3951872"/>
            <a:ext cx="1543056" cy="1153540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652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CC7CD1-D405-9E4C-94A9-CD4717C07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8836"/>
            <a:ext cx="8672513" cy="5283849"/>
          </a:xfrm>
        </p:spPr>
        <p:txBody>
          <a:bodyPr/>
          <a:lstStyle/>
          <a:p>
            <a:r>
              <a:rPr lang="en-US" dirty="0"/>
              <a:t>Plasma simulation by using High Performance Computing (HPC) facility</a:t>
            </a:r>
          </a:p>
          <a:p>
            <a:pPr lvl="1"/>
            <a:r>
              <a:rPr lang="en-US" dirty="0"/>
              <a:t>Validate charge neutralization</a:t>
            </a:r>
          </a:p>
          <a:p>
            <a:pPr lvl="2"/>
            <a:r>
              <a:rPr lang="en-US" dirty="0"/>
              <a:t>Characterize beam-induced plasma</a:t>
            </a:r>
          </a:p>
          <a:p>
            <a:pPr lvl="2"/>
            <a:r>
              <a:rPr lang="en-US" dirty="0"/>
              <a:t>Time domain plasma dynamics</a:t>
            </a:r>
          </a:p>
          <a:p>
            <a:pPr lvl="2"/>
            <a:r>
              <a:rPr lang="en-US" dirty="0"/>
              <a:t>Degree of freedom to control plasma dynamics</a:t>
            </a:r>
          </a:p>
          <a:p>
            <a:r>
              <a:rPr lang="en-US" dirty="0"/>
              <a:t>Cooling simulation with plasma lens</a:t>
            </a:r>
          </a:p>
          <a:p>
            <a:pPr lvl="1"/>
            <a:r>
              <a:rPr lang="en-US" dirty="0"/>
              <a:t>Apply stochastic process in cooling simulation</a:t>
            </a:r>
          </a:p>
          <a:p>
            <a:pPr lvl="1"/>
            <a:r>
              <a:rPr lang="en-US" dirty="0"/>
              <a:t>Optimize plasma parameter to maximize cooling</a:t>
            </a:r>
          </a:p>
          <a:p>
            <a:pPr lvl="1"/>
            <a:r>
              <a:rPr lang="en-US" dirty="0"/>
              <a:t>Plasma pinch vs lowest equilibrium emittance</a:t>
            </a:r>
          </a:p>
          <a:p>
            <a:r>
              <a:rPr lang="en-US" dirty="0"/>
              <a:t>Experimental demonstration</a:t>
            </a:r>
          </a:p>
          <a:p>
            <a:pPr lvl="1"/>
            <a:r>
              <a:rPr lang="en-US" dirty="0"/>
              <a:t>Beam-induced plasma vs preform plasma</a:t>
            </a:r>
          </a:p>
          <a:p>
            <a:pPr lvl="1"/>
            <a:r>
              <a:rPr lang="en-US" dirty="0"/>
              <a:t>Study beam-gas-plasma interactions at cooling channel condition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47E05D-CC18-1541-AF50-58B99548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of plasma lens in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60E5-5E9F-6644-A659-4A52FE05B9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12C5B-28C8-0C45-9163-D4120119C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4906F-2145-3644-8DD1-1BE4FAED3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59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C1711D-4A52-634D-9225-784A3C18E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971550"/>
            <a:ext cx="8269356" cy="5059363"/>
          </a:xfrm>
        </p:spPr>
        <p:txBody>
          <a:bodyPr/>
          <a:lstStyle/>
          <a:p>
            <a:r>
              <a:rPr lang="en-US" dirty="0"/>
              <a:t>CERN proposed a very nice muon cooling demonstrator</a:t>
            </a:r>
          </a:p>
          <a:p>
            <a:r>
              <a:rPr lang="en-US" dirty="0"/>
              <a:t>We need to describe the demonstrator in the US</a:t>
            </a:r>
          </a:p>
          <a:p>
            <a:pPr lvl="1"/>
            <a:r>
              <a:rPr lang="en-US" dirty="0"/>
              <a:t>I do not have a time to investigate the possible test facility in the US</a:t>
            </a:r>
          </a:p>
          <a:p>
            <a:pPr lvl="1"/>
            <a:r>
              <a:rPr lang="en-US" dirty="0"/>
              <a:t>AP0 at Fermilab can be a good candidate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30BF2E-4B91-E246-B1BA-402FAF8CE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demonstration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9CBCB-0294-D341-A927-D52C6DC6AD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9FDAE-1D67-B247-853E-956632588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8DF7-91F9-044D-83EA-D7E57890D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0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2FE115-0EE1-1740-964A-4662DE844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Outline of the target and cooling sections for White paper is based on MAP baseline</a:t>
            </a:r>
          </a:p>
          <a:p>
            <a:r>
              <a:rPr lang="en-US" dirty="0"/>
              <a:t>It is also important to note that our effort is synergetic to the European strategy plan</a:t>
            </a:r>
          </a:p>
          <a:p>
            <a:r>
              <a:rPr lang="en-US" dirty="0"/>
              <a:t>We appeal that the US approach is unique</a:t>
            </a:r>
          </a:p>
          <a:p>
            <a:pPr lvl="1"/>
            <a:r>
              <a:rPr lang="en-US" dirty="0"/>
              <a:t>We will look at the cutting-edge technology which can be a breakthrough of the present intrinsic issue on MC design</a:t>
            </a:r>
          </a:p>
          <a:p>
            <a:pPr lvl="2"/>
            <a:r>
              <a:rPr lang="en-US" dirty="0"/>
              <a:t>R&amp;D HTS for accelerator complex</a:t>
            </a:r>
          </a:p>
          <a:p>
            <a:pPr lvl="2"/>
            <a:r>
              <a:rPr lang="en-US" dirty="0"/>
              <a:t>Apply HPC for target physics and plasma lens for cooling</a:t>
            </a:r>
          </a:p>
          <a:p>
            <a:pPr lvl="2"/>
            <a:r>
              <a:rPr lang="en-US" dirty="0"/>
              <a:t>Study AI to optimize beam optics</a:t>
            </a:r>
          </a:p>
          <a:p>
            <a:r>
              <a:rPr lang="en-US" dirty="0"/>
              <a:t>Need to search muon cooling demonstrator in the US</a:t>
            </a:r>
          </a:p>
          <a:p>
            <a:pPr lvl="1"/>
            <a:r>
              <a:rPr lang="en-US" dirty="0"/>
              <a:t>Good exercise to R&amp;D the front-end channel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D6CBF6-D710-364B-A24E-F30F7552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4A4A7-A936-BC42-990F-BF5C590177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C5F28-0F51-2F48-A370-A9CBE1550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E0F3D-1B86-4549-B5FF-F50DE87C6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34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10C21E-5820-584B-80A7-648724432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3101007"/>
            <a:ext cx="8314704" cy="24152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this presentation, we will discuss</a:t>
            </a:r>
          </a:p>
          <a:p>
            <a:r>
              <a:rPr lang="en-US" dirty="0"/>
              <a:t>MAP solenoid base target system</a:t>
            </a:r>
          </a:p>
          <a:p>
            <a:r>
              <a:rPr lang="en-US" dirty="0"/>
              <a:t>Proposed US strategy plan for target system</a:t>
            </a:r>
          </a:p>
          <a:p>
            <a:r>
              <a:rPr lang="en-US" dirty="0"/>
              <a:t>MAP design cooling channel</a:t>
            </a:r>
          </a:p>
          <a:p>
            <a:r>
              <a:rPr lang="en-US" dirty="0"/>
              <a:t>Proposed US strategy plan for cooling channel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6C797-17E0-5442-B32C-2A9E604E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contents in White paper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37920-0E7F-4840-8AFD-C99C6F9231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E6B03-AEB2-7647-9853-00F985F7A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14179-6619-E14E-B7F2-6F83AE908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EE4B1-C252-1B41-83FA-4DC8215A7342}"/>
              </a:ext>
            </a:extLst>
          </p:cNvPr>
          <p:cNvSpPr txBox="1"/>
          <p:nvPr/>
        </p:nvSpPr>
        <p:spPr>
          <a:xfrm>
            <a:off x="736827" y="840973"/>
            <a:ext cx="756640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MAP baseline is a good start point for the white paper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is also important that our effort is synergetic to the European strategy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Plan is adding alternate thoughts to appeal the US contribution to be unique </a:t>
            </a:r>
          </a:p>
        </p:txBody>
      </p:sp>
    </p:spTree>
    <p:extLst>
      <p:ext uri="{BB962C8B-B14F-4D97-AF65-F5344CB8AC3E}">
        <p14:creationId xmlns:p14="http://schemas.microsoft.com/office/powerpoint/2010/main" val="279691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544CBA-4AC6-1546-B08D-F15FE970D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baseline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7F8B4-58BB-3545-8E4E-505E675498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13693-A715-EF45-B379-60643420F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815CC-E82C-D44F-9CFF-6F8B24CCA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637430-55F1-E347-86D9-CB9C06A99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0" y="1705241"/>
            <a:ext cx="8778240" cy="2154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F33DB-DE02-1548-BA5C-EDCCE8398C01}"/>
              </a:ext>
            </a:extLst>
          </p:cNvPr>
          <p:cNvSpPr txBox="1"/>
          <p:nvPr/>
        </p:nvSpPr>
        <p:spPr>
          <a:xfrm>
            <a:off x="228600" y="3834391"/>
            <a:ext cx="216600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Proton driver</a:t>
            </a:r>
          </a:p>
          <a:p>
            <a:r>
              <a:rPr lang="en-US" sz="1800" b="1" dirty="0"/>
              <a:t>4 Mega-Watt </a:t>
            </a:r>
            <a:r>
              <a:rPr lang="en-US" sz="1800" dirty="0"/>
              <a:t>8 GeV protons</a:t>
            </a:r>
          </a:p>
          <a:p>
            <a:r>
              <a:rPr lang="en-US" sz="1800" dirty="0"/>
              <a:t>N</a:t>
            </a:r>
            <a:r>
              <a:rPr lang="en-US" sz="1800" baseline="-25000" dirty="0"/>
              <a:t>p</a:t>
            </a:r>
            <a:r>
              <a:rPr lang="en-US" sz="1800" dirty="0"/>
              <a:t> = </a:t>
            </a:r>
            <a:r>
              <a:rPr lang="en-US" sz="1800" b="1" dirty="0"/>
              <a:t>3.13E15</a:t>
            </a:r>
            <a:r>
              <a:rPr lang="en-US" sz="1800" dirty="0"/>
              <a:t> protons on 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EB7F4-316B-3447-B45B-BA8F972A0B94}"/>
              </a:ext>
            </a:extLst>
          </p:cNvPr>
          <p:cNvSpPr txBox="1"/>
          <p:nvPr/>
        </p:nvSpPr>
        <p:spPr>
          <a:xfrm>
            <a:off x="2473996" y="3843540"/>
            <a:ext cx="244587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Front End</a:t>
            </a:r>
          </a:p>
          <a:p>
            <a:r>
              <a:rPr lang="en-US" sz="1800" dirty="0"/>
              <a:t>Proton to muon conversion efficiency is </a:t>
            </a:r>
            <a:r>
              <a:rPr lang="en-US" sz="1800" b="1" dirty="0"/>
              <a:t>10-15 %</a:t>
            </a:r>
            <a:r>
              <a:rPr lang="en-US" sz="1800" dirty="0"/>
              <a:t> for each 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2D7AF-4291-BD43-95B0-8BBDC0B26E0D}"/>
              </a:ext>
            </a:extLst>
          </p:cNvPr>
          <p:cNvSpPr txBox="1"/>
          <p:nvPr/>
        </p:nvSpPr>
        <p:spPr>
          <a:xfrm>
            <a:off x="5626526" y="3824452"/>
            <a:ext cx="289518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Acceleration &amp; Collider Ring</a:t>
            </a:r>
          </a:p>
          <a:p>
            <a:r>
              <a:rPr lang="en-US" sz="1800" dirty="0"/>
              <a:t>Total transmission efficiency is </a:t>
            </a:r>
            <a:r>
              <a:rPr lang="en-US" sz="1800" b="1" dirty="0"/>
              <a:t>70-80 %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65F40D-DAE4-7640-A171-1E252C4B191D}"/>
              </a:ext>
            </a:extLst>
          </p:cNvPr>
          <p:cNvSpPr txBox="1"/>
          <p:nvPr/>
        </p:nvSpPr>
        <p:spPr>
          <a:xfrm>
            <a:off x="6051983" y="59587"/>
            <a:ext cx="2863417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432FF"/>
                </a:solidFill>
              </a:rPr>
              <a:t>Transmission efficiency of 6D cooling is </a:t>
            </a:r>
            <a:r>
              <a:rPr lang="en-US" sz="1800" b="1" dirty="0">
                <a:solidFill>
                  <a:srgbClr val="0432FF"/>
                </a:solidFill>
              </a:rPr>
              <a:t>20 %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9300"/>
                </a:solidFill>
              </a:rPr>
              <a:t>Transmission efficiency of Final cooling is </a:t>
            </a:r>
            <a:r>
              <a:rPr lang="en-US" sz="1800" b="1" dirty="0">
                <a:solidFill>
                  <a:srgbClr val="FF9300"/>
                </a:solidFill>
              </a:rPr>
              <a:t>50 %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0F0CF4-05C3-5949-B001-3FF6DD9AFAAE}"/>
              </a:ext>
            </a:extLst>
          </p:cNvPr>
          <p:cNvSpPr/>
          <p:nvPr/>
        </p:nvSpPr>
        <p:spPr>
          <a:xfrm>
            <a:off x="3383599" y="1711679"/>
            <a:ext cx="1581665" cy="2118235"/>
          </a:xfrm>
          <a:prstGeom prst="rect">
            <a:avLst/>
          </a:prstGeom>
          <a:noFill/>
          <a:ln w="25400">
            <a:solidFill>
              <a:srgbClr val="0432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D71AE3-02AD-DE49-9AC7-68B37F7EE35E}"/>
              </a:ext>
            </a:extLst>
          </p:cNvPr>
          <p:cNvSpPr/>
          <p:nvPr/>
        </p:nvSpPr>
        <p:spPr>
          <a:xfrm>
            <a:off x="5008513" y="1721618"/>
            <a:ext cx="452094" cy="2118235"/>
          </a:xfrm>
          <a:prstGeom prst="rect">
            <a:avLst/>
          </a:prstGeom>
          <a:noFill/>
          <a:ln w="38100">
            <a:solidFill>
              <a:srgbClr val="FF9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DEFFB-DD1E-1947-A13A-223D6583E990}"/>
              </a:ext>
            </a:extLst>
          </p:cNvPr>
          <p:cNvSpPr/>
          <p:nvPr/>
        </p:nvSpPr>
        <p:spPr>
          <a:xfrm>
            <a:off x="4143006" y="497701"/>
            <a:ext cx="2029194" cy="1217410"/>
          </a:xfrm>
          <a:custGeom>
            <a:avLst/>
            <a:gdLst>
              <a:gd name="connsiteX0" fmla="*/ 1581665 w 1581665"/>
              <a:gd name="connsiteY0" fmla="*/ 0 h 691979"/>
              <a:gd name="connsiteX1" fmla="*/ 420130 w 1581665"/>
              <a:gd name="connsiteY1" fmla="*/ 0 h 691979"/>
              <a:gd name="connsiteX2" fmla="*/ 0 w 1581665"/>
              <a:gd name="connsiteY2" fmla="*/ 691979 h 69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1665" h="691979">
                <a:moveTo>
                  <a:pt x="1581665" y="0"/>
                </a:moveTo>
                <a:lnTo>
                  <a:pt x="420130" y="0"/>
                </a:lnTo>
                <a:lnTo>
                  <a:pt x="0" y="691979"/>
                </a:lnTo>
              </a:path>
            </a:pathLst>
          </a:cu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C417894-9F1A-7E48-B4CF-F44587A367DF}"/>
              </a:ext>
            </a:extLst>
          </p:cNvPr>
          <p:cNvSpPr/>
          <p:nvPr/>
        </p:nvSpPr>
        <p:spPr>
          <a:xfrm>
            <a:off x="5234560" y="1042402"/>
            <a:ext cx="937640" cy="659586"/>
          </a:xfrm>
          <a:custGeom>
            <a:avLst/>
            <a:gdLst>
              <a:gd name="connsiteX0" fmla="*/ 0 w 358346"/>
              <a:gd name="connsiteY0" fmla="*/ 395416 h 395416"/>
              <a:gd name="connsiteX1" fmla="*/ 234778 w 358346"/>
              <a:gd name="connsiteY1" fmla="*/ 0 h 395416"/>
              <a:gd name="connsiteX2" fmla="*/ 358346 w 358346"/>
              <a:gd name="connsiteY2" fmla="*/ 0 h 395416"/>
              <a:gd name="connsiteX3" fmla="*/ 358346 w 358346"/>
              <a:gd name="connsiteY3" fmla="*/ 0 h 3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346" h="395416">
                <a:moveTo>
                  <a:pt x="0" y="395416"/>
                </a:moveTo>
                <a:lnTo>
                  <a:pt x="234778" y="0"/>
                </a:lnTo>
                <a:lnTo>
                  <a:pt x="358346" y="0"/>
                </a:lnTo>
                <a:lnTo>
                  <a:pt x="358346" y="0"/>
                </a:lnTo>
              </a:path>
            </a:pathLst>
          </a:cu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06EDE0-CAF4-B443-AFA6-B283F86A6333}"/>
              </a:ext>
            </a:extLst>
          </p:cNvPr>
          <p:cNvSpPr txBox="1"/>
          <p:nvPr/>
        </p:nvSpPr>
        <p:spPr>
          <a:xfrm>
            <a:off x="124519" y="814638"/>
            <a:ext cx="388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Decay process is involved in an efficiency calculation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C9199-3090-AD4F-B1C1-09068A1DCAAF}"/>
              </a:ext>
            </a:extLst>
          </p:cNvPr>
          <p:cNvSpPr txBox="1"/>
          <p:nvPr/>
        </p:nvSpPr>
        <p:spPr>
          <a:xfrm>
            <a:off x="487826" y="5338444"/>
            <a:ext cx="843392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Goal of the European strategy plan is optimizing each element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Ex) Improve performance for 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Ex) Check feasibility and practicality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approach the same goal with a unique way  </a:t>
            </a:r>
          </a:p>
        </p:txBody>
      </p:sp>
    </p:spTree>
    <p:extLst>
      <p:ext uri="{BB962C8B-B14F-4D97-AF65-F5344CB8AC3E}">
        <p14:creationId xmlns:p14="http://schemas.microsoft.com/office/powerpoint/2010/main" val="278771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5DD4AB-4177-4944-8EF3-79F020F2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Solenoid-based target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76A94-D863-6A4C-A59D-12DDB4ACBE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35985-11B8-1F4D-B567-8656BDCC92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0B3DB-3A4F-A94F-867C-509860275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3712C-FE9C-AC4F-AF90-81CED2756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1216076"/>
            <a:ext cx="5575300" cy="482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A74BDA-5550-1740-A54D-DF7F9B48083D}"/>
              </a:ext>
            </a:extLst>
          </p:cNvPr>
          <p:cNvSpPr txBox="1"/>
          <p:nvPr/>
        </p:nvSpPr>
        <p:spPr>
          <a:xfrm>
            <a:off x="5853676" y="668413"/>
            <a:ext cx="245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K. McDonald, NuFACT15</a:t>
            </a:r>
          </a:p>
        </p:txBody>
      </p:sp>
      <p:sp>
        <p:nvSpPr>
          <p:cNvPr id="10" name="Content Placeholder 25">
            <a:extLst>
              <a:ext uri="{FF2B5EF4-FFF2-40B4-BE49-F238E27FC236}">
                <a16:creationId xmlns:a16="http://schemas.microsoft.com/office/drawing/2014/main" id="{0630BF62-2210-6F41-B4E7-531D3F6BF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33" y="820805"/>
            <a:ext cx="3632476" cy="5683408"/>
          </a:xfrm>
        </p:spPr>
        <p:txBody>
          <a:bodyPr/>
          <a:lstStyle/>
          <a:p>
            <a:r>
              <a:rPr lang="en-US" sz="2200" dirty="0"/>
              <a:t>Peak field 20 Tesla solenoid</a:t>
            </a:r>
          </a:p>
          <a:p>
            <a:r>
              <a:rPr lang="en-US" sz="2200" dirty="0"/>
              <a:t>Tapered field strength to adiabatic transfer transverse momentum into longitudinal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sz="2200" dirty="0"/>
              <a:t>Tungsten beads, CH2, and He gas to protect SC outer conductor (Nb</a:t>
            </a:r>
            <a:r>
              <a:rPr lang="en-US" sz="2200" baseline="-25000" dirty="0"/>
              <a:t>3</a:t>
            </a:r>
            <a:r>
              <a:rPr lang="en-US" sz="2200" dirty="0"/>
              <a:t>Sn+NbTi) from radiation </a:t>
            </a:r>
          </a:p>
          <a:p>
            <a:r>
              <a:rPr lang="en-US" sz="2200" dirty="0"/>
              <a:t>Hg as target material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A8651D4-1B59-F948-8303-D92DB07AD6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523336"/>
              </p:ext>
            </p:extLst>
          </p:nvPr>
        </p:nvGraphicFramePr>
        <p:xfrm>
          <a:off x="868905" y="2875302"/>
          <a:ext cx="2347463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4" imgW="1790640" imgH="419040" progId="Equation.DSMT4">
                  <p:embed/>
                </p:oleObj>
              </mc:Choice>
              <mc:Fallback>
                <p:oleObj name="Equation" r:id="rId4" imgW="1790640" imgH="41904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31FFEBFF-8145-2241-9EA0-C0D05E9CD4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8905" y="2875302"/>
                        <a:ext cx="2347463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88AA63E-9197-1147-8A58-BAA63BAE39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697302"/>
              </p:ext>
            </p:extLst>
          </p:nvPr>
        </p:nvGraphicFramePr>
        <p:xfrm>
          <a:off x="861947" y="3434059"/>
          <a:ext cx="34036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6" imgW="2946240" imgH="228600" progId="Equation.DSMT4">
                  <p:embed/>
                </p:oleObj>
              </mc:Choice>
              <mc:Fallback>
                <p:oleObj name="Equation" r:id="rId6" imgW="2946240" imgH="228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A887A776-8DE7-2746-97DD-39B9831426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1947" y="3434059"/>
                        <a:ext cx="3403600" cy="26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7027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FD2129-3FCF-1D4B-8C15-829E3453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for Solenoid-based target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1FEC2-E8F8-644A-935B-396ECDDD2A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2B9B8-52F1-254D-9C08-82176C1B4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73CE1-1F82-F64F-986F-AC01302ED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F88972-4AD9-2745-944D-5AA41CB03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19" y="1083365"/>
            <a:ext cx="8196470" cy="515840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No solution of proton beam damper in the target system</a:t>
            </a:r>
          </a:p>
          <a:p>
            <a:pPr lvl="1"/>
            <a:r>
              <a:rPr lang="en-US" sz="2000" dirty="0"/>
              <a:t>Beam damper is inside the solenoid magnet</a:t>
            </a:r>
          </a:p>
          <a:p>
            <a:pPr lvl="1"/>
            <a:r>
              <a:rPr lang="en-US" sz="2000" dirty="0"/>
              <a:t>Need to remove 4 MW heat from the magnet</a:t>
            </a:r>
          </a:p>
          <a:p>
            <a:pPr lvl="1"/>
            <a:r>
              <a:rPr lang="en-US" sz="2000" dirty="0"/>
              <a:t>Extreme radiological hazard</a:t>
            </a:r>
          </a:p>
          <a:p>
            <a:r>
              <a:rPr lang="en-US" dirty="0">
                <a:solidFill>
                  <a:srgbClr val="FF0000"/>
                </a:solidFill>
              </a:rPr>
              <a:t>If Hg as target material, Hg is toxic and actively reacts with Al and SS</a:t>
            </a:r>
          </a:p>
          <a:p>
            <a:pPr lvl="1"/>
            <a:r>
              <a:rPr lang="en-US" sz="2000" dirty="0"/>
              <a:t>SS damaged (cavitation on Hg surface) reported at SNS and MERIT experiment</a:t>
            </a:r>
          </a:p>
          <a:p>
            <a:pPr lvl="1"/>
            <a:r>
              <a:rPr lang="en-US" sz="2000" dirty="0"/>
              <a:t>SNS Hg target changeout four times per year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Magnetic shield for 20 Tesla solenoid required </a:t>
            </a:r>
          </a:p>
          <a:p>
            <a:pPr lvl="1"/>
            <a:r>
              <a:rPr lang="en-US" dirty="0"/>
              <a:t>No practical design exists</a:t>
            </a:r>
          </a:p>
        </p:txBody>
      </p:sp>
    </p:spTree>
    <p:extLst>
      <p:ext uri="{BB962C8B-B14F-4D97-AF65-F5344CB8AC3E}">
        <p14:creationId xmlns:p14="http://schemas.microsoft.com/office/powerpoint/2010/main" val="227361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88EFA1-2972-9446-9720-9DDF34911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5138530" cy="5297252"/>
          </a:xfrm>
        </p:spPr>
        <p:txBody>
          <a:bodyPr/>
          <a:lstStyle/>
          <a:p>
            <a:r>
              <a:rPr lang="en-US" dirty="0"/>
              <a:t>Use a new target material</a:t>
            </a:r>
          </a:p>
          <a:p>
            <a:pPr lvl="1"/>
            <a:r>
              <a:rPr lang="en-US" dirty="0"/>
              <a:t>Carbon graphite (past study shown in righthand plot)</a:t>
            </a:r>
          </a:p>
          <a:p>
            <a:pPr lvl="1"/>
            <a:r>
              <a:rPr lang="en-US" dirty="0"/>
              <a:t>Nano fiber</a:t>
            </a:r>
          </a:p>
          <a:p>
            <a:pPr lvl="1"/>
            <a:r>
              <a:rPr lang="en-US" dirty="0"/>
              <a:t>Best mixing</a:t>
            </a:r>
          </a:p>
          <a:p>
            <a:r>
              <a:rPr lang="en-US" dirty="0"/>
              <a:t>Study radiological hazard and design beam dump</a:t>
            </a:r>
          </a:p>
          <a:p>
            <a:pPr lvl="1"/>
            <a:r>
              <a:rPr lang="en-US" dirty="0"/>
              <a:t>So far, we do not have any idea for a solenoid-based target system (100 kW@Mu2e has already challenging, see righthand plot)</a:t>
            </a:r>
          </a:p>
          <a:p>
            <a:pPr lvl="1"/>
            <a:r>
              <a:rPr lang="en-US" dirty="0"/>
              <a:t>Horn-based target system is considered to mitigate the beam dump issue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FB0EE5-0619-1640-AE27-A07BB522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US strategy plan for target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1F548-4A26-8F4A-BAD9-D443F7F8BD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9FD6D-061E-2049-A306-19DFD304A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F3172-FFC9-1140-8C49-9B4E7B33E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8E56D-878D-9B45-AC97-DB42375AC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224" y="971550"/>
            <a:ext cx="3009900" cy="2717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DA2FAB-95FC-2C4A-9B4F-A30120FF32B3}"/>
              </a:ext>
            </a:extLst>
          </p:cNvPr>
          <p:cNvSpPr txBox="1"/>
          <p:nvPr/>
        </p:nvSpPr>
        <p:spPr>
          <a:xfrm>
            <a:off x="5713139" y="602218"/>
            <a:ext cx="332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Study of muon yield with C 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0DF106-4C98-1E4F-B64E-46AA266507EA}"/>
              </a:ext>
            </a:extLst>
          </p:cNvPr>
          <p:cNvSpPr txBox="1"/>
          <p:nvPr/>
        </p:nvSpPr>
        <p:spPr>
          <a:xfrm>
            <a:off x="6639339" y="2993400"/>
            <a:ext cx="190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Ding et al., IPAC2016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75D7E6-4C8E-1948-A091-143CE65B5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40" y="4408555"/>
            <a:ext cx="3765668" cy="2103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41F179-90EE-A849-A8B1-A48092C0D8E9}"/>
              </a:ext>
            </a:extLst>
          </p:cNvPr>
          <p:cNvSpPr txBox="1"/>
          <p:nvPr/>
        </p:nvSpPr>
        <p:spPr>
          <a:xfrm>
            <a:off x="5412734" y="3776727"/>
            <a:ext cx="3711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Design study of Mu2e solenoid-based</a:t>
            </a:r>
          </a:p>
          <a:p>
            <a:r>
              <a:rPr lang="en-US" sz="1800" dirty="0"/>
              <a:t>W target system</a:t>
            </a:r>
          </a:p>
        </p:txBody>
      </p:sp>
    </p:spTree>
    <p:extLst>
      <p:ext uri="{BB962C8B-B14F-4D97-AF65-F5344CB8AC3E}">
        <p14:creationId xmlns:p14="http://schemas.microsoft.com/office/powerpoint/2010/main" val="103332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174403-FC5C-FF47-9C89-49D6FABD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design: Horn target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2142C-A0A1-A44F-839A-5218140E71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65567-904F-E14D-8E82-8D7D0D21D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09BF2-431A-5041-B79C-CEE7BE199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93AA4-2A5B-F348-AB40-713514FF7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896" y="1373836"/>
            <a:ext cx="5339504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F6F27C-ECC7-4540-8A1E-CCC202E4078B}"/>
              </a:ext>
            </a:extLst>
          </p:cNvPr>
          <p:cNvSpPr txBox="1"/>
          <p:nvPr/>
        </p:nvSpPr>
        <p:spPr>
          <a:xfrm>
            <a:off x="4158510" y="3690610"/>
            <a:ext cx="4832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Van der Meer’s original sketch of magnetic horn in 1961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3072A88-E303-C341-8E7A-592091DC3C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48957"/>
                <a:ext cx="4234545" cy="5085927"/>
              </a:xfrm>
            </p:spPr>
            <p:txBody>
              <a:bodyPr/>
              <a:lstStyle/>
              <a:p>
                <a:r>
                  <a:rPr lang="en-US" sz="2000" dirty="0"/>
                  <a:t>Lorentz force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/>
                  <a:t>) makes focusing </a:t>
                </a:r>
                <a:endParaRPr lang="en-US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2000" dirty="0">
                    <a:ea typeface="Cambria Math" panose="02040503050406030204" pitchFamily="18" charset="0"/>
                  </a:rPr>
                  <a:t>Assume path length inside horn field is parabolic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Beam dump can be outside horns</a:t>
                </a:r>
              </a:p>
              <a:p>
                <a:r>
                  <a:rPr lang="en-US" sz="2000" dirty="0"/>
                  <a:t>Widely used for neutrino experiments</a:t>
                </a:r>
              </a:p>
              <a:p>
                <a:pPr lvl="1"/>
                <a:r>
                  <a:rPr lang="en-US" sz="2000" dirty="0"/>
                  <a:t>T2K: 515 kW (2020)</a:t>
                </a:r>
              </a:p>
              <a:p>
                <a:pPr lvl="1"/>
                <a:r>
                  <a:rPr lang="en-US" sz="2000" dirty="0" err="1"/>
                  <a:t>NuMI</a:t>
                </a:r>
                <a:r>
                  <a:rPr lang="en-US" sz="2000" dirty="0"/>
                  <a:t>: 843 kW (2021)</a:t>
                </a:r>
              </a:p>
              <a:p>
                <a:pPr lvl="1"/>
                <a:r>
                  <a:rPr lang="en-US" sz="2000" dirty="0"/>
                  <a:t>Both use C graphite</a:t>
                </a:r>
              </a:p>
              <a:p>
                <a:pPr lvl="1"/>
                <a:r>
                  <a:rPr lang="en-US" sz="2000" dirty="0"/>
                  <a:t>Horn survives more than 10</a:t>
                </a:r>
                <a:r>
                  <a:rPr lang="en-US" sz="2000" baseline="30000" dirty="0"/>
                  <a:t>7 </a:t>
                </a:r>
                <a:r>
                  <a:rPr lang="en-US" sz="2000" dirty="0"/>
                  <a:t>beam pulses</a:t>
                </a:r>
              </a:p>
              <a:p>
                <a:pPr marL="457200" lvl="1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3072A88-E303-C341-8E7A-592091DC3C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48957"/>
                <a:ext cx="4234545" cy="5085927"/>
              </a:xfrm>
              <a:blipFill>
                <a:blip r:embed="rId3"/>
                <a:stretch>
                  <a:fillRect l="-3303" t="-1247" r="-1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8458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89BE85-05DF-A149-931D-9DC8EF0B0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02587"/>
            <a:ext cx="4224130" cy="5425479"/>
          </a:xfrm>
        </p:spPr>
        <p:txBody>
          <a:bodyPr/>
          <a:lstStyle/>
          <a:p>
            <a:r>
              <a:rPr lang="en-US" dirty="0"/>
              <a:t>Extract forward and backward scattered </a:t>
            </a:r>
            <a:r>
              <a:rPr lang="en-US" dirty="0" err="1"/>
              <a:t>pions</a:t>
            </a:r>
            <a:endParaRPr lang="en-US" dirty="0"/>
          </a:p>
          <a:p>
            <a:pPr lvl="1"/>
            <a:r>
              <a:rPr lang="en-US" dirty="0"/>
              <a:t>Design study has begun</a:t>
            </a:r>
          </a:p>
          <a:p>
            <a:pPr lvl="1"/>
            <a:r>
              <a:rPr lang="en-US" dirty="0"/>
              <a:t>Ratio of forward and backward pion yields is significantly unbalanced</a:t>
            </a:r>
          </a:p>
          <a:p>
            <a:pPr lvl="1"/>
            <a:r>
              <a:rPr lang="en-US" dirty="0"/>
              <a:t>Phase spaces of forward and backward </a:t>
            </a:r>
            <a:r>
              <a:rPr lang="en-US" dirty="0" err="1"/>
              <a:t>pions</a:t>
            </a:r>
            <a:r>
              <a:rPr lang="en-US" dirty="0"/>
              <a:t> are quite different; need to optimize the extraction optics for each pion</a:t>
            </a:r>
          </a:p>
          <a:p>
            <a:r>
              <a:rPr lang="en-US" dirty="0"/>
              <a:t>Form FODO optics</a:t>
            </a:r>
          </a:p>
          <a:p>
            <a:pPr lvl="1"/>
            <a:r>
              <a:rPr lang="en-US" dirty="0"/>
              <a:t>Looks more attractive option now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06CA8-A749-E943-93E0-73FE7DAF2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horn designs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2DD51-6CC3-A145-9584-86E784EB41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D40F1-73E3-BD48-A488-E2CDC6FFB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128FA-5C03-0B44-AB70-64ABA1221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60DC1EA-D369-3241-986E-3CAC9909C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79629"/>
            <a:ext cx="4401463" cy="3210339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9201616-0D23-4540-A504-B7D2A5C0B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31" y="4854873"/>
            <a:ext cx="4600244" cy="13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00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C07C9-762C-2849-9ED4-82A835C9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9630"/>
            <a:ext cx="8672513" cy="5351284"/>
          </a:xfrm>
        </p:spPr>
        <p:txBody>
          <a:bodyPr/>
          <a:lstStyle/>
          <a:p>
            <a:r>
              <a:rPr lang="en-US" dirty="0"/>
              <a:t>HEP target shape is monochromatic</a:t>
            </a:r>
          </a:p>
          <a:p>
            <a:pPr lvl="1"/>
            <a:r>
              <a:rPr lang="en-US" dirty="0"/>
              <a:t>Simplify optimization (mainly for high gain pion yield) </a:t>
            </a:r>
          </a:p>
          <a:p>
            <a:pPr lvl="1"/>
            <a:r>
              <a:rPr lang="en-US" dirty="0"/>
              <a:t>Simulation and experiment show that pion yield peak around one interaction length thus an impact thermal stress is also maximum around there</a:t>
            </a:r>
          </a:p>
          <a:p>
            <a:pPr lvl="1"/>
            <a:r>
              <a:rPr lang="en-US" dirty="0"/>
              <a:t>Possibly changing shape of target around high stress area to mitigate stress and improve pion yield</a:t>
            </a:r>
          </a:p>
          <a:p>
            <a:r>
              <a:rPr lang="en-US" dirty="0"/>
              <a:t>HEP target material uses the same material</a:t>
            </a:r>
          </a:p>
          <a:p>
            <a:pPr lvl="1"/>
            <a:r>
              <a:rPr lang="en-US" dirty="0"/>
              <a:t>Possibly, there is the best mix to achieve high stress resistive and high pion yield</a:t>
            </a:r>
          </a:p>
          <a:p>
            <a:r>
              <a:rPr lang="en-US" dirty="0"/>
              <a:t>Apply AI to optimize the target system</a:t>
            </a:r>
          </a:p>
          <a:p>
            <a:pPr lvl="1"/>
            <a:r>
              <a:rPr lang="en-US" dirty="0"/>
              <a:t>AI is widely used for material science, why not for us?</a:t>
            </a:r>
          </a:p>
          <a:p>
            <a:pPr lvl="1"/>
            <a:r>
              <a:rPr lang="en-US" dirty="0"/>
              <a:t>We need a data base and High Performance </a:t>
            </a:r>
            <a:r>
              <a:rPr lang="en-US" dirty="0" err="1"/>
              <a:t>Computering</a:t>
            </a:r>
            <a:r>
              <a:rPr lang="en-US" dirty="0"/>
              <a:t> (HPC)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2E0291-A18C-774F-A554-F76BC1EC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B8242-8EBC-FD4B-9874-07C354C1AF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BB079-D2FD-7A43-9EC0-C0298E037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Targetry and cooling,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92140-0DAC-914A-AE28-7815222D1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3381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80594</TotalTime>
  <Words>1285</Words>
  <Application>Microsoft Macintosh PowerPoint</Application>
  <PresentationFormat>On-screen Show (4:3)</PresentationFormat>
  <Paragraphs>218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 Unicode MS</vt:lpstr>
      <vt:lpstr>Arial</vt:lpstr>
      <vt:lpstr>Arial Narrow</vt:lpstr>
      <vt:lpstr>Calibri</vt:lpstr>
      <vt:lpstr>Cambria Math</vt:lpstr>
      <vt:lpstr>Helvetica</vt:lpstr>
      <vt:lpstr>Symbol</vt:lpstr>
      <vt:lpstr>Times New Roman</vt:lpstr>
      <vt:lpstr>Fermilab_PowerPoint_Template_090915</vt:lpstr>
      <vt:lpstr>Equation</vt:lpstr>
      <vt:lpstr>Equation.DSMT4</vt:lpstr>
      <vt:lpstr>PowerPoint Presentation</vt:lpstr>
      <vt:lpstr>Possible contents in White paper</vt:lpstr>
      <vt:lpstr>MAP baseline </vt:lpstr>
      <vt:lpstr>Solenoid-based target system</vt:lpstr>
      <vt:lpstr>Challenge for Solenoid-based target system</vt:lpstr>
      <vt:lpstr>Proposed US strategy plan for target system</vt:lpstr>
      <vt:lpstr>Alternate design: Horn target system</vt:lpstr>
      <vt:lpstr>Two horn designs</vt:lpstr>
      <vt:lpstr>Optimizing target</vt:lpstr>
      <vt:lpstr>MAP Cooling channel</vt:lpstr>
      <vt:lpstr>MAP baseline final cooling: High solenoid channel</vt:lpstr>
      <vt:lpstr>US strategy for cooling </vt:lpstr>
      <vt:lpstr>Apply HTS for Final Rectilinear Cooling Channel</vt:lpstr>
      <vt:lpstr>Parametric-resonance Ionization Cooling (PIC)  in present muon emittance evolution scheme</vt:lpstr>
      <vt:lpstr>Plasma lens in gas filled RF cavity</vt:lpstr>
      <vt:lpstr>R&amp;D of plasma lens in cooling</vt:lpstr>
      <vt:lpstr>Cooling demonstration facility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Katsuya Yonehara</cp:lastModifiedBy>
  <cp:revision>2406</cp:revision>
  <cp:lastPrinted>2019-10-08T19:10:15Z</cp:lastPrinted>
  <dcterms:created xsi:type="dcterms:W3CDTF">2014-01-03T20:18:13Z</dcterms:created>
  <dcterms:modified xsi:type="dcterms:W3CDTF">2022-01-26T16:23:30Z</dcterms:modified>
</cp:coreProperties>
</file>