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Microsoft_Equation10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4" r:id="rId2"/>
    <p:sldId id="280" r:id="rId3"/>
    <p:sldId id="258" r:id="rId4"/>
    <p:sldId id="269" r:id="rId5"/>
    <p:sldId id="270" r:id="rId6"/>
    <p:sldId id="268" r:id="rId7"/>
    <p:sldId id="271" r:id="rId8"/>
    <p:sldId id="278" r:id="rId9"/>
    <p:sldId id="277" r:id="rId10"/>
    <p:sldId id="279" r:id="rId11"/>
    <p:sldId id="273" r:id="rId12"/>
    <p:sldId id="274" r:id="rId13"/>
    <p:sldId id="275" r:id="rId14"/>
    <p:sldId id="276" r:id="rId15"/>
    <p:sldId id="272" r:id="rId1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9341" autoAdjust="0"/>
    <p:restoredTop sz="94579" autoAdjust="0"/>
  </p:normalViewPr>
  <p:slideViewPr>
    <p:cSldViewPr snapToObjects="1" showGuides="1">
      <p:cViewPr>
        <p:scale>
          <a:sx n="100" d="100"/>
          <a:sy n="100" d="100"/>
        </p:scale>
        <p:origin x="-232" y="-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0" Type="http://schemas.openxmlformats.org/officeDocument/2006/relationships/image" Target="../media/image20.emf"/><Relationship Id="rId11" Type="http://schemas.openxmlformats.org/officeDocument/2006/relationships/image" Target="../media/image21.emf"/><Relationship Id="rId1" Type="http://schemas.openxmlformats.org/officeDocument/2006/relationships/image" Target="../media/image16.emf"/><Relationship Id="rId2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03EEF-9089-C744-8C93-EE73F8B15776}" type="datetimeFigureOut">
              <a:rPr lang="fr-FR" smtClean="0"/>
              <a:pPr/>
              <a:t>26.01.22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8E451-F231-B046-B379-61FE019F64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9726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7F9A8-E4A4-1C40-93CC-37CDF0C3283E}" type="datetimeFigureOut">
              <a:rPr lang="fr-FR" smtClean="0"/>
              <a:pPr/>
              <a:t>26.01.22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93A5D-14D6-4646-84B9-A0E78F83D0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704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AC84-B53D-4C74-88DB-C6F7F1D6CFF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4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fr-FR" dirty="0" smtClean="0"/>
              <a:t>Neutrino Radiation                                                                Workshop on Muon Driven Colliders, 26th and 27th January 2022 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 smtClean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457200" y="1276350"/>
            <a:ext cx="8305800" cy="3536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9512" y="4948014"/>
            <a:ext cx="7516688" cy="23001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fr-FR" dirty="0" smtClean="0"/>
              <a:t>Neutrino Radiation                                                                Workshop on Muon Driven Colliders, 26th and 27th January 2022 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 smtClean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3"/>
          <p:cNvSpPr>
            <a:spLocks noGrp="1"/>
          </p:cNvSpPr>
          <p:nvPr>
            <p:ph type="pic" sz="quarter" idx="10"/>
          </p:nvPr>
        </p:nvSpPr>
        <p:spPr>
          <a:xfrm>
            <a:off x="457200" y="1276350"/>
            <a:ext cx="8229600" cy="3505200"/>
          </a:xfrm>
          <a:prstGeom prst="rect">
            <a:avLst/>
          </a:prstGeom>
        </p:spPr>
        <p:txBody>
          <a:bodyPr vert="horz"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 smtClean="0"/>
              <a:t>Nom Prenom 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 smtClean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 smtClean="0"/>
              <a:t>Cliquez et modifiez le titre</a:t>
            </a:r>
            <a:endParaRPr lang="en-GB" dirty="0"/>
          </a:p>
        </p:txBody>
      </p:sp>
      <p:sp>
        <p:nvSpPr>
          <p:cNvPr id="4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457200" y="1276349"/>
            <a:ext cx="3733800" cy="3276601"/>
          </a:xfrm>
          <a:prstGeom prst="rect">
            <a:avLst/>
          </a:prstGeom>
        </p:spPr>
        <p:txBody>
          <a:bodyPr vert="horz"/>
          <a:lstStyle/>
          <a:p>
            <a:endParaRPr lang="en-GB" dirty="0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4343400" y="1276350"/>
            <a:ext cx="4419600" cy="32766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 smtClean="0"/>
              <a:t>Nom Prenom </a:t>
            </a:r>
            <a:endParaRPr lang="en-GB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Content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305992" y="1194197"/>
            <a:ext cx="8532018" cy="345638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chemeClr val="tx2"/>
                </a:solidFill>
              </a:defRPr>
            </a:lvl1pPr>
            <a:lvl2pPr marL="243000" indent="-243000">
              <a:buFont typeface="Arial"/>
              <a:buChar char="•"/>
              <a:defRPr sz="1400">
                <a:solidFill>
                  <a:schemeClr val="tx2"/>
                </a:solidFill>
              </a:defRPr>
            </a:lvl2pPr>
            <a:lvl3pPr marL="486000" indent="-243000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 marL="729000" indent="-243000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4pPr>
            <a:lvl5pPr marL="1543050" indent="-17145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>
          <a:xfrm>
            <a:off x="305991" y="280195"/>
            <a:ext cx="8532019" cy="799307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>
          <a:xfrm>
            <a:off x="2436394" y="4806000"/>
            <a:ext cx="650897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fld id="{5A2D8E4C-A0BF-5444-9C74-A3C2242D2F23}" type="datetime1">
              <a:rPr lang="en-US" smtClean="0"/>
              <a:t>26.01.22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>
          <a:xfrm>
            <a:off x="3194447" y="4806000"/>
            <a:ext cx="4929166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r>
              <a:rPr lang="en-US"/>
              <a:t>Presenter | Presentation Title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8298414" y="4806000"/>
            <a:ext cx="510941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7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Click </a:t>
            </a:r>
            <a:r>
              <a:rPr lang="en-GB" dirty="0" smtClean="0"/>
              <a:t>to </a:t>
            </a:r>
            <a:r>
              <a:rPr lang="en-GB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18/01/2021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Muon Collider Design Meeting (EDMS 2469628)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0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UON-Slide-graphBase-pagebottom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4948014"/>
            <a:ext cx="9144000" cy="265336"/>
          </a:xfrm>
          <a:prstGeom prst="rect">
            <a:avLst/>
          </a:prstGeom>
        </p:spPr>
      </p:pic>
      <p:pic>
        <p:nvPicPr>
          <p:cNvPr id="7" name="Image 6" descr="MCC-inernational-finalV01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110800" y="36000"/>
            <a:ext cx="1013799" cy="10137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0" r:id="rId4"/>
    <p:sldLayoutId id="2147483671" r:id="rId5"/>
    <p:sldLayoutId id="2147483672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11.e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12.emf"/><Relationship Id="rId17" Type="http://schemas.openxmlformats.org/officeDocument/2006/relationships/oleObject" Target="../embeddings/oleObject7.bin"/><Relationship Id="rId18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8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4.emf"/><Relationship Id="rId5" Type="http://schemas.openxmlformats.org/officeDocument/2006/relationships/image" Target="../media/image15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20" Type="http://schemas.openxmlformats.org/officeDocument/2006/relationships/image" Target="../media/image19.emf"/><Relationship Id="rId21" Type="http://schemas.openxmlformats.org/officeDocument/2006/relationships/oleObject" Target="../embeddings/Microsoft_Equation8.bin"/><Relationship Id="rId22" Type="http://schemas.openxmlformats.org/officeDocument/2006/relationships/image" Target="../media/image20.emf"/><Relationship Id="rId23" Type="http://schemas.openxmlformats.org/officeDocument/2006/relationships/oleObject" Target="../embeddings/Microsoft_Equation9.bin"/><Relationship Id="rId24" Type="http://schemas.openxmlformats.org/officeDocument/2006/relationships/image" Target="../media/image21.emf"/><Relationship Id="rId10" Type="http://schemas.openxmlformats.org/officeDocument/2006/relationships/image" Target="../media/image8.emf"/><Relationship Id="rId11" Type="http://schemas.openxmlformats.org/officeDocument/2006/relationships/oleObject" Target="../embeddings/oleObject10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0.emf"/><Relationship Id="rId15" Type="http://schemas.openxmlformats.org/officeDocument/2006/relationships/oleObject" Target="../embeddings/Microsoft_Equation5.bin"/><Relationship Id="rId16" Type="http://schemas.openxmlformats.org/officeDocument/2006/relationships/image" Target="../media/image17.emf"/><Relationship Id="rId17" Type="http://schemas.openxmlformats.org/officeDocument/2006/relationships/oleObject" Target="../embeddings/Microsoft_Equation6.bin"/><Relationship Id="rId18" Type="http://schemas.openxmlformats.org/officeDocument/2006/relationships/image" Target="../media/image18.emf"/><Relationship Id="rId19" Type="http://schemas.openxmlformats.org/officeDocument/2006/relationships/oleObject" Target="../embeddings/Microsoft_Equation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6.emf"/><Relationship Id="rId5" Type="http://schemas.openxmlformats.org/officeDocument/2006/relationships/oleObject" Target="../embeddings/Microsoft_Equation4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23.emf"/><Relationship Id="rId10" Type="http://schemas.openxmlformats.org/officeDocument/2006/relationships/oleObject" Target="../embeddings/Microsoft_Equation10.bin"/><Relationship Id="rId11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MUON-SlideGraph-gradient.png"/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3069829"/>
            <a:ext cx="9144000" cy="2108200"/>
          </a:xfrm>
          <a:prstGeom prst="rect">
            <a:avLst/>
          </a:prstGeom>
        </p:spPr>
      </p:pic>
      <p:pic>
        <p:nvPicPr>
          <p:cNvPr id="83" name="Image 82" descr="MUON-SlideGraph-LogoBkgn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0960"/>
          </a:xfrm>
          <a:prstGeom prst="rect">
            <a:avLst/>
          </a:prstGeom>
        </p:spPr>
      </p:pic>
      <p:pic>
        <p:nvPicPr>
          <p:cNvPr id="85" name="Image 84" descr="MCC-LogoCER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55900"/>
            <a:ext cx="838200" cy="838200"/>
          </a:xfrm>
          <a:prstGeom prst="rect">
            <a:avLst/>
          </a:prstGeom>
        </p:spPr>
      </p:pic>
      <p:pic>
        <p:nvPicPr>
          <p:cNvPr id="86" name="Image 85" descr="MCC-inernational-finalV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03" y="57150"/>
            <a:ext cx="1391497" cy="1391497"/>
          </a:xfrm>
          <a:prstGeom prst="rect">
            <a:avLst/>
          </a:prstGeom>
        </p:spPr>
      </p:pic>
      <p:sp>
        <p:nvSpPr>
          <p:cNvPr id="87" name="ZoneTexte 86"/>
          <p:cNvSpPr txBox="1"/>
          <p:nvPr/>
        </p:nvSpPr>
        <p:spPr>
          <a:xfrm>
            <a:off x="4860032" y="4291230"/>
            <a:ext cx="37444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 Narrow"/>
                <a:cs typeface="Arial Narrow"/>
              </a:rPr>
              <a:t>Workshop </a:t>
            </a:r>
            <a:r>
              <a:rPr lang="en-US" sz="1600" dirty="0">
                <a:solidFill>
                  <a:schemeClr val="bg1"/>
                </a:solidFill>
                <a:latin typeface="Arial Narrow"/>
                <a:cs typeface="Arial Narrow"/>
              </a:rPr>
              <a:t>on Muon Driven </a:t>
            </a:r>
            <a:r>
              <a:rPr lang="en-US" sz="1600" dirty="0" smtClean="0">
                <a:solidFill>
                  <a:schemeClr val="bg1"/>
                </a:solidFill>
                <a:latin typeface="Arial Narrow"/>
                <a:cs typeface="Arial Narrow"/>
              </a:rPr>
              <a:t>Colliders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Arial Narrow"/>
                <a:cs typeface="Arial Narrow"/>
              </a:rPr>
              <a:t>26</a:t>
            </a:r>
            <a:r>
              <a:rPr lang="en-US" sz="1600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  <a:t>th</a:t>
            </a:r>
            <a:r>
              <a:rPr lang="en-US" sz="1600" dirty="0" smtClean="0">
                <a:solidFill>
                  <a:schemeClr val="bg1"/>
                </a:solidFill>
                <a:latin typeface="Arial Narrow"/>
                <a:cs typeface="Arial Narrow"/>
              </a:rPr>
              <a:t> and 27</a:t>
            </a:r>
            <a:r>
              <a:rPr lang="en-US" sz="1600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  <a:t>th</a:t>
            </a:r>
            <a:r>
              <a:rPr lang="en-US" sz="1600" dirty="0" smtClean="0">
                <a:solidFill>
                  <a:schemeClr val="bg1"/>
                </a:solidFill>
                <a:latin typeface="Arial Narrow"/>
                <a:cs typeface="Arial Narrow"/>
              </a:rPr>
              <a:t> January 2022    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2354973" y="1851670"/>
            <a:ext cx="43772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>
                <a:latin typeface="Arial Narrow"/>
                <a:cs typeface="Arial Narrow"/>
              </a:rPr>
              <a:t>Neutrino Radiation Assessment and Mitigation</a:t>
            </a:r>
            <a:endParaRPr lang="en-GB" sz="3600" b="1" i="1" dirty="0"/>
          </a:p>
        </p:txBody>
      </p:sp>
      <p:sp>
        <p:nvSpPr>
          <p:cNvPr id="9" name="ZoneTexte 86"/>
          <p:cNvSpPr txBox="1"/>
          <p:nvPr/>
        </p:nvSpPr>
        <p:spPr>
          <a:xfrm>
            <a:off x="132503" y="4291230"/>
            <a:ext cx="44394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/>
                <a:cs typeface="Arial Narrow"/>
              </a:rPr>
              <a:t>C. Ahdida, C. Carli</a:t>
            </a:r>
            <a:r>
              <a:rPr lang="en-US" sz="1600" dirty="0">
                <a:solidFill>
                  <a:schemeClr val="bg1"/>
                </a:solidFill>
                <a:latin typeface="Arial Narrow"/>
                <a:cs typeface="Arial Narrow"/>
              </a:rPr>
              <a:t>, </a:t>
            </a:r>
            <a:r>
              <a:rPr lang="en-US" sz="1600" dirty="0" smtClean="0">
                <a:solidFill>
                  <a:schemeClr val="bg1"/>
                </a:solidFill>
                <a:latin typeface="Arial Narrow"/>
                <a:cs typeface="Arial Narrow"/>
              </a:rPr>
              <a:t>N. Guilhaudin, G</a:t>
            </a:r>
            <a:r>
              <a:rPr lang="en-US" sz="1600" dirty="0" smtClean="0">
                <a:solidFill>
                  <a:schemeClr val="bg1"/>
                </a:solidFill>
                <a:latin typeface="Arial Narrow"/>
                <a:cs typeface="Arial Narrow"/>
              </a:rPr>
              <a:t>. Lacerda, </a:t>
            </a:r>
            <a:br>
              <a:rPr lang="en-US" sz="16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1600" dirty="0" smtClean="0">
                <a:solidFill>
                  <a:schemeClr val="bg1"/>
                </a:solidFill>
                <a:latin typeface="Arial Narrow"/>
                <a:cs typeface="Arial Narrow"/>
              </a:rPr>
              <a:t>A. Lechner, G. Lerner, Y. Robert, D. Schulte, K. Skoufaris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179512" y="1059582"/>
            <a:ext cx="6347048" cy="3680916"/>
          </a:xfrm>
        </p:spPr>
        <p:txBody>
          <a:bodyPr/>
          <a:lstStyle/>
          <a:p>
            <a:pPr marL="177800" indent="-177800"/>
            <a:r>
              <a:rPr lang="en-GB" sz="1800" dirty="0" smtClean="0">
                <a:latin typeface="+mn-lt"/>
                <a:cs typeface="Calibri"/>
              </a:rPr>
              <a:t>Very first results</a:t>
            </a:r>
            <a:endParaRPr lang="en-GB" sz="1800" dirty="0">
              <a:cs typeface="Calibri"/>
            </a:endParaRP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 smtClean="0">
                <a:latin typeface="+mn-lt"/>
                <a:cs typeface="Calibri"/>
              </a:rPr>
              <a:t>Plot shows absorbed dose for</a:t>
            </a:r>
            <a:br>
              <a:rPr lang="en-GB" sz="1600" dirty="0" smtClean="0">
                <a:latin typeface="+mn-lt"/>
                <a:cs typeface="Calibri"/>
              </a:rPr>
            </a:br>
            <a:r>
              <a:rPr lang="en-GB" sz="1600" dirty="0" smtClean="0">
                <a:latin typeface="+mn-lt"/>
                <a:cs typeface="Calibri"/>
              </a:rPr>
              <a:t>direct comparison</a:t>
            </a: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 smtClean="0">
                <a:latin typeface="+mn-lt"/>
                <a:cs typeface="Calibri"/>
              </a:rPr>
              <a:t>At a first glance good agreement</a:t>
            </a:r>
            <a:br>
              <a:rPr lang="en-GB" sz="1600" dirty="0" smtClean="0">
                <a:latin typeface="+mn-lt"/>
                <a:cs typeface="Calibri"/>
              </a:rPr>
            </a:br>
            <a:r>
              <a:rPr lang="en-GB" sz="1600" dirty="0" smtClean="0">
                <a:latin typeface="+mn-lt"/>
                <a:cs typeface="Calibri"/>
              </a:rPr>
              <a:t>with analytical estimate</a:t>
            </a:r>
            <a:br>
              <a:rPr lang="en-GB" sz="1600" dirty="0" smtClean="0">
                <a:latin typeface="+mn-lt"/>
                <a:cs typeface="Calibri"/>
              </a:rPr>
            </a:br>
            <a:endParaRPr lang="en-GB" sz="1600" dirty="0" smtClean="0">
              <a:latin typeface="+mn-lt"/>
              <a:cs typeface="Calibri"/>
            </a:endParaRPr>
          </a:p>
          <a:p>
            <a:pPr marL="177800" indent="-177800"/>
            <a:r>
              <a:rPr lang="en-GB" sz="1800" dirty="0" smtClean="0">
                <a:latin typeface="+mn-lt"/>
                <a:cs typeface="Calibri"/>
              </a:rPr>
              <a:t>Effective dose distributions for </a:t>
            </a:r>
            <a:br>
              <a:rPr lang="en-GB" sz="1800" dirty="0" smtClean="0">
                <a:latin typeface="+mn-lt"/>
                <a:cs typeface="Calibri"/>
              </a:rPr>
            </a:br>
            <a:r>
              <a:rPr lang="en-GB" sz="1800" dirty="0" smtClean="0">
                <a:latin typeface="Symbol" charset="2"/>
                <a:cs typeface="Symbol" charset="2"/>
              </a:rPr>
              <a:t>m</a:t>
            </a:r>
            <a:r>
              <a:rPr lang="en-GB" sz="1800" baseline="30000" dirty="0" smtClean="0">
                <a:latin typeface="+mn-lt"/>
                <a:cs typeface="Calibri"/>
              </a:rPr>
              <a:t>-</a:t>
            </a:r>
            <a:r>
              <a:rPr lang="en-GB" sz="1800" dirty="0" smtClean="0">
                <a:latin typeface="+mn-lt"/>
                <a:cs typeface="Calibri"/>
              </a:rPr>
              <a:t> and </a:t>
            </a:r>
            <a:r>
              <a:rPr lang="en-GB" sz="1800" dirty="0" smtClean="0">
                <a:latin typeface="Symbol" charset="2"/>
                <a:cs typeface="Symbol" charset="2"/>
              </a:rPr>
              <a:t>m</a:t>
            </a:r>
            <a:r>
              <a:rPr lang="en-GB" sz="1800" dirty="0" smtClean="0">
                <a:latin typeface="+mn-lt"/>
                <a:cs typeface="Calibri"/>
              </a:rPr>
              <a:t>+ at different distances</a:t>
            </a:r>
            <a:br>
              <a:rPr lang="en-GB" sz="1800" dirty="0" smtClean="0">
                <a:latin typeface="+mn-lt"/>
                <a:cs typeface="Calibri"/>
              </a:rPr>
            </a:br>
            <a:r>
              <a:rPr lang="en-GB" sz="1800" dirty="0" smtClean="0">
                <a:latin typeface="+mn-lt"/>
                <a:cs typeface="Calibri"/>
              </a:rPr>
              <a:t>expected very soon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2568" y="278383"/>
            <a:ext cx="6781800" cy="565175"/>
          </a:xfrm>
        </p:spPr>
        <p:txBody>
          <a:bodyPr/>
          <a:lstStyle/>
          <a:p>
            <a:r>
              <a:rPr lang="en-US" b="0" dirty="0" smtClean="0">
                <a:latin typeface="+mj-lt"/>
              </a:rPr>
              <a:t>FLUKA MC Studies </a:t>
            </a:r>
            <a:endParaRPr lang="en-US" b="0" dirty="0">
              <a:latin typeface="+mj-lt"/>
            </a:endParaRPr>
          </a:p>
        </p:txBody>
      </p:sp>
      <p:pic>
        <p:nvPicPr>
          <p:cNvPr id="6" name="Picture 5" descr="TID_mu-_100km_lin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59582"/>
            <a:ext cx="4766332" cy="3813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309693">
            <a:off x="6166220" y="552474"/>
            <a:ext cx="164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Work by G. Lerner</a:t>
            </a:r>
            <a:endParaRPr lang="en-US" sz="1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xmlns="" id="{6532B18E-7AE6-4B85-A03F-30CE9CDB5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898" y="3194652"/>
            <a:ext cx="5634590" cy="158383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BE7CCF5-E5C8-2748-8E26-16A25AC1A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52959"/>
            <a:ext cx="8640494" cy="3807023"/>
          </a:xfrm>
        </p:spPr>
        <p:txBody>
          <a:bodyPr/>
          <a:lstStyle/>
          <a:p>
            <a:pPr marL="177800" indent="-177800"/>
            <a:r>
              <a:rPr lang="en-US" sz="1800" dirty="0" smtClean="0"/>
              <a:t>Goal</a:t>
            </a:r>
            <a:r>
              <a:rPr lang="en-US" sz="1800" dirty="0"/>
              <a:t>: </a:t>
            </a:r>
            <a:r>
              <a:rPr lang="en-US" sz="1800" b="0" dirty="0"/>
              <a:t>Geolocate and display neutrino radiation affected areas for a given accelerator scenario.</a:t>
            </a:r>
          </a:p>
          <a:p>
            <a:pPr marL="500175" lvl="1" indent="-257175">
              <a:buFont typeface="Arial" panose="020B0604020202020204" pitchFamily="34" charset="0"/>
              <a:buChar char="•"/>
            </a:pPr>
            <a:r>
              <a:rPr lang="en-US" b="1" dirty="0"/>
              <a:t>Interactively as it is edited and positioned, requiring good performance</a:t>
            </a:r>
            <a:r>
              <a:rPr lang="en-US" b="1" dirty="0" smtClean="0"/>
              <a:t>.</a:t>
            </a:r>
            <a:br>
              <a:rPr lang="en-US" b="1" dirty="0" smtClean="0"/>
            </a:br>
            <a:endParaRPr lang="en-US" sz="700" b="1" dirty="0"/>
          </a:p>
          <a:p>
            <a:pPr marL="177800" indent="-177800"/>
            <a:r>
              <a:rPr lang="en-US" sz="1800" dirty="0" smtClean="0"/>
              <a:t>Issue</a:t>
            </a:r>
            <a:r>
              <a:rPr lang="en-US" sz="1800" dirty="0"/>
              <a:t>:</a:t>
            </a:r>
            <a:r>
              <a:rPr lang="en-US" sz="1800" b="0" dirty="0"/>
              <a:t> Large study area and complex calculations in geolocation and radiation dose estimation.</a:t>
            </a:r>
            <a:endParaRPr lang="en-US" sz="1800" dirty="0"/>
          </a:p>
          <a:p>
            <a:pPr marL="0" indent="0">
              <a:spcBef>
                <a:spcPts val="450"/>
              </a:spcBef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 smtClean="0">
                <a:solidFill>
                  <a:srgbClr val="C00000"/>
                </a:solidFill>
              </a:rPr>
              <a:t>Problem </a:t>
            </a:r>
            <a:r>
              <a:rPr lang="en-US" sz="1400" dirty="0">
                <a:solidFill>
                  <a:srgbClr val="C00000"/>
                </a:solidFill>
              </a:rPr>
              <a:t>needs to be simplified and the solution approximated as best as possible</a:t>
            </a:r>
            <a:r>
              <a:rPr lang="en-US" sz="1400" dirty="0" smtClean="0">
                <a:solidFill>
                  <a:srgbClr val="C00000"/>
                </a:solidFill>
              </a:rPr>
              <a:t>!</a:t>
            </a:r>
            <a:br>
              <a:rPr lang="en-US" sz="1400" dirty="0" smtClean="0">
                <a:solidFill>
                  <a:srgbClr val="C00000"/>
                </a:solidFill>
              </a:rPr>
            </a:br>
            <a:endParaRPr lang="en-US" sz="700" dirty="0">
              <a:solidFill>
                <a:srgbClr val="C00000"/>
              </a:solidFill>
            </a:endParaRPr>
          </a:p>
          <a:p>
            <a:pPr marL="177800" indent="-177800"/>
            <a:r>
              <a:rPr lang="en-US" sz="1800" dirty="0" smtClean="0"/>
              <a:t>Initial </a:t>
            </a:r>
            <a:r>
              <a:rPr lang="en-US" sz="1800" dirty="0"/>
              <a:t>Approach: </a:t>
            </a:r>
            <a:r>
              <a:rPr lang="en-US" sz="1800" b="0" dirty="0"/>
              <a:t>Focus on tracking and geolocating a few directions of most intense radiation (sections surrounding interaction points) with simple line models.</a:t>
            </a:r>
          </a:p>
          <a:p>
            <a:pPr marL="500175" lvl="1" indent="-257175">
              <a:buFont typeface="Arial" panose="020B0604020202020204" pitchFamily="34" charset="0"/>
              <a:buChar char="•"/>
            </a:pPr>
            <a:r>
              <a:rPr lang="en-US" dirty="0"/>
              <a:t>Flexibly allow analysts to select other interesting study </a:t>
            </a:r>
            <a:r>
              <a:rPr lang="en-US" dirty="0" smtClean="0"/>
              <a:t>points</a:t>
            </a:r>
            <a:br>
              <a:rPr lang="en-US" dirty="0" smtClean="0"/>
            </a:br>
            <a:endParaRPr lang="en-US" sz="700" dirty="0"/>
          </a:p>
          <a:p>
            <a:pPr marL="177800" indent="-177800"/>
            <a:r>
              <a:rPr lang="en-US" sz="1800" dirty="0" smtClean="0"/>
              <a:t>Iterative </a:t>
            </a:r>
            <a:r>
              <a:rPr lang="en-US" sz="1800" dirty="0"/>
              <a:t>improvements:</a:t>
            </a:r>
          </a:p>
          <a:p>
            <a:pPr lvl="2"/>
            <a:r>
              <a:rPr lang="en-US" sz="1400" dirty="0"/>
              <a:t>Display general radiation data sourced</a:t>
            </a:r>
            <a:br>
              <a:rPr lang="en-US" sz="1400" dirty="0"/>
            </a:br>
            <a:r>
              <a:rPr lang="en-US" sz="1400" dirty="0"/>
              <a:t>from refined dose model.</a:t>
            </a:r>
          </a:p>
          <a:p>
            <a:pPr lvl="2"/>
            <a:r>
              <a:rPr lang="en-US" sz="1400" dirty="0"/>
              <a:t>More encompassing and realistic </a:t>
            </a:r>
            <a:br>
              <a:rPr lang="en-US" sz="1400" dirty="0"/>
            </a:br>
            <a:r>
              <a:rPr lang="en-US" sz="1400" dirty="0"/>
              <a:t>radiation spread model.</a:t>
            </a:r>
          </a:p>
          <a:p>
            <a:pPr lvl="2"/>
            <a:r>
              <a:rPr lang="en-US" sz="1400" dirty="0"/>
              <a:t>Characterization of land and dose </a:t>
            </a:r>
            <a:br>
              <a:rPr lang="en-US" sz="1400" dirty="0"/>
            </a:br>
            <a:r>
              <a:rPr lang="en-US" sz="1400" dirty="0"/>
              <a:t>impact at “hotspots”.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B992C19-CC60-3642-8F74-82DB233F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172183"/>
            <a:ext cx="5976664" cy="455351"/>
          </a:xfrm>
        </p:spPr>
        <p:txBody>
          <a:bodyPr/>
          <a:lstStyle/>
          <a:p>
            <a:r>
              <a:rPr lang="en-US" dirty="0"/>
              <a:t>Geoprofiler – Radiological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DC60AE-01D3-8B41-968E-73F7C719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555" y="4962202"/>
            <a:ext cx="510941" cy="273844"/>
          </a:xfrm>
        </p:spPr>
        <p:txBody>
          <a:bodyPr/>
          <a:lstStyle/>
          <a:p>
            <a:pPr>
              <a:defRPr/>
            </a:pPr>
            <a:fld id="{36B5EA5A-BC32-A742-B11B-8E7414D5B535}" type="slidenum">
              <a:rPr lang="en-US" sz="1200" smtClean="0">
                <a:solidFill>
                  <a:schemeClr val="bg1"/>
                </a:solidFill>
              </a:rPr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96164B-8E66-4F25-9D01-BC3D19377A0D}"/>
              </a:ext>
            </a:extLst>
          </p:cNvPr>
          <p:cNvSpPr txBox="1"/>
          <p:nvPr/>
        </p:nvSpPr>
        <p:spPr bwMode="auto">
          <a:xfrm>
            <a:off x="3754515" y="4596249"/>
            <a:ext cx="3179775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900" b="1" dirty="0">
                <a:solidFill>
                  <a:srgbClr val="C00000"/>
                </a:solidFill>
              </a:rPr>
              <a:t>* </a:t>
            </a:r>
            <a:r>
              <a:rPr lang="en-US" sz="800" b="1" dirty="0">
                <a:solidFill>
                  <a:srgbClr val="C00000"/>
                </a:solidFill>
              </a:rPr>
              <a:t>Unrealistic</a:t>
            </a:r>
            <a:r>
              <a:rPr lang="en-US" sz="900" b="1" dirty="0">
                <a:solidFill>
                  <a:srgbClr val="C00000"/>
                </a:solidFill>
              </a:rPr>
              <a:t> positioning, for illustrative purposes only!</a:t>
            </a:r>
            <a:endParaRPr lang="en-GB" sz="9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309693">
            <a:off x="348891" y="273011"/>
            <a:ext cx="1851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Slides by G. Lacerda</a:t>
            </a:r>
            <a:endParaRPr lang="en-US" sz="1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41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xmlns="" id="{9E802BAA-2153-4DAB-B9BC-12FCD5377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040" y="699542"/>
            <a:ext cx="7013402" cy="19714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6B992C19-CC60-3642-8F74-82DB233F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00175"/>
            <a:ext cx="6840760" cy="455351"/>
          </a:xfrm>
        </p:spPr>
        <p:txBody>
          <a:bodyPr/>
          <a:lstStyle/>
          <a:p>
            <a:r>
              <a:rPr lang="en-US" dirty="0"/>
              <a:t>Geoprofiler – Radiological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DC60AE-01D3-8B41-968E-73F7C719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8414" y="4948014"/>
            <a:ext cx="510941" cy="273844"/>
          </a:xfrm>
        </p:spPr>
        <p:txBody>
          <a:bodyPr/>
          <a:lstStyle/>
          <a:p>
            <a:pPr>
              <a:defRPr/>
            </a:pPr>
            <a:fld id="{36B5EA5A-BC32-A742-B11B-8E7414D5B535}" type="slidenum">
              <a:rPr lang="en-US" sz="1200" smtClean="0">
                <a:solidFill>
                  <a:schemeClr val="bg1"/>
                </a:solidFill>
              </a:rPr>
              <a:t>12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7" descr="Graphical user interface, diagram&#10;&#10;Description automatically generated">
            <a:extLst>
              <a:ext uri="{FF2B5EF4-FFF2-40B4-BE49-F238E27FC236}">
                <a16:creationId xmlns:a16="http://schemas.microsoft.com/office/drawing/2014/main" xmlns="" id="{120C531E-5033-4B5B-A238-05E9AA710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92" y="1665692"/>
            <a:ext cx="3958334" cy="2945662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15E6C135-AE16-4608-84FF-382BE545572E}"/>
              </a:ext>
            </a:extLst>
          </p:cNvPr>
          <p:cNvSpPr/>
          <p:nvPr/>
        </p:nvSpPr>
        <p:spPr>
          <a:xfrm rot="5400000">
            <a:off x="1934786" y="1517633"/>
            <a:ext cx="700744" cy="432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93E92C7-38EE-4A84-BFFD-2504309A744F}"/>
              </a:ext>
            </a:extLst>
          </p:cNvPr>
          <p:cNvSpPr txBox="1"/>
          <p:nvPr/>
        </p:nvSpPr>
        <p:spPr bwMode="auto">
          <a:xfrm>
            <a:off x="4380582" y="2697391"/>
            <a:ext cx="4763418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Geoprofiler Application </a:t>
            </a:r>
            <a:r>
              <a:rPr lang="en-US" sz="1200" dirty="0">
                <a:solidFill>
                  <a:schemeClr val="tx2"/>
                </a:solidFill>
              </a:rPr>
              <a:t>– currently focused on geological analysis, allows the user to edit and reposition the ring with immediate recalculation of the geology along the tunnel.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Radiological Analysis Goal</a:t>
            </a:r>
            <a:r>
              <a:rPr lang="en-US" sz="1200" dirty="0">
                <a:solidFill>
                  <a:schemeClr val="tx2"/>
                </a:solidFill>
              </a:rPr>
              <a:t>: Quick exploration and identification of locations of good potential concerning land jurisdiction / rights, urbanization, minimal radiation impact, etc.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For this it will feature: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Enlarged study area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Multiple tunnels per configuration / scenario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Radiation dose impact estimate charts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Information about impacted areas (rights, urbanization …)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27218C3-70C3-482E-AE56-20F5DA5D1EB7}"/>
              </a:ext>
            </a:extLst>
          </p:cNvPr>
          <p:cNvSpPr txBox="1"/>
          <p:nvPr/>
        </p:nvSpPr>
        <p:spPr bwMode="auto">
          <a:xfrm>
            <a:off x="359532" y="4515967"/>
            <a:ext cx="2484276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900" b="1" dirty="0">
                <a:solidFill>
                  <a:srgbClr val="C00000"/>
                </a:solidFill>
              </a:rPr>
              <a:t>* Prototype, for illustrative purposes only!</a:t>
            </a:r>
            <a:endParaRPr lang="en-GB" sz="900" b="1" dirty="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FBAE7CB-442A-4502-AEE0-64E7CD09A966}"/>
              </a:ext>
            </a:extLst>
          </p:cNvPr>
          <p:cNvSpPr txBox="1"/>
          <p:nvPr/>
        </p:nvSpPr>
        <p:spPr bwMode="auto">
          <a:xfrm>
            <a:off x="5814138" y="727738"/>
            <a:ext cx="3125304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900" b="1" dirty="0">
                <a:solidFill>
                  <a:srgbClr val="C00000"/>
                </a:solidFill>
              </a:rPr>
              <a:t>* </a:t>
            </a:r>
            <a:r>
              <a:rPr lang="en-US" sz="800" b="1" dirty="0">
                <a:solidFill>
                  <a:srgbClr val="C00000"/>
                </a:solidFill>
              </a:rPr>
              <a:t>Unrealistic</a:t>
            </a:r>
            <a:r>
              <a:rPr lang="en-US" sz="900" b="1" dirty="0">
                <a:solidFill>
                  <a:srgbClr val="C00000"/>
                </a:solidFill>
              </a:rPr>
              <a:t> positioning, for illustrative purposes only!</a:t>
            </a:r>
            <a:endParaRPr lang="en-GB" sz="9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309693">
            <a:off x="261202" y="273011"/>
            <a:ext cx="1851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Slides by G. Lacerda</a:t>
            </a:r>
            <a:endParaRPr lang="en-US" sz="1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77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xmlns="" id="{6E081BEE-787A-4CE0-8506-5AADD91B4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16030"/>
            <a:ext cx="7769396" cy="26358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6B992C19-CC60-3642-8F74-82DB233F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80195"/>
            <a:ext cx="6977308" cy="563363"/>
          </a:xfrm>
        </p:spPr>
        <p:txBody>
          <a:bodyPr/>
          <a:lstStyle/>
          <a:p>
            <a:r>
              <a:rPr lang="en-US" sz="2400" dirty="0"/>
              <a:t>Geoprofiler – Radiation Geolocation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DC60AE-01D3-8B41-968E-73F7C719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1539" y="4962202"/>
            <a:ext cx="510941" cy="273844"/>
          </a:xfrm>
        </p:spPr>
        <p:txBody>
          <a:bodyPr/>
          <a:lstStyle/>
          <a:p>
            <a:pPr>
              <a:defRPr/>
            </a:pPr>
            <a:fld id="{36B5EA5A-BC32-A742-B11B-8E7414D5B535}" type="slidenum">
              <a:rPr lang="en-US" sz="1200" smtClean="0">
                <a:solidFill>
                  <a:schemeClr val="bg1"/>
                </a:solidFill>
              </a:rPr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543D91-B0E6-472F-96DB-170BEE3137AE}"/>
              </a:ext>
            </a:extLst>
          </p:cNvPr>
          <p:cNvSpPr txBox="1"/>
          <p:nvPr/>
        </p:nvSpPr>
        <p:spPr bwMode="auto">
          <a:xfrm>
            <a:off x="251520" y="3801546"/>
            <a:ext cx="3564396" cy="114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In the input: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Each survey command output section defines a tunnel of the scenario.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Markers identify interaction points and other points of radiological interest.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7D49415-30D7-434D-8321-ECA3B9315DA8}"/>
              </a:ext>
            </a:extLst>
          </p:cNvPr>
          <p:cNvSpPr txBox="1"/>
          <p:nvPr/>
        </p:nvSpPr>
        <p:spPr bwMode="auto">
          <a:xfrm>
            <a:off x="4004850" y="3688888"/>
            <a:ext cx="4887630" cy="133113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sz="1200" b="1" dirty="0">
              <a:solidFill>
                <a:schemeClr val="tx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Additional metadata identifies initial coordinate system, position and orientation.</a:t>
            </a:r>
            <a:endParaRPr lang="en-GB" sz="1400" dirty="0">
              <a:solidFill>
                <a:schemeClr val="tx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More information, such as descriptive tags, functional sections and surface access points, can be encoded in similar fashion.</a:t>
            </a:r>
          </a:p>
        </p:txBody>
      </p:sp>
      <p:sp>
        <p:nvSpPr>
          <p:cNvPr id="7" name="TextBox 6"/>
          <p:cNvSpPr txBox="1"/>
          <p:nvPr/>
        </p:nvSpPr>
        <p:spPr>
          <a:xfrm rot="21309693">
            <a:off x="117186" y="273011"/>
            <a:ext cx="1851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Slides by G. Lacerda</a:t>
            </a:r>
            <a:endParaRPr lang="en-US" sz="1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12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B992C19-CC60-3642-8F74-82DB233F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51471"/>
            <a:ext cx="7017537" cy="504056"/>
          </a:xfrm>
        </p:spPr>
        <p:txBody>
          <a:bodyPr/>
          <a:lstStyle/>
          <a:p>
            <a:r>
              <a:rPr lang="en-US" sz="2400" dirty="0"/>
              <a:t>Geoprofiler – Radiation Geolocation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DC60AE-01D3-8B41-968E-73F7C719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8414" y="4962202"/>
            <a:ext cx="510941" cy="273844"/>
          </a:xfrm>
        </p:spPr>
        <p:txBody>
          <a:bodyPr/>
          <a:lstStyle/>
          <a:p>
            <a:pPr>
              <a:defRPr/>
            </a:pPr>
            <a:fld id="{36B5EA5A-BC32-A742-B11B-8E7414D5B535}" type="slidenum">
              <a:rPr lang="en-US" sz="1100" smtClean="0">
                <a:solidFill>
                  <a:schemeClr val="bg1"/>
                </a:solidFill>
              </a:rPr>
              <a:t>14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543D91-B0E6-472F-96DB-170BEE3137AE}"/>
              </a:ext>
            </a:extLst>
          </p:cNvPr>
          <p:cNvSpPr txBox="1"/>
          <p:nvPr/>
        </p:nvSpPr>
        <p:spPr bwMode="auto">
          <a:xfrm>
            <a:off x="179512" y="3801546"/>
            <a:ext cx="3096344" cy="114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Adding Dose Information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An independent dose model tool allows for separation of concerns.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Implies transforming back and forth between coordinate systems.</a:t>
            </a:r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7" name="Picture 6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xmlns="" id="{7932840B-DE6B-4231-A571-F071A6C40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81" y="699542"/>
            <a:ext cx="7525512" cy="38463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309693">
            <a:off x="117186" y="170224"/>
            <a:ext cx="1851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Slides by G. Lacerda</a:t>
            </a:r>
            <a:endParaRPr lang="en-US" sz="1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90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42664" y="771550"/>
            <a:ext cx="8305800" cy="4160814"/>
          </a:xfrm>
        </p:spPr>
        <p:txBody>
          <a:bodyPr/>
          <a:lstStyle/>
          <a:p>
            <a:pPr marL="198000" indent="-198000"/>
            <a:r>
              <a:rPr lang="en-GB" sz="2000" dirty="0" smtClean="0">
                <a:latin typeface="+mn-lt"/>
              </a:rPr>
              <a:t>Radiation </a:t>
            </a:r>
            <a:r>
              <a:rPr lang="en-GB" sz="2000" dirty="0">
                <a:latin typeface="+mn-lt"/>
              </a:rPr>
              <a:t>due to showers generated by </a:t>
            </a:r>
            <a:r>
              <a:rPr lang="en-GB" sz="2000" dirty="0" smtClean="0">
                <a:latin typeface="+mn-lt"/>
              </a:rPr>
              <a:t>neutrinos </a:t>
            </a:r>
            <a:br>
              <a:rPr lang="en-GB" sz="2000" dirty="0" smtClean="0">
                <a:latin typeface="+mn-lt"/>
              </a:rPr>
            </a:br>
            <a:r>
              <a:rPr lang="en-GB" sz="2000" dirty="0" smtClean="0">
                <a:latin typeface="+mn-lt"/>
              </a:rPr>
              <a:t>reaching </a:t>
            </a:r>
            <a:r>
              <a:rPr lang="en-GB" sz="2000" dirty="0">
                <a:latin typeface="+mn-lt"/>
              </a:rPr>
              <a:t>the earth </a:t>
            </a:r>
            <a:r>
              <a:rPr lang="en-GB" sz="2000" dirty="0" smtClean="0">
                <a:latin typeface="+mn-lt"/>
              </a:rPr>
              <a:t>surface a serious issue</a:t>
            </a:r>
          </a:p>
          <a:p>
            <a:pPr marL="552450" lvl="1">
              <a:buSzPct val="70000"/>
              <a:buFont typeface="Wingdings" charset="2"/>
              <a:buChar char="u"/>
            </a:pPr>
            <a:r>
              <a:rPr lang="en-GB" sz="1600" dirty="0" smtClean="0">
                <a:latin typeface="+mn-lt"/>
              </a:rPr>
              <a:t>Doses increase strongly with muon energy!</a:t>
            </a:r>
          </a:p>
          <a:p>
            <a:pPr marL="177800" indent="-177800"/>
            <a:r>
              <a:rPr lang="en-GB" sz="2000" dirty="0" smtClean="0">
                <a:latin typeface="+mn-lt"/>
              </a:rPr>
              <a:t>Procedure to assess dose due to neutrinos being set up</a:t>
            </a:r>
          </a:p>
          <a:p>
            <a:pPr marL="552450" lvl="1">
              <a:buSzPct val="70000"/>
              <a:buFont typeface="Wingdings" charset="2"/>
              <a:buChar char="u"/>
            </a:pPr>
            <a:r>
              <a:rPr lang="en-GB" sz="1600" dirty="0" smtClean="0">
                <a:latin typeface="+mn-lt"/>
              </a:rPr>
              <a:t>FLUKA simulations for realistic radiation cone without divergence from beam</a:t>
            </a:r>
          </a:p>
          <a:p>
            <a:pPr marL="552450" lvl="1">
              <a:buSzPct val="70000"/>
              <a:buFont typeface="Wingdings" charset="2"/>
              <a:buChar char="u"/>
            </a:pPr>
            <a:r>
              <a:rPr lang="en-GB" sz="1600" dirty="0" smtClean="0">
                <a:latin typeface="+mn-lt"/>
              </a:rPr>
              <a:t>Folding of lattice properties (geometry, divergence, orbit deformations </a:t>
            </a:r>
            <a:r>
              <a:rPr lang="mr-IN" sz="1600" dirty="0" smtClean="0">
                <a:latin typeface="+mn-lt"/>
              </a:rPr>
              <a:t>…</a:t>
            </a:r>
            <a:r>
              <a:rPr lang="en-US" sz="1600" dirty="0" smtClean="0">
                <a:latin typeface="+mn-lt"/>
              </a:rPr>
              <a:t>) with neutrino radiation cone</a:t>
            </a:r>
            <a:endParaRPr lang="en-GB" sz="1600" dirty="0" smtClean="0">
              <a:latin typeface="+mn-lt"/>
            </a:endParaRPr>
          </a:p>
          <a:p>
            <a:pPr marL="552450" lvl="1">
              <a:buSzPct val="70000"/>
              <a:buFont typeface="Wingdings" charset="2"/>
              <a:buChar char="u"/>
            </a:pPr>
            <a:r>
              <a:rPr lang="en-GB" sz="1600" dirty="0" smtClean="0">
                <a:latin typeface="+mn-lt"/>
              </a:rPr>
              <a:t>Tool to geo-localize areas with (high) effective doses</a:t>
            </a:r>
          </a:p>
          <a:p>
            <a:pPr marL="177800" indent="-177800"/>
            <a:r>
              <a:rPr lang="en-GB" sz="2000" dirty="0" smtClean="0">
                <a:latin typeface="+mn-lt"/>
              </a:rPr>
              <a:t>Optimizations to reach acceptable maximum doses once 10 </a:t>
            </a:r>
            <a:r>
              <a:rPr lang="en-GB" sz="2000" dirty="0" err="1" smtClean="0">
                <a:latin typeface="+mn-lt"/>
              </a:rPr>
              <a:t>TeV</a:t>
            </a:r>
            <a:r>
              <a:rPr lang="en-GB" sz="2000" dirty="0" smtClean="0">
                <a:latin typeface="+mn-lt"/>
              </a:rPr>
              <a:t> lattice available</a:t>
            </a:r>
          </a:p>
          <a:p>
            <a:pPr marL="552450" lvl="1">
              <a:buSzPct val="70000"/>
              <a:buFont typeface="Wingdings" charset="2"/>
              <a:buChar char="u"/>
            </a:pPr>
            <a:r>
              <a:rPr lang="en-GB" sz="1600" dirty="0" smtClean="0">
                <a:latin typeface="+mn-lt"/>
              </a:rPr>
              <a:t>Lattice (attention to straight sections, divergence from dispersion in arc </a:t>
            </a:r>
            <a:r>
              <a:rPr lang="mr-IN" sz="1600" dirty="0" smtClean="0">
                <a:latin typeface="+mn-lt"/>
              </a:rPr>
              <a:t>…</a:t>
            </a:r>
            <a:r>
              <a:rPr lang="en-GB" sz="1600" dirty="0" smtClean="0">
                <a:latin typeface="+mn-lt"/>
              </a:rPr>
              <a:t>)</a:t>
            </a:r>
          </a:p>
          <a:p>
            <a:pPr marL="552450" lvl="1">
              <a:buSzPct val="70000"/>
              <a:buFont typeface="Wingdings" charset="2"/>
              <a:buChar char="u"/>
            </a:pPr>
            <a:r>
              <a:rPr lang="en-GB" sz="1600" dirty="0" smtClean="0">
                <a:latin typeface="+mn-lt"/>
              </a:rPr>
              <a:t>Positioning of machine (hot spots only in suitable locations)</a:t>
            </a:r>
          </a:p>
          <a:p>
            <a:pPr marL="552450" lvl="1">
              <a:buSzPct val="70000"/>
              <a:buFont typeface="Wingdings" charset="2"/>
              <a:buChar char="u"/>
            </a:pPr>
            <a:r>
              <a:rPr lang="en-GB" sz="1600" dirty="0" smtClean="0">
                <a:latin typeface="+mn-lt"/>
              </a:rPr>
              <a:t>Spreading of radiation over larger area by time varying orbit deformations and/or deformation of whole machine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Summary and Outlook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364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1276350"/>
            <a:ext cx="8305800" cy="3536156"/>
          </a:xfrm>
        </p:spPr>
        <p:txBody>
          <a:bodyPr/>
          <a:lstStyle/>
          <a:p>
            <a:r>
              <a:rPr lang="en-GB" sz="2400" dirty="0">
                <a:latin typeface="+mn-lt"/>
              </a:rPr>
              <a:t>Recap of the Neutrino Radiation </a:t>
            </a:r>
            <a:r>
              <a:rPr lang="en-GB" sz="2400" dirty="0" smtClean="0">
                <a:latin typeface="+mn-lt"/>
              </a:rPr>
              <a:t>Issue</a:t>
            </a:r>
          </a:p>
          <a:p>
            <a:r>
              <a:rPr lang="en-GB" sz="2400" dirty="0">
                <a:latin typeface="+mn-lt"/>
              </a:rPr>
              <a:t>Analytical Approximation of Radiation from </a:t>
            </a:r>
            <a:r>
              <a:rPr lang="en-GB" sz="2400" dirty="0" smtClean="0">
                <a:latin typeface="+mn-lt"/>
              </a:rPr>
              <a:t>Neutrinos</a:t>
            </a:r>
          </a:p>
          <a:p>
            <a:r>
              <a:rPr lang="en-US" sz="2400" dirty="0">
                <a:latin typeface="+mn-lt"/>
              </a:rPr>
              <a:t>Overview of workflow related to a refined dose </a:t>
            </a:r>
            <a:r>
              <a:rPr lang="en-US" sz="2400" dirty="0" smtClean="0">
                <a:latin typeface="+mn-lt"/>
              </a:rPr>
              <a:t>model</a:t>
            </a:r>
          </a:p>
          <a:p>
            <a:r>
              <a:rPr lang="en-US" sz="2400" dirty="0">
                <a:latin typeface="+mn-lt"/>
              </a:rPr>
              <a:t>FLUKA MC </a:t>
            </a:r>
            <a:r>
              <a:rPr lang="en-US" sz="2400" dirty="0" smtClean="0">
                <a:latin typeface="+mn-lt"/>
              </a:rPr>
              <a:t>Studies</a:t>
            </a:r>
          </a:p>
          <a:p>
            <a:r>
              <a:rPr lang="en-US" sz="2400" dirty="0" smtClean="0">
                <a:latin typeface="+mn-lt"/>
              </a:rPr>
              <a:t>Geoprofiler</a:t>
            </a:r>
          </a:p>
          <a:p>
            <a:r>
              <a:rPr lang="en-US" sz="2400" dirty="0">
                <a:latin typeface="+mn-lt"/>
              </a:rPr>
              <a:t>Summary and Outlook</a:t>
            </a:r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339501"/>
            <a:ext cx="6781800" cy="724123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Outline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348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sz="quarter" idx="12"/>
          </p:nvPr>
        </p:nvSpPr>
        <p:spPr>
          <a:xfrm>
            <a:off x="251520" y="1063625"/>
            <a:ext cx="7260406" cy="3748881"/>
          </a:xfrm>
        </p:spPr>
        <p:txBody>
          <a:bodyPr/>
          <a:lstStyle/>
          <a:p>
            <a:pPr marL="177800" indent="-177800"/>
            <a:r>
              <a:rPr lang="en-GB" sz="1800" dirty="0">
                <a:latin typeface="+mn-lt"/>
              </a:rPr>
              <a:t>Radiation due to showers </a:t>
            </a:r>
            <a:r>
              <a:rPr lang="en-GB" sz="1800" dirty="0" smtClean="0">
                <a:latin typeface="+mn-lt"/>
              </a:rPr>
              <a:t>generated by </a:t>
            </a:r>
            <a:r>
              <a:rPr lang="en-GB" sz="1800" dirty="0">
                <a:latin typeface="+mn-lt"/>
              </a:rPr>
              <a:t/>
            </a:r>
            <a:br>
              <a:rPr lang="en-GB" sz="1800" dirty="0">
                <a:latin typeface="+mn-lt"/>
              </a:rPr>
            </a:br>
            <a:r>
              <a:rPr lang="en-GB" sz="1800" dirty="0" smtClean="0">
                <a:latin typeface="+mn-lt"/>
              </a:rPr>
              <a:t>neutrinos </a:t>
            </a:r>
            <a:r>
              <a:rPr lang="en-GB" sz="1800" dirty="0">
                <a:latin typeface="+mn-lt"/>
              </a:rPr>
              <a:t>reaching the earth surface</a:t>
            </a: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>
                <a:latin typeface="+mn-lt"/>
              </a:rPr>
              <a:t>Matter in front (“shielding”) does not </a:t>
            </a:r>
            <a:br>
              <a:rPr lang="en-GB" sz="1600" dirty="0">
                <a:latin typeface="+mn-lt"/>
              </a:rPr>
            </a:br>
            <a:r>
              <a:rPr lang="en-GB" sz="1600" dirty="0">
                <a:latin typeface="+mn-lt"/>
              </a:rPr>
              <a:t>help but makes situation even worse</a:t>
            </a: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>
                <a:latin typeface="+mn-lt"/>
              </a:rPr>
              <a:t>Narrow radiation “cone” for a short piece </a:t>
            </a:r>
            <a:br>
              <a:rPr lang="en-GB" sz="1600" dirty="0">
                <a:latin typeface="+mn-lt"/>
              </a:rPr>
            </a:br>
            <a:r>
              <a:rPr lang="en-GB" sz="1600" dirty="0">
                <a:latin typeface="+mn-lt"/>
              </a:rPr>
              <a:t>of the machine with </a:t>
            </a:r>
            <a:r>
              <a:rPr lang="en-GB" sz="1600" dirty="0" smtClean="0">
                <a:latin typeface="+mn-lt"/>
              </a:rPr>
              <a:t>length</a:t>
            </a:r>
          </a:p>
          <a:p>
            <a:pPr marL="177800" indent="-177800"/>
            <a:r>
              <a:rPr lang="en-GB" sz="1800" dirty="0" smtClean="0">
                <a:latin typeface="+mn-lt"/>
              </a:rPr>
              <a:t>Strong </a:t>
            </a:r>
            <a:r>
              <a:rPr lang="en-GB" sz="1800" dirty="0">
                <a:latin typeface="+mn-lt"/>
              </a:rPr>
              <a:t>increase with muon energy</a:t>
            </a: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 smtClean="0">
                <a:latin typeface="+mn-lt"/>
              </a:rPr>
              <a:t>Cross sections about proportional to energy</a:t>
            </a: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 smtClean="0">
                <a:latin typeface="+mn-lt"/>
              </a:rPr>
              <a:t>Typical </a:t>
            </a:r>
            <a:r>
              <a:rPr lang="en-GB" sz="1600" dirty="0">
                <a:latin typeface="+mn-lt"/>
              </a:rPr>
              <a:t>energy per interaction of neutrino</a:t>
            </a:r>
            <a:br>
              <a:rPr lang="en-GB" sz="1600" dirty="0">
                <a:latin typeface="+mn-lt"/>
              </a:rPr>
            </a:br>
            <a:r>
              <a:rPr lang="en-GB" sz="1600" dirty="0">
                <a:latin typeface="+mn-lt"/>
              </a:rPr>
              <a:t>with matter proportional to muon </a:t>
            </a:r>
            <a:r>
              <a:rPr lang="en-GB" sz="1600" dirty="0" smtClean="0">
                <a:latin typeface="+mn-lt"/>
              </a:rPr>
              <a:t>energy</a:t>
            </a: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 smtClean="0">
                <a:latin typeface="+mn-lt"/>
              </a:rPr>
              <a:t>Opening </a:t>
            </a:r>
            <a:r>
              <a:rPr lang="en-GB" sz="1600" dirty="0">
                <a:latin typeface="+mn-lt"/>
              </a:rPr>
              <a:t>of radiation inversely proportional</a:t>
            </a:r>
            <a:br>
              <a:rPr lang="en-GB" sz="1600" dirty="0">
                <a:latin typeface="+mn-lt"/>
              </a:rPr>
            </a:br>
            <a:r>
              <a:rPr lang="en-GB" sz="1600" dirty="0">
                <a:latin typeface="+mn-lt"/>
              </a:rPr>
              <a:t>to muon </a:t>
            </a:r>
            <a:r>
              <a:rPr lang="en-GB" sz="1600" dirty="0" smtClean="0">
                <a:latin typeface="+mn-lt"/>
              </a:rPr>
              <a:t>energy</a:t>
            </a:r>
            <a:endParaRPr lang="en-GB" sz="1600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637183"/>
          </a:xfrm>
        </p:spPr>
        <p:txBody>
          <a:bodyPr/>
          <a:lstStyle/>
          <a:p>
            <a:r>
              <a:rPr lang="en-GB" b="0" dirty="0">
                <a:latin typeface="+mj-lt"/>
              </a:rPr>
              <a:t>Recap of the Neutrino Radiation Issue</a:t>
            </a:r>
            <a:endParaRPr lang="en-GB" b="0" dirty="0">
              <a:latin typeface="+mj-lt"/>
            </a:endParaRP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632576" y="4555307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4172A1-1CBF-0B40-9234-7D4D80EC19EA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4644008" y="1060741"/>
            <a:ext cx="2689412" cy="1048871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8966794">
            <a:off x="7573714" y="1191130"/>
            <a:ext cx="444407" cy="1542157"/>
          </a:xfrm>
          <a:prstGeom prst="triangle">
            <a:avLst>
              <a:gd name="adj" fmla="val 47607"/>
            </a:avLst>
          </a:prstGeom>
          <a:gradFill>
            <a:gsLst>
              <a:gs pos="5000">
                <a:srgbClr val="203F63">
                  <a:alpha val="48000"/>
                </a:srgbClr>
              </a:gs>
              <a:gs pos="52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216878" y="1370620"/>
            <a:ext cx="1138518" cy="118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08318" y="1462060"/>
            <a:ext cx="899284" cy="10331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147714" y="2297124"/>
            <a:ext cx="408940" cy="4825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10" idx="7"/>
          </p:cNvCxnSpPr>
          <p:nvPr/>
        </p:nvCxnSpPr>
        <p:spPr>
          <a:xfrm>
            <a:off x="7216878" y="1370620"/>
            <a:ext cx="1279888" cy="99717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0" idx="3"/>
          </p:cNvCxnSpPr>
          <p:nvPr/>
        </p:nvCxnSpPr>
        <p:spPr>
          <a:xfrm>
            <a:off x="7216878" y="1370620"/>
            <a:ext cx="990724" cy="133842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95970" y="2388560"/>
            <a:ext cx="159426" cy="1679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52856" y="2139643"/>
            <a:ext cx="0" cy="827280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939433" y="2464762"/>
            <a:ext cx="779780" cy="185422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ChangeAspect="1"/>
          </p:cNvCxnSpPr>
          <p:nvPr/>
        </p:nvCxnSpPr>
        <p:spPr>
          <a:xfrm>
            <a:off x="8165515" y="2444459"/>
            <a:ext cx="71743" cy="75574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5988714" y="1319214"/>
            <a:ext cx="1637455" cy="264766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ChangeAspect="1"/>
          </p:cNvCxnSpPr>
          <p:nvPr/>
        </p:nvCxnSpPr>
        <p:spPr>
          <a:xfrm>
            <a:off x="7565755" y="1324600"/>
            <a:ext cx="1104590" cy="1148078"/>
          </a:xfrm>
          <a:prstGeom prst="line">
            <a:avLst/>
          </a:prstGeom>
          <a:ln w="3175">
            <a:solidFill>
              <a:schemeClr val="tx1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237994" y="2483783"/>
            <a:ext cx="0" cy="503280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8352115" y="2906903"/>
            <a:ext cx="85776" cy="20396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H="1">
            <a:off x="8153995" y="2937383"/>
            <a:ext cx="85776" cy="20396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418231"/>
              </p:ext>
            </p:extLst>
          </p:nvPr>
        </p:nvGraphicFramePr>
        <p:xfrm>
          <a:off x="7308304" y="2931790"/>
          <a:ext cx="16906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" name="Equation" r:id="rId3" imgW="1409700" imgH="317500" progId="Equation.3">
                  <p:embed/>
                </p:oleObj>
              </mc:Choice>
              <mc:Fallback>
                <p:oleObj name="Equation" r:id="rId3" imgW="14097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08304" y="2931790"/>
                        <a:ext cx="1690688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5988714" y="1060741"/>
            <a:ext cx="586740" cy="523240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>
            <a:spLocks noChangeAspect="1"/>
          </p:cNvSpPr>
          <p:nvPr/>
        </p:nvSpPr>
        <p:spPr>
          <a:xfrm>
            <a:off x="5451734" y="1375995"/>
            <a:ext cx="1075765" cy="419368"/>
          </a:xfrm>
          <a:prstGeom prst="arc">
            <a:avLst>
              <a:gd name="adj1" fmla="val 19140623"/>
              <a:gd name="adj2" fmla="val 21035828"/>
            </a:avLst>
          </a:prstGeom>
          <a:ln w="6350">
            <a:solidFill>
              <a:schemeClr val="tx1"/>
            </a:solidFill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002459"/>
              </p:ext>
            </p:extLst>
          </p:nvPr>
        </p:nvGraphicFramePr>
        <p:xfrm>
          <a:off x="6445108" y="1144260"/>
          <a:ext cx="27432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" name="Equation" r:id="rId5" imgW="228600" imgH="254000" progId="Equation.3">
                  <p:embed/>
                </p:oleObj>
              </mc:Choice>
              <mc:Fallback>
                <p:oleObj name="Equation" r:id="rId5" imgW="228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5108" y="1144260"/>
                        <a:ext cx="27432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>
            <a:cxnSpLocks noChangeAspect="1"/>
          </p:cNvCxnSpPr>
          <p:nvPr/>
        </p:nvCxnSpPr>
        <p:spPr>
          <a:xfrm flipH="1">
            <a:off x="7941980" y="2513025"/>
            <a:ext cx="311912" cy="74168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flipH="1">
            <a:off x="7973655" y="2641496"/>
            <a:ext cx="0" cy="86400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7973662" y="2494195"/>
            <a:ext cx="0" cy="86400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730710"/>
              </p:ext>
            </p:extLst>
          </p:nvPr>
        </p:nvGraphicFramePr>
        <p:xfrm>
          <a:off x="7516683" y="2479692"/>
          <a:ext cx="39624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9" name="Equation" r:id="rId7" imgW="330200" imgH="254000" progId="Equation.3">
                  <p:embed/>
                </p:oleObj>
              </mc:Choice>
              <mc:Fallback>
                <p:oleObj name="Equation" r:id="rId7" imgW="330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16683" y="2479692"/>
                        <a:ext cx="39624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 rot="2813600">
            <a:off x="7704860" y="1547861"/>
            <a:ext cx="277200" cy="9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82553"/>
              </p:ext>
            </p:extLst>
          </p:nvPr>
        </p:nvGraphicFramePr>
        <p:xfrm>
          <a:off x="7742748" y="1404086"/>
          <a:ext cx="213360" cy="28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" name="Equation" r:id="rId9" imgW="177800" imgH="241300" progId="Equation.3">
                  <p:embed/>
                </p:oleObj>
              </mc:Choice>
              <mc:Fallback>
                <p:oleObj name="Equation" r:id="rId9" imgW="177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42748" y="1404086"/>
                        <a:ext cx="213360" cy="289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655409"/>
              </p:ext>
            </p:extLst>
          </p:nvPr>
        </p:nvGraphicFramePr>
        <p:xfrm>
          <a:off x="7035179" y="771550"/>
          <a:ext cx="1065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" name="Equation" r:id="rId11" imgW="889000" imgH="381000" progId="Equation.3">
                  <p:embed/>
                </p:oleObj>
              </mc:Choice>
              <mc:Fallback>
                <p:oleObj name="Equation" r:id="rId11" imgW="8890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35179" y="771550"/>
                        <a:ext cx="106521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/>
          <p:cNvCxnSpPr/>
          <p:nvPr/>
        </p:nvCxnSpPr>
        <p:spPr bwMode="auto">
          <a:xfrm>
            <a:off x="6855336" y="3533828"/>
            <a:ext cx="0" cy="13411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6868036" y="4245028"/>
            <a:ext cx="11734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973746"/>
              </p:ext>
            </p:extLst>
          </p:nvPr>
        </p:nvGraphicFramePr>
        <p:xfrm>
          <a:off x="6542916" y="3719884"/>
          <a:ext cx="167640" cy="21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" name="Equation" r:id="rId13" imgW="139700" imgH="177800" progId="Equation.3">
                  <p:embed/>
                </p:oleObj>
              </mc:Choice>
              <mc:Fallback>
                <p:oleObj name="Equation" r:id="rId13" imgW="139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42916" y="3719884"/>
                        <a:ext cx="167640" cy="213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 flipH="1">
            <a:off x="6992496" y="3731948"/>
            <a:ext cx="396240" cy="11887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616402"/>
              </p:ext>
            </p:extLst>
          </p:nvPr>
        </p:nvGraphicFramePr>
        <p:xfrm>
          <a:off x="7070602" y="4629204"/>
          <a:ext cx="213360" cy="28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" name="Equation" r:id="rId15" imgW="177800" imgH="241300" progId="Equation.3">
                  <p:embed/>
                </p:oleObj>
              </mc:Choice>
              <mc:Fallback>
                <p:oleObj name="Equation" r:id="rId15" imgW="177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70602" y="4629204"/>
                        <a:ext cx="213360" cy="289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Connector 40"/>
          <p:cNvCxnSpPr/>
          <p:nvPr/>
        </p:nvCxnSpPr>
        <p:spPr bwMode="auto">
          <a:xfrm>
            <a:off x="6616576" y="4032622"/>
            <a:ext cx="469900" cy="0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rgbClr val="000090"/>
            </a:solidFill>
            <a:prstDash val="solid"/>
            <a:round/>
            <a:headEnd type="none" w="sm" len="sm"/>
            <a:tailEnd type="none"/>
          </a:ln>
          <a:effectLst/>
        </p:spPr>
      </p:cxnSp>
      <p:sp>
        <p:nvSpPr>
          <p:cNvPr id="42" name="Trapezoid 41"/>
          <p:cNvSpPr/>
          <p:nvPr/>
        </p:nvSpPr>
        <p:spPr bwMode="auto">
          <a:xfrm rot="5400000">
            <a:off x="5964112" y="3472234"/>
            <a:ext cx="180975" cy="1123949"/>
          </a:xfrm>
          <a:prstGeom prst="trapezoid">
            <a:avLst>
              <a:gd name="adj" fmla="val 34615"/>
            </a:avLst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-65" charset="0"/>
            </a:endParaRPr>
          </a:p>
        </p:txBody>
      </p:sp>
      <p:sp>
        <p:nvSpPr>
          <p:cNvPr id="43" name="Trapezoid 42"/>
          <p:cNvSpPr/>
          <p:nvPr/>
        </p:nvSpPr>
        <p:spPr bwMode="auto">
          <a:xfrm rot="16200000">
            <a:off x="7561137" y="3472234"/>
            <a:ext cx="180975" cy="1123949"/>
          </a:xfrm>
          <a:prstGeom prst="trapezoid">
            <a:avLst>
              <a:gd name="adj" fmla="val 34615"/>
            </a:avLst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-65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8044056" y="3899588"/>
            <a:ext cx="0" cy="432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5652120" y="4371950"/>
            <a:ext cx="13132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 smtClean="0">
                <a:solidFill>
                  <a:srgbClr val="000090"/>
                </a:solidFill>
              </a:rPr>
              <a:t>Collider </a:t>
            </a:r>
            <a:br>
              <a:rPr lang="en-US" sz="1600" dirty="0" smtClean="0">
                <a:solidFill>
                  <a:srgbClr val="000090"/>
                </a:solidFill>
              </a:rPr>
            </a:br>
            <a:r>
              <a:rPr lang="en-US" sz="1600" dirty="0" smtClean="0">
                <a:solidFill>
                  <a:srgbClr val="000090"/>
                </a:solidFill>
              </a:rPr>
              <a:t>ring</a:t>
            </a:r>
            <a:endParaRPr lang="en-US" sz="1600" dirty="0">
              <a:solidFill>
                <a:srgbClr val="00009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6330826" y="4077072"/>
            <a:ext cx="374650" cy="3238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90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5841750" y="3227396"/>
            <a:ext cx="137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CCCC08"/>
                </a:solidFill>
              </a:rPr>
              <a:t>Radiation cone</a:t>
            </a:r>
            <a:endParaRPr lang="en-US" sz="1600" dirty="0">
              <a:solidFill>
                <a:srgbClr val="CCCC08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7061076" y="3511922"/>
            <a:ext cx="450850" cy="4635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CCC08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49" name="Straight Arrow Connector 48"/>
          <p:cNvCxnSpPr>
            <a:endCxn id="42" idx="1"/>
          </p:cNvCxnSpPr>
          <p:nvPr/>
        </p:nvCxnSpPr>
        <p:spPr bwMode="auto">
          <a:xfrm flipH="1">
            <a:off x="6054599" y="3507854"/>
            <a:ext cx="535411" cy="4671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CCC08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662357"/>
              </p:ext>
            </p:extLst>
          </p:nvPr>
        </p:nvGraphicFramePr>
        <p:xfrm>
          <a:off x="7221414" y="4281860"/>
          <a:ext cx="9271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" name="Equation" r:id="rId17" imgW="774700" imgH="292100" progId="Equation.3">
                  <p:embed/>
                </p:oleObj>
              </mc:Choice>
              <mc:Fallback>
                <p:oleObj name="Equation" r:id="rId17" imgW="7747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221414" y="4281860"/>
                        <a:ext cx="92710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Arc 50"/>
          <p:cNvSpPr>
            <a:spLocks noChangeAspect="1"/>
          </p:cNvSpPr>
          <p:nvPr/>
        </p:nvSpPr>
        <p:spPr bwMode="auto">
          <a:xfrm>
            <a:off x="4888552" y="3625200"/>
            <a:ext cx="3931920" cy="3931920"/>
          </a:xfrm>
          <a:prstGeom prst="arc">
            <a:avLst>
              <a:gd name="adj1" fmla="val 13330147"/>
              <a:gd name="adj2" fmla="val 1921240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6804536" y="3625268"/>
            <a:ext cx="0" cy="4114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fr-FR" dirty="0" smtClean="0"/>
              <a:t>Neutrino Radiation                                                                Workshop on Muon Driven Colliders, 26th and 27th January 2022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sz="quarter" idx="12"/>
          </p:nvPr>
        </p:nvSpPr>
        <p:spPr>
          <a:xfrm>
            <a:off x="179512" y="699542"/>
            <a:ext cx="6264696" cy="3968948"/>
          </a:xfrm>
        </p:spPr>
        <p:txBody>
          <a:bodyPr/>
          <a:lstStyle/>
          <a:p>
            <a:pPr marL="177800" indent="-177800"/>
            <a:r>
              <a:rPr lang="en-GB" sz="1800" dirty="0" smtClean="0">
                <a:latin typeface="+mn-lt"/>
                <a:cs typeface="Calibri"/>
              </a:rPr>
              <a:t>Analytical estimate base on </a:t>
            </a:r>
            <a:br>
              <a:rPr lang="en-GB" sz="1800" dirty="0" smtClean="0">
                <a:latin typeface="+mn-lt"/>
                <a:cs typeface="Calibri"/>
              </a:rPr>
            </a:br>
            <a:r>
              <a:rPr lang="en-GB" sz="1800" dirty="0" smtClean="0">
                <a:latin typeface="+mn-lt"/>
                <a:cs typeface="Calibri"/>
              </a:rPr>
              <a:t>approach by B. King</a:t>
            </a:r>
            <a:endParaRPr lang="en-GB" sz="1800" dirty="0">
              <a:latin typeface="+mn-lt"/>
              <a:cs typeface="Calibri"/>
            </a:endParaRP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 smtClean="0">
                <a:latin typeface="+mn-lt"/>
                <a:cs typeface="Calibri"/>
              </a:rPr>
              <a:t>Neutrino energies from production in</a:t>
            </a:r>
            <a:br>
              <a:rPr lang="en-GB" sz="1600" dirty="0" smtClean="0">
                <a:latin typeface="+mn-lt"/>
                <a:cs typeface="Calibri"/>
              </a:rPr>
            </a:br>
            <a:r>
              <a:rPr lang="en-GB" sz="1600" dirty="0" smtClean="0">
                <a:latin typeface="+mn-lt"/>
                <a:cs typeface="Calibri"/>
              </a:rPr>
              <a:t>muon rest system and Lorentz boost</a:t>
            </a: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 smtClean="0">
                <a:latin typeface="+mn-lt"/>
                <a:cs typeface="Calibri"/>
              </a:rPr>
              <a:t>Cross section assumed proportional </a:t>
            </a:r>
            <a:br>
              <a:rPr lang="en-GB" sz="1600" dirty="0" smtClean="0">
                <a:latin typeface="+mn-lt"/>
                <a:cs typeface="Calibri"/>
              </a:rPr>
            </a:br>
            <a:r>
              <a:rPr lang="en-GB" sz="1600" dirty="0" smtClean="0">
                <a:latin typeface="+mn-lt"/>
                <a:cs typeface="Calibri"/>
              </a:rPr>
              <a:t>to energy</a:t>
            </a: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 smtClean="0">
                <a:latin typeface="+mn-lt"/>
                <a:cs typeface="Calibri"/>
              </a:rPr>
              <a:t>Identical (almost) similar results for </a:t>
            </a:r>
            <a:r>
              <a:rPr lang="en-GB" sz="1600" dirty="0" smtClean="0">
                <a:latin typeface="Symbol" charset="2"/>
                <a:cs typeface="Symbol" charset="2"/>
              </a:rPr>
              <a:t>m</a:t>
            </a:r>
            <a:r>
              <a:rPr lang="en-GB" sz="1600" baseline="30000" dirty="0" smtClean="0">
                <a:latin typeface="+mn-lt"/>
              </a:rPr>
              <a:t>-</a:t>
            </a:r>
            <a:r>
              <a:rPr lang="en-GB" sz="1600" dirty="0" smtClean="0">
                <a:latin typeface="+mn-lt"/>
              </a:rPr>
              <a:t> </a:t>
            </a:r>
            <a:br>
              <a:rPr lang="en-GB" sz="16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and </a:t>
            </a:r>
            <a:r>
              <a:rPr lang="en-GB" sz="1600" dirty="0" smtClean="0">
                <a:latin typeface="Symbol" charset="2"/>
                <a:cs typeface="Symbol" charset="2"/>
              </a:rPr>
              <a:t>m</a:t>
            </a:r>
            <a:r>
              <a:rPr lang="en-GB" sz="1600" baseline="30000" dirty="0" smtClean="0">
                <a:latin typeface="+mn-lt"/>
              </a:rPr>
              <a:t>+</a:t>
            </a:r>
            <a:r>
              <a:rPr lang="en-GB" sz="1600" dirty="0" smtClean="0">
                <a:latin typeface="+mn-lt"/>
              </a:rPr>
              <a:t> and despite different cross sections </a:t>
            </a:r>
            <a:r>
              <a:rPr lang="mr-IN" sz="1600" dirty="0" smtClean="0">
                <a:latin typeface="+mn-lt"/>
              </a:rPr>
              <a:t>…</a:t>
            </a:r>
            <a:endParaRPr lang="en-US" sz="1600" dirty="0">
              <a:latin typeface="+mn-lt"/>
            </a:endParaRP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US" sz="1600" dirty="0" smtClean="0">
                <a:latin typeface="+mn-lt"/>
                <a:cs typeface="Calibri"/>
              </a:rPr>
              <a:t>Absorbed </a:t>
            </a:r>
            <a:r>
              <a:rPr lang="en-US" sz="1600" dirty="0">
                <a:latin typeface="+mn-lt"/>
                <a:cs typeface="Calibri"/>
              </a:rPr>
              <a:t>dose per </a:t>
            </a:r>
            <a:r>
              <a:rPr lang="en-US" sz="1600" dirty="0" err="1">
                <a:latin typeface="+mn-lt"/>
                <a:cs typeface="Calibri"/>
              </a:rPr>
              <a:t>muon</a:t>
            </a:r>
            <a:r>
              <a:rPr lang="en-US" sz="1600" dirty="0">
                <a:latin typeface="+mn-lt"/>
                <a:cs typeface="Calibri"/>
              </a:rPr>
              <a:t> decay at </a:t>
            </a:r>
            <a:r>
              <a:rPr lang="en-US" sz="1600" dirty="0" smtClean="0">
                <a:latin typeface="+mn-lt"/>
                <a:cs typeface="Calibri"/>
              </a:rPr>
              <a:t>distance</a:t>
            </a:r>
            <a:br>
              <a:rPr lang="en-US" sz="1600" dirty="0" smtClean="0">
                <a:latin typeface="+mn-lt"/>
                <a:cs typeface="Calibri"/>
              </a:rPr>
            </a:br>
            <a:r>
              <a:rPr lang="en-US" sz="1600" i="1" dirty="0" err="1" smtClean="0">
                <a:latin typeface="Times New Roman"/>
                <a:cs typeface="Times New Roman"/>
              </a:rPr>
              <a:t>L</a:t>
            </a:r>
            <a:r>
              <a:rPr lang="en-US" sz="1600" i="1" baseline="-25000" dirty="0" err="1" smtClean="0">
                <a:latin typeface="Times New Roman"/>
                <a:cs typeface="Times New Roman"/>
              </a:rPr>
              <a:t>s</a:t>
            </a:r>
            <a:r>
              <a:rPr lang="en-US" sz="1600" dirty="0" smtClean="0">
                <a:latin typeface="+mn-lt"/>
                <a:cs typeface="Calibri"/>
              </a:rPr>
              <a:t> and offset </a:t>
            </a:r>
            <a:r>
              <a:rPr lang="en-US" sz="1600" i="1" dirty="0" smtClean="0">
                <a:latin typeface="Times New Roman"/>
                <a:cs typeface="Times New Roman"/>
              </a:rPr>
              <a:t>d</a:t>
            </a:r>
            <a:r>
              <a:rPr lang="en-US" sz="1600" dirty="0" smtClean="0">
                <a:latin typeface="+mn-lt"/>
                <a:cs typeface="Calibri"/>
              </a:rPr>
              <a:t> with </a:t>
            </a:r>
            <a:r>
              <a:rPr lang="en-US" sz="1600" dirty="0" smtClean="0">
                <a:latin typeface="Symbol" charset="2"/>
                <a:cs typeface="Symbol" charset="2"/>
              </a:rPr>
              <a:t>g</a:t>
            </a:r>
            <a:r>
              <a:rPr lang="en-US" sz="1600" dirty="0" smtClean="0">
                <a:latin typeface="+mn-lt"/>
                <a:cs typeface="Calibri"/>
              </a:rPr>
              <a:t> </a:t>
            </a:r>
            <a:r>
              <a:rPr lang="en-US" sz="1600" dirty="0">
                <a:latin typeface="+mn-lt"/>
                <a:cs typeface="Calibri"/>
              </a:rPr>
              <a:t>the relativistic </a:t>
            </a:r>
            <a:r>
              <a:rPr lang="en-US" sz="1600" dirty="0" smtClean="0">
                <a:latin typeface="+mn-lt"/>
                <a:cs typeface="Calibri"/>
              </a:rPr>
              <a:t>Lorentz </a:t>
            </a:r>
            <a:r>
              <a:rPr lang="en-US" sz="1600" dirty="0">
                <a:latin typeface="+mn-lt"/>
                <a:cs typeface="Calibri"/>
              </a:rPr>
              <a:t>factor</a:t>
            </a:r>
            <a:r>
              <a:rPr lang="en-US" sz="1600" dirty="0" smtClean="0">
                <a:latin typeface="+mn-lt"/>
                <a:cs typeface="Calibri"/>
              </a:rPr>
              <a:t>)</a:t>
            </a:r>
            <a:endParaRPr lang="en-US" sz="1600" dirty="0">
              <a:latin typeface="+mn-lt"/>
              <a:cs typeface="Calibri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683568" y="202332"/>
            <a:ext cx="7141840" cy="497210"/>
          </a:xfrm>
        </p:spPr>
        <p:txBody>
          <a:bodyPr/>
          <a:lstStyle/>
          <a:p>
            <a:r>
              <a:rPr lang="en-GB" sz="2400" b="0" dirty="0" smtClean="0">
                <a:latin typeface="+mj-lt"/>
              </a:rPr>
              <a:t>Analytical Approximation of </a:t>
            </a:r>
            <a:r>
              <a:rPr lang="en-GB" sz="2400" b="0" dirty="0">
                <a:latin typeface="+mj-lt"/>
              </a:rPr>
              <a:t>Radiation </a:t>
            </a:r>
            <a:r>
              <a:rPr lang="en-GB" sz="2400" b="0" dirty="0" smtClean="0">
                <a:latin typeface="+mj-lt"/>
              </a:rPr>
              <a:t>from Neutrinos</a:t>
            </a:r>
            <a:endParaRPr lang="en-GB" sz="2400" b="0" dirty="0">
              <a:latin typeface="+mj-lt"/>
            </a:endParaRPr>
          </a:p>
        </p:txBody>
      </p:sp>
      <p:sp>
        <p:nvSpPr>
          <p:cNvPr id="5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fr-FR" dirty="0" smtClean="0"/>
              <a:t>Neutrino Radiation                                                                Workshop on Muon Driven Colliders, 26th and 27th January 2022 </a:t>
            </a:r>
            <a:endParaRPr lang="en-GB" dirty="0"/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572770"/>
              </p:ext>
            </p:extLst>
          </p:nvPr>
        </p:nvGraphicFramePr>
        <p:xfrm>
          <a:off x="842838" y="3563143"/>
          <a:ext cx="3513138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3" imgW="2946400" imgH="1092200" progId="Equation.3">
                  <p:embed/>
                </p:oleObj>
              </mc:Choice>
              <mc:Fallback>
                <p:oleObj name="Equation" r:id="rId3" imgW="2946400" imgH="1092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838" y="3563143"/>
                        <a:ext cx="3513138" cy="131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 rot="210031">
            <a:off x="4874652" y="4189186"/>
            <a:ext cx="34660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6000" lvl="1" algn="ctr">
              <a:buSzPct val="60000"/>
            </a:pPr>
            <a:r>
              <a:rPr lang="en-US" sz="1600" dirty="0">
                <a:solidFill>
                  <a:srgbClr val="FF6600"/>
                </a:solidFill>
                <a:latin typeface="Calibri"/>
                <a:cs typeface="Calibri"/>
              </a:rPr>
              <a:t>Conversion absorbed dose to effective </a:t>
            </a:r>
            <a:br>
              <a:rPr lang="en-US" sz="1600" dirty="0">
                <a:solidFill>
                  <a:srgbClr val="FF6600"/>
                </a:solidFill>
                <a:latin typeface="Calibri"/>
                <a:cs typeface="Calibri"/>
              </a:rPr>
            </a:br>
            <a:r>
              <a:rPr lang="en-US" sz="1600" dirty="0">
                <a:solidFill>
                  <a:srgbClr val="FF6600"/>
                </a:solidFill>
                <a:latin typeface="Calibri"/>
                <a:cs typeface="Calibri"/>
              </a:rPr>
              <a:t>dose 1 </a:t>
            </a:r>
            <a:r>
              <a:rPr lang="en-US" sz="1600" dirty="0" err="1">
                <a:solidFill>
                  <a:srgbClr val="FF6600"/>
                </a:solidFill>
                <a:latin typeface="Calibri"/>
                <a:cs typeface="Calibri"/>
              </a:rPr>
              <a:t>Sv</a:t>
            </a:r>
            <a:r>
              <a:rPr lang="en-US" sz="1600" dirty="0">
                <a:solidFill>
                  <a:srgbClr val="FF6600"/>
                </a:solidFill>
                <a:latin typeface="Calibri"/>
                <a:cs typeface="Calibri"/>
              </a:rPr>
              <a:t>/</a:t>
            </a:r>
            <a:r>
              <a:rPr lang="en-US" sz="1600" dirty="0" err="1">
                <a:solidFill>
                  <a:srgbClr val="FF6600"/>
                </a:solidFill>
                <a:latin typeface="Calibri"/>
                <a:cs typeface="Calibri"/>
              </a:rPr>
              <a:t>Gy</a:t>
            </a:r>
            <a:r>
              <a:rPr lang="en-US" sz="1600" dirty="0">
                <a:solidFill>
                  <a:srgbClr val="FF6600"/>
                </a:solidFill>
                <a:latin typeface="Calibri"/>
                <a:cs typeface="Calibri"/>
              </a:rPr>
              <a:t> optimistic!</a:t>
            </a:r>
            <a:endParaRPr lang="en-GB" sz="1600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147248" y="4948014"/>
            <a:ext cx="457200" cy="273844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5" name="Picture 54" descr="OneMuon_100km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68" y="1059582"/>
            <a:ext cx="3719512" cy="2260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2010" y="3363838"/>
            <a:ext cx="31184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Absorbed dose per </a:t>
            </a:r>
            <a:r>
              <a:rPr lang="en-US" sz="1600" dirty="0" err="1" smtClean="0">
                <a:latin typeface="Calibri"/>
                <a:cs typeface="Calibri"/>
              </a:rPr>
              <a:t>muon</a:t>
            </a:r>
            <a:r>
              <a:rPr lang="en-US" sz="1600" dirty="0" smtClean="0">
                <a:latin typeface="Calibri"/>
                <a:cs typeface="Calibri"/>
              </a:rPr>
              <a:t> decay for</a:t>
            </a:r>
          </a:p>
          <a:p>
            <a:pPr algn="ctr"/>
            <a:r>
              <a:rPr lang="en-US" sz="1600" dirty="0" smtClean="0">
                <a:latin typeface="Calibri"/>
                <a:cs typeface="Calibri"/>
              </a:rPr>
              <a:t>10 </a:t>
            </a:r>
            <a:r>
              <a:rPr lang="en-US" sz="1600" dirty="0" err="1" smtClean="0">
                <a:latin typeface="Calibri"/>
                <a:cs typeface="Calibri"/>
              </a:rPr>
              <a:t>TeV</a:t>
            </a:r>
            <a:r>
              <a:rPr lang="en-US" sz="1600" dirty="0" smtClean="0">
                <a:latin typeface="Calibri"/>
                <a:cs typeface="Calibri"/>
              </a:rPr>
              <a:t> com energy at </a:t>
            </a:r>
            <a:r>
              <a:rPr lang="en-US" sz="1600" i="1" dirty="0" err="1" smtClean="0">
                <a:latin typeface="Times New Roman"/>
                <a:cs typeface="Times New Roman"/>
              </a:rPr>
              <a:t>L</a:t>
            </a:r>
            <a:r>
              <a:rPr lang="en-US" sz="1600" i="1" baseline="-25000" dirty="0" err="1" smtClean="0">
                <a:latin typeface="Times New Roman"/>
                <a:cs typeface="Times New Roman"/>
              </a:rPr>
              <a:t>s</a:t>
            </a:r>
            <a:r>
              <a:rPr lang="en-US" sz="1600" dirty="0" smtClean="0">
                <a:latin typeface="Calibri"/>
                <a:cs typeface="Calibri"/>
              </a:rPr>
              <a:t> = 100 km</a:t>
            </a: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96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sz="quarter" idx="12"/>
          </p:nvPr>
        </p:nvSpPr>
        <p:spPr>
          <a:xfrm>
            <a:off x="35496" y="1059582"/>
            <a:ext cx="6264696" cy="3968948"/>
          </a:xfrm>
        </p:spPr>
        <p:txBody>
          <a:bodyPr/>
          <a:lstStyle/>
          <a:p>
            <a:pPr marL="177800" indent="-177800"/>
            <a:r>
              <a:rPr lang="en-GB" sz="1800" dirty="0" smtClean="0">
                <a:latin typeface="+mn-lt"/>
                <a:cs typeface="Calibri"/>
              </a:rPr>
              <a:t>Dose due to neutrinos for realistic </a:t>
            </a:r>
            <a:br>
              <a:rPr lang="en-GB" sz="1800" dirty="0" smtClean="0">
                <a:latin typeface="+mn-lt"/>
                <a:cs typeface="Calibri"/>
              </a:rPr>
            </a:br>
            <a:r>
              <a:rPr lang="en-GB" sz="1800" dirty="0" smtClean="0">
                <a:latin typeface="+mn-lt"/>
                <a:cs typeface="Calibri"/>
              </a:rPr>
              <a:t>lattice with divergence from beam</a:t>
            </a:r>
            <a:endParaRPr lang="en-GB" sz="1800" dirty="0">
              <a:latin typeface="+mn-lt"/>
              <a:cs typeface="Calibri"/>
            </a:endParaRP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 smtClean="0">
                <a:latin typeface="+mn-lt"/>
                <a:cs typeface="Calibri"/>
              </a:rPr>
              <a:t>Needs integration over longitudinal position</a:t>
            </a: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 err="1" smtClean="0">
                <a:latin typeface="+mn-lt"/>
                <a:cs typeface="Calibri"/>
              </a:rPr>
              <a:t>Rms</a:t>
            </a:r>
            <a:r>
              <a:rPr lang="en-GB" sz="1600" dirty="0" smtClean="0">
                <a:latin typeface="+mn-lt"/>
                <a:cs typeface="Calibri"/>
              </a:rPr>
              <a:t> opening angle             of cone becomes </a:t>
            </a:r>
            <a:br>
              <a:rPr lang="en-GB" sz="1600" dirty="0" smtClean="0">
                <a:latin typeface="+mn-lt"/>
                <a:cs typeface="Calibri"/>
              </a:rPr>
            </a:br>
            <a:r>
              <a:rPr lang="en-GB" sz="1600" dirty="0" smtClean="0">
                <a:latin typeface="+mn-lt"/>
                <a:cs typeface="Calibri"/>
              </a:rPr>
              <a:t/>
            </a:r>
            <a:br>
              <a:rPr lang="en-GB" sz="1600" dirty="0" smtClean="0">
                <a:latin typeface="+mn-lt"/>
                <a:cs typeface="Calibri"/>
              </a:rPr>
            </a:br>
            <a:r>
              <a:rPr lang="en-GB" sz="1600" dirty="0" smtClean="0">
                <a:latin typeface="+mn-lt"/>
                <a:cs typeface="Calibri"/>
              </a:rPr>
              <a:t>                                                 and</a:t>
            </a:r>
            <a:br>
              <a:rPr lang="en-GB" sz="1600" dirty="0" smtClean="0">
                <a:latin typeface="+mn-lt"/>
                <a:cs typeface="Calibri"/>
              </a:rPr>
            </a:br>
            <a:endParaRPr lang="en-GB" sz="1600" dirty="0" smtClean="0">
              <a:latin typeface="+mn-lt"/>
              <a:cs typeface="Calibri"/>
            </a:endParaRP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 smtClean="0">
                <a:latin typeface="+mn-lt"/>
                <a:cs typeface="Calibri"/>
              </a:rPr>
              <a:t>With       the repetition rate times the number of </a:t>
            </a:r>
            <a:r>
              <a:rPr lang="en-GB" sz="1600" dirty="0" err="1" smtClean="0">
                <a:latin typeface="+mn-lt"/>
                <a:cs typeface="Calibri"/>
              </a:rPr>
              <a:t>muons</a:t>
            </a:r>
            <a:r>
              <a:rPr lang="en-GB" sz="1600" dirty="0">
                <a:latin typeface="+mn-lt"/>
                <a:cs typeface="Calibri"/>
              </a:rPr>
              <a:t/>
            </a:r>
            <a:br>
              <a:rPr lang="en-GB" sz="1600" dirty="0">
                <a:latin typeface="+mn-lt"/>
                <a:cs typeface="Calibri"/>
              </a:rPr>
            </a:br>
            <a:r>
              <a:rPr lang="en-GB" sz="1600" dirty="0" smtClean="0">
                <a:latin typeface="+mn-lt"/>
                <a:cs typeface="Calibri"/>
              </a:rPr>
              <a:t>per cycle and     the circumference</a:t>
            </a:r>
            <a:br>
              <a:rPr lang="en-GB" sz="1600" dirty="0" smtClean="0">
                <a:latin typeface="+mn-lt"/>
                <a:cs typeface="Calibri"/>
              </a:rPr>
            </a:br>
            <a:r>
              <a:rPr lang="en-GB" sz="1600" dirty="0" smtClean="0">
                <a:latin typeface="+mn-lt"/>
                <a:cs typeface="Calibri"/>
              </a:rPr>
              <a:t> </a:t>
            </a:r>
            <a:endParaRPr lang="en-US" sz="1600" dirty="0">
              <a:latin typeface="+mn-lt"/>
              <a:cs typeface="Calibri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670520" y="202332"/>
            <a:ext cx="7213848" cy="497210"/>
          </a:xfrm>
        </p:spPr>
        <p:txBody>
          <a:bodyPr/>
          <a:lstStyle/>
          <a:p>
            <a:r>
              <a:rPr lang="en-GB" sz="2400" b="0" dirty="0">
                <a:latin typeface="+mn-lt"/>
              </a:rPr>
              <a:t>Analytical Approximation of Radiation from Neutrinos</a:t>
            </a:r>
            <a:endParaRPr lang="en-GB" sz="2400" b="0" dirty="0">
              <a:latin typeface="+mn-lt"/>
            </a:endParaRPr>
          </a:p>
        </p:txBody>
      </p:sp>
      <p:sp>
        <p:nvSpPr>
          <p:cNvPr id="5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fr-FR" dirty="0" smtClean="0"/>
              <a:t>Neutrino Radiation                                                                Workshop on Muon Driven Colliders, 26th and 27th January 2022 </a:t>
            </a:r>
            <a:endParaRPr lang="en-GB" dirty="0"/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147248" y="4948014"/>
            <a:ext cx="457200" cy="273844"/>
          </a:xfrm>
        </p:spPr>
        <p:txBody>
          <a:bodyPr/>
          <a:lstStyle/>
          <a:p>
            <a:fld id="{974172A1-1CBF-0B40-9234-7D4D80EC19EA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894343"/>
              </p:ext>
            </p:extLst>
          </p:nvPr>
        </p:nvGraphicFramePr>
        <p:xfrm>
          <a:off x="251520" y="3291830"/>
          <a:ext cx="8786193" cy="1227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" name="Equation" r:id="rId3" imgW="8991600" imgH="1257300" progId="Equation.3">
                  <p:embed/>
                </p:oleObj>
              </mc:Choice>
              <mc:Fallback>
                <p:oleObj name="Equation" r:id="rId3" imgW="8991600" imgH="1257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3291830"/>
                        <a:ext cx="8786193" cy="1227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4644008" y="1060741"/>
            <a:ext cx="2689412" cy="1048871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8966794">
            <a:off x="7573714" y="1191130"/>
            <a:ext cx="444407" cy="1542157"/>
          </a:xfrm>
          <a:prstGeom prst="triangle">
            <a:avLst>
              <a:gd name="adj" fmla="val 47607"/>
            </a:avLst>
          </a:prstGeom>
          <a:gradFill>
            <a:gsLst>
              <a:gs pos="5000">
                <a:srgbClr val="203F63">
                  <a:alpha val="48000"/>
                </a:srgbClr>
              </a:gs>
              <a:gs pos="52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7216878" y="1370620"/>
            <a:ext cx="1138518" cy="118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08318" y="1462060"/>
            <a:ext cx="899284" cy="10331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147714" y="2297124"/>
            <a:ext cx="408940" cy="4825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endCxn id="18" idx="7"/>
          </p:cNvCxnSpPr>
          <p:nvPr/>
        </p:nvCxnSpPr>
        <p:spPr>
          <a:xfrm>
            <a:off x="7216878" y="1370620"/>
            <a:ext cx="1279888" cy="99717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8" idx="3"/>
          </p:cNvCxnSpPr>
          <p:nvPr/>
        </p:nvCxnSpPr>
        <p:spPr>
          <a:xfrm>
            <a:off x="7216878" y="1370620"/>
            <a:ext cx="990724" cy="133842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95970" y="2388560"/>
            <a:ext cx="159426" cy="1679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352856" y="2139643"/>
            <a:ext cx="0" cy="827280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939433" y="2464762"/>
            <a:ext cx="779780" cy="185422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 noChangeAspect="1"/>
          </p:cNvCxnSpPr>
          <p:nvPr/>
        </p:nvCxnSpPr>
        <p:spPr>
          <a:xfrm>
            <a:off x="8165515" y="2444459"/>
            <a:ext cx="71743" cy="75574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5988714" y="1319214"/>
            <a:ext cx="1637455" cy="264766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 noChangeAspect="1"/>
          </p:cNvCxnSpPr>
          <p:nvPr/>
        </p:nvCxnSpPr>
        <p:spPr>
          <a:xfrm>
            <a:off x="7565755" y="1324600"/>
            <a:ext cx="1104590" cy="1148078"/>
          </a:xfrm>
          <a:prstGeom prst="line">
            <a:avLst/>
          </a:prstGeom>
          <a:ln w="3175">
            <a:solidFill>
              <a:schemeClr val="tx1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237994" y="2483783"/>
            <a:ext cx="0" cy="503280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8352115" y="2906903"/>
            <a:ext cx="85776" cy="20396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flipH="1">
            <a:off x="8153995" y="2937383"/>
            <a:ext cx="85776" cy="20396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77524"/>
              </p:ext>
            </p:extLst>
          </p:nvPr>
        </p:nvGraphicFramePr>
        <p:xfrm>
          <a:off x="7308304" y="2931790"/>
          <a:ext cx="16906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" name="Equation" r:id="rId5" imgW="1409700" imgH="317500" progId="Equation.3">
                  <p:embed/>
                </p:oleObj>
              </mc:Choice>
              <mc:Fallback>
                <p:oleObj name="Equation" r:id="rId5" imgW="14097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08304" y="2931790"/>
                        <a:ext cx="1690688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>
            <a:cxnSpLocks/>
          </p:cNvCxnSpPr>
          <p:nvPr/>
        </p:nvCxnSpPr>
        <p:spPr>
          <a:xfrm flipH="1">
            <a:off x="5988714" y="1060741"/>
            <a:ext cx="586740" cy="523240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>
            <a:spLocks noChangeAspect="1"/>
          </p:cNvSpPr>
          <p:nvPr/>
        </p:nvSpPr>
        <p:spPr>
          <a:xfrm>
            <a:off x="5451734" y="1375995"/>
            <a:ext cx="1075765" cy="419368"/>
          </a:xfrm>
          <a:prstGeom prst="arc">
            <a:avLst>
              <a:gd name="adj1" fmla="val 19140623"/>
              <a:gd name="adj2" fmla="val 21035828"/>
            </a:avLst>
          </a:prstGeom>
          <a:ln w="6350">
            <a:solidFill>
              <a:schemeClr val="tx1"/>
            </a:solidFill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190797"/>
              </p:ext>
            </p:extLst>
          </p:nvPr>
        </p:nvGraphicFramePr>
        <p:xfrm>
          <a:off x="6445108" y="1144260"/>
          <a:ext cx="27432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" name="Equation" r:id="rId7" imgW="228600" imgH="254000" progId="Equation.3">
                  <p:embed/>
                </p:oleObj>
              </mc:Choice>
              <mc:Fallback>
                <p:oleObj name="Equation" r:id="rId7" imgW="228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45108" y="1144260"/>
                        <a:ext cx="27432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>
            <a:cxnSpLocks noChangeAspect="1"/>
          </p:cNvCxnSpPr>
          <p:nvPr/>
        </p:nvCxnSpPr>
        <p:spPr>
          <a:xfrm flipH="1">
            <a:off x="7941980" y="2513025"/>
            <a:ext cx="311912" cy="74168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 flipH="1">
            <a:off x="7973655" y="2641496"/>
            <a:ext cx="0" cy="86400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7973662" y="2494195"/>
            <a:ext cx="0" cy="86400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734338"/>
              </p:ext>
            </p:extLst>
          </p:nvPr>
        </p:nvGraphicFramePr>
        <p:xfrm>
          <a:off x="7516683" y="2479692"/>
          <a:ext cx="39624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" name="Equation" r:id="rId9" imgW="330200" imgH="254000" progId="Equation.3">
                  <p:embed/>
                </p:oleObj>
              </mc:Choice>
              <mc:Fallback>
                <p:oleObj name="Equation" r:id="rId9" imgW="330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16683" y="2479692"/>
                        <a:ext cx="39624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 rot="2813600">
            <a:off x="7704860" y="1547861"/>
            <a:ext cx="277200" cy="9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418767"/>
              </p:ext>
            </p:extLst>
          </p:nvPr>
        </p:nvGraphicFramePr>
        <p:xfrm>
          <a:off x="7742748" y="1404086"/>
          <a:ext cx="213360" cy="28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" name="Equation" r:id="rId11" imgW="177800" imgH="241300" progId="Equation.3">
                  <p:embed/>
                </p:oleObj>
              </mc:Choice>
              <mc:Fallback>
                <p:oleObj name="Equation" r:id="rId11" imgW="177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42748" y="1404086"/>
                        <a:ext cx="213360" cy="289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108452"/>
              </p:ext>
            </p:extLst>
          </p:nvPr>
        </p:nvGraphicFramePr>
        <p:xfrm>
          <a:off x="7035179" y="771550"/>
          <a:ext cx="1065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" name="Equation" r:id="rId13" imgW="889000" imgH="381000" progId="Equation.3">
                  <p:embed/>
                </p:oleObj>
              </mc:Choice>
              <mc:Fallback>
                <p:oleObj name="Equation" r:id="rId13" imgW="8890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35179" y="771550"/>
                        <a:ext cx="106521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577451"/>
              </p:ext>
            </p:extLst>
          </p:nvPr>
        </p:nvGraphicFramePr>
        <p:xfrm>
          <a:off x="2376860" y="1995686"/>
          <a:ext cx="5857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name="Equation" r:id="rId15" imgW="533400" imgH="355600" progId="Equation.3">
                  <p:embed/>
                </p:oleObj>
              </mc:Choice>
              <mc:Fallback>
                <p:oleObj name="Equation" r:id="rId15" imgW="5334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76860" y="1995686"/>
                        <a:ext cx="585788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448820"/>
              </p:ext>
            </p:extLst>
          </p:nvPr>
        </p:nvGraphicFramePr>
        <p:xfrm>
          <a:off x="3779912" y="2412214"/>
          <a:ext cx="13795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" name="Equation" r:id="rId17" imgW="1155700" imgH="355600" progId="Equation.3">
                  <p:embed/>
                </p:oleObj>
              </mc:Choice>
              <mc:Fallback>
                <p:oleObj name="Equation" r:id="rId17" imgW="11557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779912" y="2412214"/>
                        <a:ext cx="1379537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715998"/>
              </p:ext>
            </p:extLst>
          </p:nvPr>
        </p:nvGraphicFramePr>
        <p:xfrm>
          <a:off x="503510" y="2435747"/>
          <a:ext cx="27003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" name="Equation" r:id="rId19" imgW="2260600" imgH="381000" progId="Equation.3">
                  <p:embed/>
                </p:oleObj>
              </mc:Choice>
              <mc:Fallback>
                <p:oleObj name="Equation" r:id="rId19" imgW="22606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3510" y="2435747"/>
                        <a:ext cx="2700338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784337"/>
              </p:ext>
            </p:extLst>
          </p:nvPr>
        </p:nvGraphicFramePr>
        <p:xfrm>
          <a:off x="1027411" y="3003798"/>
          <a:ext cx="376237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" name="Equation" r:id="rId21" imgW="342900" imgH="266700" progId="Equation.3">
                  <p:embed/>
                </p:oleObj>
              </mc:Choice>
              <mc:Fallback>
                <p:oleObj name="Equation" r:id="rId21" imgW="342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27411" y="3003798"/>
                        <a:ext cx="376237" cy="29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388462"/>
              </p:ext>
            </p:extLst>
          </p:nvPr>
        </p:nvGraphicFramePr>
        <p:xfrm>
          <a:off x="1835696" y="3291830"/>
          <a:ext cx="166688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" name="Equation" r:id="rId23" imgW="152400" imgH="177800" progId="Equation.3">
                  <p:embed/>
                </p:oleObj>
              </mc:Choice>
              <mc:Fallback>
                <p:oleObj name="Equation" r:id="rId23" imgW="152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835696" y="3291830"/>
                        <a:ext cx="166688" cy="19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07504" y="4537452"/>
            <a:ext cx="9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lvl="1" algn="ctr">
              <a:buSzPct val="60000"/>
            </a:pPr>
            <a:r>
              <a:rPr lang="en-US" sz="1600" dirty="0" smtClean="0">
                <a:solidFill>
                  <a:srgbClr val="FF6600"/>
                </a:solidFill>
                <a:latin typeface="Calibri"/>
                <a:cs typeface="Calibri"/>
              </a:rPr>
              <a:t>Additional widening of cone due to time dependent orbit or machine deformations to be added later</a:t>
            </a:r>
            <a:endParaRPr lang="en-GB" sz="1600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075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58316"/>
            <a:ext cx="7560840" cy="713234"/>
          </a:xfrm>
        </p:spPr>
        <p:txBody>
          <a:bodyPr/>
          <a:lstStyle/>
          <a:p>
            <a:r>
              <a:rPr lang="en-GB" sz="2400" b="0" dirty="0">
                <a:latin typeface="+mj-lt"/>
              </a:rPr>
              <a:t>Analytical Approximation of Radiation from </a:t>
            </a:r>
            <a:r>
              <a:rPr lang="en-GB" sz="2400" b="0" dirty="0" smtClean="0">
                <a:latin typeface="+mj-lt"/>
              </a:rPr>
              <a:t>Neutrinos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sz="1800" b="0" dirty="0" smtClean="0">
                <a:latin typeface="+mj-lt"/>
              </a:rPr>
              <a:t>Dose from arc cell for 3 </a:t>
            </a:r>
            <a:r>
              <a:rPr lang="en-GB" sz="1800" b="0" dirty="0" err="1" smtClean="0">
                <a:latin typeface="+mj-lt"/>
              </a:rPr>
              <a:t>TeV</a:t>
            </a:r>
            <a:r>
              <a:rPr lang="en-GB" sz="1800" b="0" dirty="0" smtClean="0">
                <a:latin typeface="+mj-lt"/>
              </a:rPr>
              <a:t> com MAP lattice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771550"/>
            <a:ext cx="6840806" cy="2555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385546"/>
            <a:ext cx="2520280" cy="1562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522" y="3324111"/>
            <a:ext cx="2829878" cy="17679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3184" y="784880"/>
            <a:ext cx="107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6600"/>
                </a:solidFill>
              </a:rPr>
              <a:t>X-pole with </a:t>
            </a:r>
            <a:br>
              <a:rPr lang="en-US" sz="1400" dirty="0" smtClean="0">
                <a:solidFill>
                  <a:srgbClr val="FF6600"/>
                </a:solidFill>
              </a:rPr>
            </a:br>
            <a:r>
              <a:rPr lang="en-US" sz="1400" dirty="0" smtClean="0">
                <a:solidFill>
                  <a:srgbClr val="FF6600"/>
                </a:solidFill>
              </a:rPr>
              <a:t>2 T dipolar</a:t>
            </a:r>
            <a:endParaRPr lang="en-US" sz="14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914400"/>
            <a:ext cx="15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6600"/>
                </a:solidFill>
              </a:rPr>
              <a:t>0.30 m drift with </a:t>
            </a:r>
            <a:br>
              <a:rPr lang="en-US" sz="1400" dirty="0" smtClean="0">
                <a:solidFill>
                  <a:srgbClr val="FF6600"/>
                </a:solidFill>
              </a:rPr>
            </a:br>
            <a:r>
              <a:rPr lang="en-US" sz="1400" dirty="0" smtClean="0">
                <a:solidFill>
                  <a:srgbClr val="FF6600"/>
                </a:solidFill>
              </a:rPr>
              <a:t>small divergence</a:t>
            </a:r>
            <a:endParaRPr lang="en-US" sz="1400" dirty="0">
              <a:solidFill>
                <a:srgbClr val="FF66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4322440" y="974998"/>
            <a:ext cx="60960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014831" y="974998"/>
            <a:ext cx="410482" cy="2010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732240" y="627534"/>
            <a:ext cx="1551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6600"/>
                </a:solidFill>
              </a:rPr>
              <a:t>0.30 m drift with </a:t>
            </a:r>
            <a:br>
              <a:rPr lang="en-US" sz="1400" dirty="0" smtClean="0">
                <a:solidFill>
                  <a:srgbClr val="FF6600"/>
                </a:solidFill>
              </a:rPr>
            </a:br>
            <a:r>
              <a:rPr lang="en-US" sz="1400" dirty="0" smtClean="0">
                <a:solidFill>
                  <a:srgbClr val="FF6600"/>
                </a:solidFill>
              </a:rPr>
              <a:t>some divergence</a:t>
            </a:r>
            <a:endParaRPr lang="en-US" sz="1400" dirty="0">
              <a:solidFill>
                <a:srgbClr val="FF6600"/>
              </a:solidFill>
            </a:endParaRPr>
          </a:p>
        </p:txBody>
      </p:sp>
      <p:cxnSp>
        <p:nvCxnSpPr>
          <p:cNvPr id="13" name="Straight Arrow Connector 12"/>
          <p:cNvCxnSpPr>
            <a:endCxn id="12" idx="2"/>
          </p:cNvCxnSpPr>
          <p:nvPr/>
        </p:nvCxnSpPr>
        <p:spPr bwMode="auto">
          <a:xfrm flipH="1" flipV="1">
            <a:off x="7508179" y="1150754"/>
            <a:ext cx="88157" cy="1573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6961439" y="1340846"/>
            <a:ext cx="643827" cy="3247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 rot="21151692">
            <a:off x="115219" y="3973392"/>
            <a:ext cx="1461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6600"/>
                </a:solidFill>
              </a:rPr>
              <a:t>Beam intensity </a:t>
            </a:r>
            <a:br>
              <a:rPr lang="en-US" sz="1400" b="1" dirty="0" smtClean="0">
                <a:solidFill>
                  <a:srgbClr val="FF6600"/>
                </a:solidFill>
              </a:rPr>
            </a:br>
            <a:r>
              <a:rPr lang="en-US" sz="1400" b="1" dirty="0" smtClean="0">
                <a:solidFill>
                  <a:srgbClr val="FF6600"/>
                </a:solidFill>
              </a:rPr>
              <a:t>to be checked</a:t>
            </a:r>
            <a:endParaRPr lang="en-US" sz="1400" b="1" dirty="0">
              <a:solidFill>
                <a:srgbClr val="FF660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233278"/>
              </p:ext>
            </p:extLst>
          </p:nvPr>
        </p:nvGraphicFramePr>
        <p:xfrm>
          <a:off x="183547" y="2282825"/>
          <a:ext cx="803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6" imgW="673100" imgH="241300" progId="Equation.3">
                  <p:embed/>
                </p:oleObj>
              </mc:Choice>
              <mc:Fallback>
                <p:oleObj name="Equation" r:id="rId6" imgW="673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547" y="2282825"/>
                        <a:ext cx="803275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619677"/>
              </p:ext>
            </p:extLst>
          </p:nvPr>
        </p:nvGraphicFramePr>
        <p:xfrm>
          <a:off x="219696" y="2715766"/>
          <a:ext cx="773112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8" imgW="647700" imgH="203200" progId="Equation.3">
                  <p:embed/>
                </p:oleObj>
              </mc:Choice>
              <mc:Fallback>
                <p:oleObj name="Equation" r:id="rId8" imgW="647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9696" y="2715766"/>
                        <a:ext cx="773112" cy="242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373685"/>
              </p:ext>
            </p:extLst>
          </p:nvPr>
        </p:nvGraphicFramePr>
        <p:xfrm>
          <a:off x="183547" y="1876748"/>
          <a:ext cx="90963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10" imgW="762000" imgH="279400" progId="Equation.3">
                  <p:embed/>
                </p:oleObj>
              </mc:Choice>
              <mc:Fallback>
                <p:oleObj name="Equation" r:id="rId10" imgW="762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3547" y="1876748"/>
                        <a:ext cx="909637" cy="3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4624" y="3247046"/>
            <a:ext cx="1339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5000 h operation</a:t>
            </a:r>
            <a:endParaRPr lang="en-US" sz="1200" dirty="0"/>
          </a:p>
        </p:txBody>
      </p:sp>
      <p:sp>
        <p:nvSpPr>
          <p:cNvPr id="4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4990382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fr-FR" dirty="0" smtClean="0"/>
              <a:t>Neutrino Radiation                                                                Workshop on Muon Driven Colliders, 26th and 27th January 2022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48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40" y="51470"/>
            <a:ext cx="8100392" cy="857250"/>
          </a:xfrm>
        </p:spPr>
        <p:txBody>
          <a:bodyPr/>
          <a:lstStyle/>
          <a:p>
            <a:r>
              <a:rPr lang="en-GB" sz="2400" b="0" dirty="0">
                <a:latin typeface="+mj-lt"/>
              </a:rPr>
              <a:t>Analytical Approximation of Radiation from Neutrinos</a:t>
            </a:r>
            <a:r>
              <a:rPr lang="en-GB" b="0" dirty="0">
                <a:latin typeface="+mn-lt"/>
              </a:rPr>
              <a:t/>
            </a:r>
            <a:br>
              <a:rPr lang="en-GB" b="0" dirty="0">
                <a:latin typeface="+mn-lt"/>
              </a:rPr>
            </a:br>
            <a:r>
              <a:rPr lang="en-GB" sz="1800" b="0" dirty="0">
                <a:latin typeface="+mn-lt"/>
              </a:rPr>
              <a:t>Dose </a:t>
            </a:r>
            <a:r>
              <a:rPr lang="en-GB" sz="1800" b="0" dirty="0" smtClean="0">
                <a:latin typeface="+mn-lt"/>
              </a:rPr>
              <a:t>from region around IP </a:t>
            </a:r>
            <a:r>
              <a:rPr lang="en-GB" sz="1800" b="0" dirty="0">
                <a:latin typeface="+mn-lt"/>
              </a:rPr>
              <a:t>for 3 </a:t>
            </a:r>
            <a:r>
              <a:rPr lang="en-GB" sz="1800" b="0" dirty="0" err="1">
                <a:latin typeface="+mn-lt"/>
              </a:rPr>
              <a:t>TeV</a:t>
            </a:r>
            <a:r>
              <a:rPr lang="en-GB" sz="1800" b="0" dirty="0">
                <a:latin typeface="+mn-lt"/>
              </a:rPr>
              <a:t> com MAP </a:t>
            </a:r>
            <a:r>
              <a:rPr lang="en-GB" sz="1800" b="0" dirty="0" smtClean="0">
                <a:latin typeface="+mn-lt"/>
              </a:rPr>
              <a:t>lattice</a:t>
            </a:r>
            <a:endParaRPr lang="en-US" sz="1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99542"/>
            <a:ext cx="6821512" cy="257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350688"/>
            <a:ext cx="2666378" cy="1669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536" y="3327148"/>
            <a:ext cx="2700536" cy="169287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7569200" y="2293268"/>
            <a:ext cx="171152" cy="24387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339976" y="2283718"/>
            <a:ext cx="2672184" cy="24482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427984" y="2283718"/>
            <a:ext cx="2010792" cy="24482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012160" y="2283718"/>
            <a:ext cx="990600" cy="24482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fr-FR" dirty="0" smtClean="0"/>
              <a:t>Neutrino Radiation                                                                Workshop on Muon Driven Colliders, 26th and 27th January 2022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77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3468264" y="4500654"/>
            <a:ext cx="3414862" cy="304962"/>
          </a:xfrm>
          <a:prstGeom prst="rect">
            <a:avLst/>
          </a:prstGeom>
          <a:gradFill flip="none" rotWithShape="1">
            <a:gsLst>
              <a:gs pos="51000">
                <a:schemeClr val="bg1">
                  <a:lumMod val="85000"/>
                </a:schemeClr>
              </a:gs>
              <a:gs pos="9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286AA-E1CF-5648-9807-1767FDFF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28071"/>
            <a:ext cx="6817568" cy="54347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Overview of </a:t>
            </a:r>
            <a:r>
              <a:rPr lang="en-US" dirty="0" smtClean="0">
                <a:latin typeface="Arial Narrow" panose="020B0606020202030204" pitchFamily="34" charset="0"/>
              </a:rPr>
              <a:t>workflow </a:t>
            </a:r>
            <a:r>
              <a:rPr lang="en-US" dirty="0" smtClean="0">
                <a:latin typeface="Arial Narrow" panose="020B0606020202030204" pitchFamily="34" charset="0"/>
              </a:rPr>
              <a:t>related to a refined dose model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/>
          <a:lstStyle/>
          <a:p>
            <a:fld id="{974172A1-1CBF-0B40-9234-7D4D80EC19EA}" type="slidenum">
              <a:rPr lang="en-GB" sz="12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8</a:t>
            </a:fld>
            <a:endParaRPr lang="en-GB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87624" y="2427734"/>
            <a:ext cx="540000" cy="54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79512" y="2444514"/>
            <a:ext cx="109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anose="020B0606020202030204" pitchFamily="34" charset="0"/>
              </a:rPr>
              <a:t>Operational scenarios</a:t>
            </a:r>
            <a:endParaRPr lang="en-GB" sz="1400" b="1" dirty="0">
              <a:latin typeface="Arial Narrow" panose="020B0606020202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726783" y="2427734"/>
            <a:ext cx="5400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/>
          <p:cNvSpPr/>
          <p:nvPr/>
        </p:nvSpPr>
        <p:spPr>
          <a:xfrm>
            <a:off x="6726783" y="1563638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/>
          <p:cNvSpPr/>
          <p:nvPr/>
        </p:nvSpPr>
        <p:spPr>
          <a:xfrm>
            <a:off x="6726783" y="3291830"/>
            <a:ext cx="540000" cy="54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TextBox 49"/>
          <p:cNvSpPr txBox="1"/>
          <p:nvPr/>
        </p:nvSpPr>
        <p:spPr bwMode="gray">
          <a:xfrm>
            <a:off x="7518871" y="1698592"/>
            <a:ext cx="124393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kern="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Dose assessment</a:t>
            </a:r>
          </a:p>
        </p:txBody>
      </p:sp>
      <p:sp>
        <p:nvSpPr>
          <p:cNvPr id="45" name="TextBox 44"/>
          <p:cNvSpPr txBox="1"/>
          <p:nvPr/>
        </p:nvSpPr>
        <p:spPr bwMode="gray">
          <a:xfrm>
            <a:off x="1744767" y="1441959"/>
            <a:ext cx="12966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MC simulations</a:t>
            </a:r>
          </a:p>
        </p:txBody>
      </p:sp>
      <p:sp>
        <p:nvSpPr>
          <p:cNvPr id="59" name="TextBox 58"/>
          <p:cNvSpPr txBox="1"/>
          <p:nvPr/>
        </p:nvSpPr>
        <p:spPr bwMode="gray">
          <a:xfrm>
            <a:off x="2807680" y="3768655"/>
            <a:ext cx="15124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Folding with realistic source term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 bwMode="gray">
          <a:xfrm>
            <a:off x="3857902" y="1441959"/>
            <a:ext cx="12966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Dose surface map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 bwMode="gray">
          <a:xfrm>
            <a:off x="7529928" y="2590012"/>
            <a:ext cx="136255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kern="0" dirty="0" smtClean="0">
                <a:latin typeface="Arial Narrow" panose="020B0606020202030204" pitchFamily="34" charset="0"/>
              </a:rPr>
              <a:t>Sensitivity analysis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02FD381A-4908-48DA-82D5-F1B5B6FF22EA}"/>
              </a:ext>
            </a:extLst>
          </p:cNvPr>
          <p:cNvCxnSpPr>
            <a:cxnSpLocks/>
          </p:cNvCxnSpPr>
          <p:nvPr/>
        </p:nvCxnSpPr>
        <p:spPr>
          <a:xfrm>
            <a:off x="2413678" y="1779662"/>
            <a:ext cx="0" cy="288032"/>
          </a:xfrm>
          <a:prstGeom prst="line">
            <a:avLst/>
          </a:prstGeom>
          <a:ln w="9525">
            <a:solidFill>
              <a:schemeClr val="accent6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02FD381A-4908-48DA-82D5-F1B5B6FF22EA}"/>
              </a:ext>
            </a:extLst>
          </p:cNvPr>
          <p:cNvCxnSpPr>
            <a:cxnSpLocks/>
          </p:cNvCxnSpPr>
          <p:nvPr/>
        </p:nvCxnSpPr>
        <p:spPr>
          <a:xfrm>
            <a:off x="4499992" y="1779662"/>
            <a:ext cx="0" cy="288032"/>
          </a:xfrm>
          <a:prstGeom prst="line">
            <a:avLst/>
          </a:prstGeom>
          <a:ln w="9525">
            <a:solidFill>
              <a:schemeClr val="accent6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02FD381A-4908-48DA-82D5-F1B5B6FF22EA}"/>
              </a:ext>
            </a:extLst>
          </p:cNvPr>
          <p:cNvCxnSpPr>
            <a:cxnSpLocks/>
          </p:cNvCxnSpPr>
          <p:nvPr/>
        </p:nvCxnSpPr>
        <p:spPr>
          <a:xfrm flipV="1">
            <a:off x="3563888" y="3403454"/>
            <a:ext cx="0" cy="288000"/>
          </a:xfrm>
          <a:prstGeom prst="line">
            <a:avLst/>
          </a:prstGeom>
          <a:ln w="9525">
            <a:solidFill>
              <a:schemeClr val="accent6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 bwMode="gray">
          <a:xfrm>
            <a:off x="7518871" y="3455121"/>
            <a:ext cx="13736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kern="0" dirty="0" smtClean="0">
                <a:latin typeface="Arial Narrow" panose="020B0606020202030204" pitchFamily="34" charset="0"/>
              </a:rPr>
              <a:t>Demonstration of compliance</a:t>
            </a:r>
          </a:p>
        </p:txBody>
      </p:sp>
      <p:sp>
        <p:nvSpPr>
          <p:cNvPr id="73" name="Curved Right Arrow 72"/>
          <p:cNvSpPr/>
          <p:nvPr/>
        </p:nvSpPr>
        <p:spPr>
          <a:xfrm>
            <a:off x="3335476" y="4500654"/>
            <a:ext cx="360040" cy="360040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" name="Curved Right Arrow 73"/>
          <p:cNvSpPr/>
          <p:nvPr/>
        </p:nvSpPr>
        <p:spPr>
          <a:xfrm rot="10800000">
            <a:off x="6816763" y="4445576"/>
            <a:ext cx="360040" cy="360040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55195" y="449924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 Narrow" panose="020B0606020202030204" pitchFamily="34" charset="0"/>
              </a:rPr>
              <a:t>Optimization process</a:t>
            </a:r>
            <a:endParaRPr lang="en-GB" sz="1400" i="1" dirty="0">
              <a:latin typeface="Arial Narrow" panose="020B0606020202030204" pitchFamily="34" charset="0"/>
            </a:endParaRPr>
          </a:p>
        </p:txBody>
      </p:sp>
      <p:sp>
        <p:nvSpPr>
          <p:cNvPr id="24" name="Oval 14"/>
          <p:cNvSpPr>
            <a:spLocks noChangeAspect="1"/>
          </p:cNvSpPr>
          <p:nvPr/>
        </p:nvSpPr>
        <p:spPr bwMode="gray">
          <a:xfrm rot="16200000" flipH="1">
            <a:off x="4113681" y="2395544"/>
            <a:ext cx="1458882" cy="579956"/>
          </a:xfrm>
          <a:custGeom>
            <a:avLst/>
            <a:gdLst/>
            <a:ahLst/>
            <a:cxnLst/>
            <a:rect l="l" t="t" r="r" b="b"/>
            <a:pathLst>
              <a:path w="1543492" h="618916">
                <a:moveTo>
                  <a:pt x="394108" y="18075"/>
                </a:moveTo>
                <a:cubicBezTo>
                  <a:pt x="217797" y="65994"/>
                  <a:pt x="102134" y="146815"/>
                  <a:pt x="102134" y="238408"/>
                </a:cubicBezTo>
                <a:cubicBezTo>
                  <a:pt x="102134" y="385870"/>
                  <a:pt x="401930" y="505411"/>
                  <a:pt x="771747" y="505411"/>
                </a:cubicBezTo>
                <a:cubicBezTo>
                  <a:pt x="1141564" y="505411"/>
                  <a:pt x="1441360" y="385870"/>
                  <a:pt x="1441360" y="238408"/>
                </a:cubicBezTo>
                <a:cubicBezTo>
                  <a:pt x="1441360" y="146816"/>
                  <a:pt x="1325699" y="65995"/>
                  <a:pt x="1149391" y="18076"/>
                </a:cubicBezTo>
                <a:cubicBezTo>
                  <a:pt x="1384764" y="71647"/>
                  <a:pt x="1543492" y="176649"/>
                  <a:pt x="1543492" y="297110"/>
                </a:cubicBezTo>
                <a:cubicBezTo>
                  <a:pt x="1543492" y="474839"/>
                  <a:pt x="1197970" y="618916"/>
                  <a:pt x="771746" y="618916"/>
                </a:cubicBezTo>
                <a:cubicBezTo>
                  <a:pt x="345522" y="618916"/>
                  <a:pt x="0" y="474839"/>
                  <a:pt x="0" y="297110"/>
                </a:cubicBezTo>
                <a:cubicBezTo>
                  <a:pt x="0" y="176648"/>
                  <a:pt x="158731" y="71645"/>
                  <a:pt x="394108" y="18075"/>
                </a:cubicBezTo>
                <a:close/>
                <a:moveTo>
                  <a:pt x="1067566" y="1"/>
                </a:moveTo>
                <a:cubicBezTo>
                  <a:pt x="1082872" y="2444"/>
                  <a:pt x="1097895" y="5288"/>
                  <a:pt x="1112370" y="9697"/>
                </a:cubicBezTo>
                <a:close/>
                <a:moveTo>
                  <a:pt x="475931" y="0"/>
                </a:moveTo>
                <a:lnTo>
                  <a:pt x="431079" y="9707"/>
                </a:lnTo>
                <a:cubicBezTo>
                  <a:pt x="445569" y="5294"/>
                  <a:pt x="460608" y="2446"/>
                  <a:pt x="475931" y="0"/>
                </a:cubicBezTo>
                <a:close/>
              </a:path>
            </a:pathLst>
          </a:custGeom>
          <a:gradFill>
            <a:gsLst>
              <a:gs pos="41000">
                <a:schemeClr val="bg1"/>
              </a:gs>
              <a:gs pos="68000">
                <a:schemeClr val="accent6"/>
              </a:gs>
              <a:gs pos="100000">
                <a:schemeClr val="accent6"/>
              </a:gs>
              <a:gs pos="12000">
                <a:schemeClr val="accent5"/>
              </a:gs>
            </a:gsLst>
            <a:lin ang="48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kern="0" dirty="0" err="1">
              <a:solidFill>
                <a:schemeClr val="tx1"/>
              </a:solidFill>
            </a:endParaRPr>
          </a:p>
        </p:txBody>
      </p:sp>
      <p:sp>
        <p:nvSpPr>
          <p:cNvPr id="25" name="Trapezoid 21"/>
          <p:cNvSpPr/>
          <p:nvPr/>
        </p:nvSpPr>
        <p:spPr bwMode="gray">
          <a:xfrm rot="16200000" flipH="1" flipV="1">
            <a:off x="4016564" y="2362408"/>
            <a:ext cx="1037130" cy="667430"/>
          </a:xfrm>
          <a:custGeom>
            <a:avLst/>
            <a:gdLst/>
            <a:ahLst/>
            <a:cxnLst/>
            <a:rect l="l" t="t" r="r" b="b"/>
            <a:pathLst>
              <a:path w="1179707" h="502555">
                <a:moveTo>
                  <a:pt x="0" y="502555"/>
                </a:moveTo>
                <a:cubicBezTo>
                  <a:pt x="178365" y="470475"/>
                  <a:pt x="378531" y="453529"/>
                  <a:pt x="589899" y="453529"/>
                </a:cubicBezTo>
                <a:cubicBezTo>
                  <a:pt x="801231" y="453529"/>
                  <a:pt x="1001365" y="470469"/>
                  <a:pt x="1179707" y="502538"/>
                </a:cubicBezTo>
                <a:lnTo>
                  <a:pt x="1135614" y="10945"/>
                </a:lnTo>
                <a:lnTo>
                  <a:pt x="44185" y="0"/>
                </a:lnTo>
                <a:close/>
              </a:path>
            </a:pathLst>
          </a:cu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sz="1000" kern="0" dirty="0" err="1" smtClean="0">
              <a:solidFill>
                <a:schemeClr val="tx1"/>
              </a:solidFill>
            </a:endParaRPr>
          </a:p>
        </p:txBody>
      </p:sp>
      <p:sp>
        <p:nvSpPr>
          <p:cNvPr id="26" name="Isosceles Triangle 11"/>
          <p:cNvSpPr/>
          <p:nvPr/>
        </p:nvSpPr>
        <p:spPr bwMode="gray">
          <a:xfrm rot="16200000" flipH="1" flipV="1">
            <a:off x="4994593" y="2067361"/>
            <a:ext cx="1583609" cy="1236321"/>
          </a:xfrm>
          <a:custGeom>
            <a:avLst/>
            <a:gdLst/>
            <a:ahLst/>
            <a:cxnLst/>
            <a:rect l="l" t="t" r="r" b="b"/>
            <a:pathLst>
              <a:path w="1675453" h="1319374">
                <a:moveTo>
                  <a:pt x="391743" y="1319374"/>
                </a:moveTo>
                <a:cubicBezTo>
                  <a:pt x="529995" y="1273908"/>
                  <a:pt x="685145" y="1249890"/>
                  <a:pt x="848978" y="1249890"/>
                </a:cubicBezTo>
                <a:cubicBezTo>
                  <a:pt x="1012783" y="1249890"/>
                  <a:pt x="1167909" y="1273899"/>
                  <a:pt x="1306143" y="1319350"/>
                </a:cubicBezTo>
                <a:lnTo>
                  <a:pt x="1291203" y="1014775"/>
                </a:lnTo>
                <a:lnTo>
                  <a:pt x="1675453" y="1014775"/>
                </a:lnTo>
                <a:lnTo>
                  <a:pt x="837727" y="0"/>
                </a:lnTo>
                <a:lnTo>
                  <a:pt x="0" y="1014775"/>
                </a:lnTo>
                <a:lnTo>
                  <a:pt x="406389" y="1014775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sz="1000" kern="0" dirty="0" err="1" smtClean="0">
              <a:solidFill>
                <a:schemeClr val="tx1"/>
              </a:solidFill>
            </a:endParaRPr>
          </a:p>
        </p:txBody>
      </p:sp>
      <p:sp>
        <p:nvSpPr>
          <p:cNvPr id="27" name="Oval 14"/>
          <p:cNvSpPr>
            <a:spLocks noChangeAspect="1"/>
          </p:cNvSpPr>
          <p:nvPr/>
        </p:nvSpPr>
        <p:spPr bwMode="gray">
          <a:xfrm rot="16200000" flipH="1">
            <a:off x="3083140" y="2395544"/>
            <a:ext cx="1458882" cy="579956"/>
          </a:xfrm>
          <a:custGeom>
            <a:avLst/>
            <a:gdLst/>
            <a:ahLst/>
            <a:cxnLst/>
            <a:rect l="l" t="t" r="r" b="b"/>
            <a:pathLst>
              <a:path w="1543492" h="618916">
                <a:moveTo>
                  <a:pt x="394108" y="18075"/>
                </a:moveTo>
                <a:cubicBezTo>
                  <a:pt x="217797" y="65994"/>
                  <a:pt x="102134" y="146815"/>
                  <a:pt x="102134" y="238408"/>
                </a:cubicBezTo>
                <a:cubicBezTo>
                  <a:pt x="102134" y="385870"/>
                  <a:pt x="401930" y="505411"/>
                  <a:pt x="771747" y="505411"/>
                </a:cubicBezTo>
                <a:cubicBezTo>
                  <a:pt x="1141564" y="505411"/>
                  <a:pt x="1441360" y="385870"/>
                  <a:pt x="1441360" y="238408"/>
                </a:cubicBezTo>
                <a:cubicBezTo>
                  <a:pt x="1441360" y="146816"/>
                  <a:pt x="1325699" y="65995"/>
                  <a:pt x="1149391" y="18076"/>
                </a:cubicBezTo>
                <a:cubicBezTo>
                  <a:pt x="1384764" y="71647"/>
                  <a:pt x="1543492" y="176649"/>
                  <a:pt x="1543492" y="297110"/>
                </a:cubicBezTo>
                <a:cubicBezTo>
                  <a:pt x="1543492" y="474839"/>
                  <a:pt x="1197970" y="618916"/>
                  <a:pt x="771746" y="618916"/>
                </a:cubicBezTo>
                <a:cubicBezTo>
                  <a:pt x="345522" y="618916"/>
                  <a:pt x="0" y="474839"/>
                  <a:pt x="0" y="297110"/>
                </a:cubicBezTo>
                <a:cubicBezTo>
                  <a:pt x="0" y="176648"/>
                  <a:pt x="158731" y="71645"/>
                  <a:pt x="394108" y="18075"/>
                </a:cubicBezTo>
                <a:close/>
                <a:moveTo>
                  <a:pt x="1067566" y="1"/>
                </a:moveTo>
                <a:cubicBezTo>
                  <a:pt x="1082872" y="2444"/>
                  <a:pt x="1097895" y="5288"/>
                  <a:pt x="1112370" y="9697"/>
                </a:cubicBezTo>
                <a:close/>
                <a:moveTo>
                  <a:pt x="475931" y="0"/>
                </a:moveTo>
                <a:lnTo>
                  <a:pt x="431079" y="9707"/>
                </a:lnTo>
                <a:cubicBezTo>
                  <a:pt x="445569" y="5294"/>
                  <a:pt x="460608" y="2446"/>
                  <a:pt x="475931" y="0"/>
                </a:cubicBezTo>
                <a:close/>
              </a:path>
            </a:pathLst>
          </a:custGeom>
          <a:gradFill>
            <a:gsLst>
              <a:gs pos="41000">
                <a:schemeClr val="bg1"/>
              </a:gs>
              <a:gs pos="68000">
                <a:schemeClr val="accent6"/>
              </a:gs>
              <a:gs pos="100000">
                <a:schemeClr val="accent6"/>
              </a:gs>
              <a:gs pos="12000">
                <a:schemeClr val="accent5"/>
              </a:gs>
            </a:gsLst>
            <a:lin ang="48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kern="0" dirty="0" err="1">
              <a:solidFill>
                <a:schemeClr val="tx1"/>
              </a:solidFill>
            </a:endParaRPr>
          </a:p>
        </p:txBody>
      </p:sp>
      <p:sp>
        <p:nvSpPr>
          <p:cNvPr id="28" name="Trapezoid 21"/>
          <p:cNvSpPr/>
          <p:nvPr/>
        </p:nvSpPr>
        <p:spPr bwMode="gray">
          <a:xfrm rot="16200000" flipH="1" flipV="1">
            <a:off x="2986023" y="2362408"/>
            <a:ext cx="1037130" cy="667430"/>
          </a:xfrm>
          <a:custGeom>
            <a:avLst/>
            <a:gdLst/>
            <a:ahLst/>
            <a:cxnLst/>
            <a:rect l="l" t="t" r="r" b="b"/>
            <a:pathLst>
              <a:path w="1179707" h="502555">
                <a:moveTo>
                  <a:pt x="0" y="502555"/>
                </a:moveTo>
                <a:cubicBezTo>
                  <a:pt x="178365" y="470475"/>
                  <a:pt x="378531" y="453529"/>
                  <a:pt x="589899" y="453529"/>
                </a:cubicBezTo>
                <a:cubicBezTo>
                  <a:pt x="801231" y="453529"/>
                  <a:pt x="1001365" y="470469"/>
                  <a:pt x="1179707" y="502538"/>
                </a:cubicBezTo>
                <a:lnTo>
                  <a:pt x="1135614" y="10945"/>
                </a:lnTo>
                <a:lnTo>
                  <a:pt x="44185" y="0"/>
                </a:lnTo>
                <a:close/>
              </a:path>
            </a:pathLst>
          </a:cu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sz="1000" kern="0" dirty="0" err="1" smtClean="0">
              <a:solidFill>
                <a:schemeClr val="tx1"/>
              </a:solidFill>
            </a:endParaRPr>
          </a:p>
        </p:txBody>
      </p:sp>
      <p:sp>
        <p:nvSpPr>
          <p:cNvPr id="29" name="Oval 14"/>
          <p:cNvSpPr>
            <a:spLocks noChangeAspect="1"/>
          </p:cNvSpPr>
          <p:nvPr/>
        </p:nvSpPr>
        <p:spPr bwMode="gray">
          <a:xfrm rot="16200000" flipH="1">
            <a:off x="2011068" y="2395544"/>
            <a:ext cx="1458882" cy="579956"/>
          </a:xfrm>
          <a:custGeom>
            <a:avLst/>
            <a:gdLst/>
            <a:ahLst/>
            <a:cxnLst/>
            <a:rect l="l" t="t" r="r" b="b"/>
            <a:pathLst>
              <a:path w="1543492" h="618916">
                <a:moveTo>
                  <a:pt x="394108" y="18075"/>
                </a:moveTo>
                <a:cubicBezTo>
                  <a:pt x="217797" y="65994"/>
                  <a:pt x="102134" y="146815"/>
                  <a:pt x="102134" y="238408"/>
                </a:cubicBezTo>
                <a:cubicBezTo>
                  <a:pt x="102134" y="385870"/>
                  <a:pt x="401930" y="505411"/>
                  <a:pt x="771747" y="505411"/>
                </a:cubicBezTo>
                <a:cubicBezTo>
                  <a:pt x="1141564" y="505411"/>
                  <a:pt x="1441360" y="385870"/>
                  <a:pt x="1441360" y="238408"/>
                </a:cubicBezTo>
                <a:cubicBezTo>
                  <a:pt x="1441360" y="146816"/>
                  <a:pt x="1325699" y="65995"/>
                  <a:pt x="1149391" y="18076"/>
                </a:cubicBezTo>
                <a:cubicBezTo>
                  <a:pt x="1384764" y="71647"/>
                  <a:pt x="1543492" y="176649"/>
                  <a:pt x="1543492" y="297110"/>
                </a:cubicBezTo>
                <a:cubicBezTo>
                  <a:pt x="1543492" y="474839"/>
                  <a:pt x="1197970" y="618916"/>
                  <a:pt x="771746" y="618916"/>
                </a:cubicBezTo>
                <a:cubicBezTo>
                  <a:pt x="345522" y="618916"/>
                  <a:pt x="0" y="474839"/>
                  <a:pt x="0" y="297110"/>
                </a:cubicBezTo>
                <a:cubicBezTo>
                  <a:pt x="0" y="176648"/>
                  <a:pt x="158731" y="71645"/>
                  <a:pt x="394108" y="18075"/>
                </a:cubicBezTo>
                <a:close/>
                <a:moveTo>
                  <a:pt x="1067566" y="1"/>
                </a:moveTo>
                <a:cubicBezTo>
                  <a:pt x="1082872" y="2444"/>
                  <a:pt x="1097895" y="5288"/>
                  <a:pt x="1112370" y="9697"/>
                </a:cubicBezTo>
                <a:close/>
                <a:moveTo>
                  <a:pt x="475931" y="0"/>
                </a:moveTo>
                <a:lnTo>
                  <a:pt x="431079" y="9707"/>
                </a:lnTo>
                <a:cubicBezTo>
                  <a:pt x="445569" y="5294"/>
                  <a:pt x="460608" y="2446"/>
                  <a:pt x="475931" y="0"/>
                </a:cubicBezTo>
                <a:close/>
              </a:path>
            </a:pathLst>
          </a:custGeom>
          <a:gradFill>
            <a:gsLst>
              <a:gs pos="41000">
                <a:schemeClr val="bg1"/>
              </a:gs>
              <a:gs pos="68000">
                <a:schemeClr val="accent6"/>
              </a:gs>
              <a:gs pos="100000">
                <a:schemeClr val="accent6"/>
              </a:gs>
              <a:gs pos="12000">
                <a:schemeClr val="accent5"/>
              </a:gs>
            </a:gsLst>
            <a:lin ang="48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kern="0" dirty="0" err="1">
              <a:solidFill>
                <a:schemeClr val="tx1"/>
              </a:solidFill>
            </a:endParaRPr>
          </a:p>
        </p:txBody>
      </p:sp>
      <p:sp>
        <p:nvSpPr>
          <p:cNvPr id="30" name="Trapezoid 17"/>
          <p:cNvSpPr/>
          <p:nvPr/>
        </p:nvSpPr>
        <p:spPr bwMode="gray">
          <a:xfrm rot="16200000" flipH="1" flipV="1">
            <a:off x="1923027" y="2371484"/>
            <a:ext cx="1037130" cy="649277"/>
          </a:xfrm>
          <a:custGeom>
            <a:avLst/>
            <a:gdLst>
              <a:gd name="connsiteX0" fmla="*/ 0 w 1491507"/>
              <a:gd name="connsiteY0" fmla="*/ 552096 h 552096"/>
              <a:gd name="connsiteX1" fmla="*/ 138024 w 1491507"/>
              <a:gd name="connsiteY1" fmla="*/ 0 h 552096"/>
              <a:gd name="connsiteX2" fmla="*/ 1353483 w 1491507"/>
              <a:gd name="connsiteY2" fmla="*/ 0 h 552096"/>
              <a:gd name="connsiteX3" fmla="*/ 1491507 w 1491507"/>
              <a:gd name="connsiteY3" fmla="*/ 552096 h 552096"/>
              <a:gd name="connsiteX4" fmla="*/ 0 w 1491507"/>
              <a:gd name="connsiteY4" fmla="*/ 552096 h 552096"/>
              <a:gd name="connsiteX0" fmla="*/ 0 w 1491507"/>
              <a:gd name="connsiteY0" fmla="*/ 552096 h 552096"/>
              <a:gd name="connsiteX1" fmla="*/ 138024 w 1491507"/>
              <a:gd name="connsiteY1" fmla="*/ 0 h 552096"/>
              <a:gd name="connsiteX2" fmla="*/ 1405242 w 1491507"/>
              <a:gd name="connsiteY2" fmla="*/ 8626 h 552096"/>
              <a:gd name="connsiteX3" fmla="*/ 1491507 w 1491507"/>
              <a:gd name="connsiteY3" fmla="*/ 552096 h 552096"/>
              <a:gd name="connsiteX4" fmla="*/ 0 w 1491507"/>
              <a:gd name="connsiteY4" fmla="*/ 552096 h 552096"/>
              <a:gd name="connsiteX0" fmla="*/ 0 w 1491507"/>
              <a:gd name="connsiteY0" fmla="*/ 543470 h 543470"/>
              <a:gd name="connsiteX1" fmla="*/ 69013 w 1491507"/>
              <a:gd name="connsiteY1" fmla="*/ 0 h 543470"/>
              <a:gd name="connsiteX2" fmla="*/ 1405242 w 1491507"/>
              <a:gd name="connsiteY2" fmla="*/ 0 h 543470"/>
              <a:gd name="connsiteX3" fmla="*/ 1491507 w 1491507"/>
              <a:gd name="connsiteY3" fmla="*/ 543470 h 543470"/>
              <a:gd name="connsiteX4" fmla="*/ 0 w 1491507"/>
              <a:gd name="connsiteY4" fmla="*/ 543470 h 543470"/>
              <a:gd name="connsiteX0" fmla="*/ 0 w 1491507"/>
              <a:gd name="connsiteY0" fmla="*/ 543470 h 543470"/>
              <a:gd name="connsiteX1" fmla="*/ 51760 w 1491507"/>
              <a:gd name="connsiteY1" fmla="*/ 8626 h 543470"/>
              <a:gd name="connsiteX2" fmla="*/ 1405242 w 1491507"/>
              <a:gd name="connsiteY2" fmla="*/ 0 h 543470"/>
              <a:gd name="connsiteX3" fmla="*/ 1491507 w 1491507"/>
              <a:gd name="connsiteY3" fmla="*/ 543470 h 543470"/>
              <a:gd name="connsiteX4" fmla="*/ 0 w 1491507"/>
              <a:gd name="connsiteY4" fmla="*/ 543470 h 543470"/>
              <a:gd name="connsiteX0" fmla="*/ 0 w 1491507"/>
              <a:gd name="connsiteY0" fmla="*/ 543470 h 543470"/>
              <a:gd name="connsiteX1" fmla="*/ 51760 w 1491507"/>
              <a:gd name="connsiteY1" fmla="*/ 0 h 543470"/>
              <a:gd name="connsiteX2" fmla="*/ 1405242 w 1491507"/>
              <a:gd name="connsiteY2" fmla="*/ 0 h 543470"/>
              <a:gd name="connsiteX3" fmla="*/ 1491507 w 1491507"/>
              <a:gd name="connsiteY3" fmla="*/ 543470 h 543470"/>
              <a:gd name="connsiteX4" fmla="*/ 0 w 1491507"/>
              <a:gd name="connsiteY4" fmla="*/ 543470 h 543470"/>
              <a:gd name="connsiteX0" fmla="*/ 0 w 1517386"/>
              <a:gd name="connsiteY0" fmla="*/ 543470 h 543470"/>
              <a:gd name="connsiteX1" fmla="*/ 77639 w 1517386"/>
              <a:gd name="connsiteY1" fmla="*/ 0 h 543470"/>
              <a:gd name="connsiteX2" fmla="*/ 1431121 w 1517386"/>
              <a:gd name="connsiteY2" fmla="*/ 0 h 543470"/>
              <a:gd name="connsiteX3" fmla="*/ 1517386 w 1517386"/>
              <a:gd name="connsiteY3" fmla="*/ 543470 h 543470"/>
              <a:gd name="connsiteX4" fmla="*/ 0 w 1517386"/>
              <a:gd name="connsiteY4" fmla="*/ 543470 h 54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386" h="543470">
                <a:moveTo>
                  <a:pt x="0" y="543470"/>
                </a:moveTo>
                <a:lnTo>
                  <a:pt x="77639" y="0"/>
                </a:lnTo>
                <a:lnTo>
                  <a:pt x="1431121" y="0"/>
                </a:lnTo>
                <a:lnTo>
                  <a:pt x="1517386" y="543470"/>
                </a:lnTo>
                <a:lnTo>
                  <a:pt x="0" y="54347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sz="1000" kern="0" dirty="0" err="1" smtClean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1309693">
            <a:off x="204879" y="735838"/>
            <a:ext cx="1651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Slide by C. Ahdida</a:t>
            </a:r>
            <a:endParaRPr lang="en-US" sz="1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1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3" grpId="0" animBg="1"/>
      <p:bldP spid="74" grpId="0" animBg="1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907058"/>
            <a:ext cx="8305800" cy="3968948"/>
          </a:xfrm>
        </p:spPr>
        <p:txBody>
          <a:bodyPr/>
          <a:lstStyle/>
          <a:p>
            <a:pPr marL="177800" indent="-177800"/>
            <a:r>
              <a:rPr lang="en-GB" sz="1800" dirty="0" smtClean="0">
                <a:latin typeface="+mn-lt"/>
                <a:cs typeface="Calibri"/>
              </a:rPr>
              <a:t>Motivation</a:t>
            </a:r>
            <a:endParaRPr lang="en-GB" sz="1800" dirty="0">
              <a:latin typeface="+mn-lt"/>
              <a:cs typeface="Calibri"/>
            </a:endParaRP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 smtClean="0">
                <a:latin typeface="+mn-lt"/>
                <a:cs typeface="Calibri"/>
              </a:rPr>
              <a:t>Get an improved model for the dose distribution generated by neutrinos</a:t>
            </a: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 smtClean="0">
                <a:latin typeface="+mn-lt"/>
                <a:cs typeface="Calibri"/>
              </a:rPr>
              <a:t>Verify and improve analytical expression given before</a:t>
            </a: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>
                <a:latin typeface="+mn-lt"/>
                <a:cs typeface="Calibri"/>
              </a:rPr>
              <a:t>E</a:t>
            </a:r>
            <a:r>
              <a:rPr lang="en-GB" sz="1600" dirty="0" smtClean="0">
                <a:latin typeface="+mn-lt"/>
                <a:cs typeface="Calibri"/>
              </a:rPr>
              <a:t>ffective dose instead of absorbed dose</a:t>
            </a: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 smtClean="0">
                <a:latin typeface="+mn-lt"/>
                <a:cs typeface="Calibri"/>
              </a:rPr>
              <a:t>Quantify widening of neutrino radiation cone due to transverse extension of shower</a:t>
            </a:r>
          </a:p>
          <a:p>
            <a:pPr marL="177800" indent="-177800"/>
            <a:r>
              <a:rPr lang="en-GB" sz="1800" dirty="0" smtClean="0">
                <a:latin typeface="+mn-lt"/>
                <a:cs typeface="Calibri"/>
              </a:rPr>
              <a:t>Procedure</a:t>
            </a: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 smtClean="0">
                <a:latin typeface="+mn-lt"/>
                <a:cs typeface="Calibri"/>
              </a:rPr>
              <a:t>Start with mono-energetic muon beam without divergence</a:t>
            </a: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 smtClean="0">
                <a:latin typeface="+mn-lt"/>
                <a:cs typeface="Calibri"/>
              </a:rPr>
              <a:t>Generation of neutrinos from muon decay</a:t>
            </a: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 smtClean="0">
                <a:latin typeface="+mn-lt"/>
                <a:cs typeface="Calibri"/>
              </a:rPr>
              <a:t>Obtain effective dose distribution (per decayed muon) at different distances from muon decay</a:t>
            </a:r>
            <a:br>
              <a:rPr lang="en-GB" sz="1600" dirty="0" smtClean="0">
                <a:latin typeface="+mn-lt"/>
                <a:cs typeface="Calibri"/>
              </a:rPr>
            </a:br>
            <a:endParaRPr lang="en-GB" sz="1600" dirty="0" smtClean="0">
              <a:latin typeface="+mn-lt"/>
              <a:cs typeface="Calibri"/>
            </a:endParaRPr>
          </a:p>
          <a:p>
            <a:pPr marL="432000" lvl="1" indent="-216000">
              <a:buSzPct val="60000"/>
              <a:buFont typeface="Wingdings" charset="2"/>
              <a:buChar char="u"/>
            </a:pPr>
            <a:r>
              <a:rPr lang="en-GB" sz="1600" dirty="0" smtClean="0">
                <a:latin typeface="+mn-lt"/>
                <a:cs typeface="Calibri"/>
              </a:rPr>
              <a:t>Fit with simple expressions </a:t>
            </a:r>
            <a:r>
              <a:rPr lang="mr-IN" sz="1600" dirty="0" smtClean="0">
                <a:latin typeface="+mn-lt"/>
                <a:cs typeface="Calibri"/>
              </a:rPr>
              <a:t>–</a:t>
            </a:r>
            <a:r>
              <a:rPr lang="en-GB" sz="1600" dirty="0" smtClean="0">
                <a:latin typeface="+mn-lt"/>
                <a:cs typeface="Calibri"/>
              </a:rPr>
              <a:t> Gaussians good enough?</a:t>
            </a:r>
          </a:p>
          <a:p>
            <a:pPr marL="432000" lvl="1" indent="-216000">
              <a:buSzPct val="60000"/>
              <a:buFont typeface="Wingdings" charset="2"/>
              <a:buChar char="u"/>
            </a:pPr>
            <a:endParaRPr lang="en-GB" sz="1600" dirty="0" smtClean="0">
              <a:latin typeface="+mn-lt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+mj-lt"/>
              </a:rPr>
              <a:t>FLUKA MC Studies </a:t>
            </a:r>
            <a:endParaRPr lang="en-US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603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MCC - 1">
  <a:themeElements>
    <a:clrScheme name="IMCC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645"/>
      </a:accent1>
      <a:accent2>
        <a:srgbClr val="BF3A68"/>
      </a:accent2>
      <a:accent3>
        <a:srgbClr val="803E8B"/>
      </a:accent3>
      <a:accent4>
        <a:srgbClr val="4042AD"/>
      </a:accent4>
      <a:accent5>
        <a:srgbClr val="0046D0"/>
      </a:accent5>
      <a:accent6>
        <a:srgbClr val="003296"/>
      </a:accent6>
      <a:hlink>
        <a:srgbClr val="FF5A73"/>
      </a:hlink>
      <a:folHlink>
        <a:srgbClr val="87AFE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Words>634</Words>
  <Application>Microsoft Macintosh PowerPoint</Application>
  <PresentationFormat>On-screen Show (16:9)</PresentationFormat>
  <Paragraphs>140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IMCC - 1</vt:lpstr>
      <vt:lpstr>Microsoft Equation</vt:lpstr>
      <vt:lpstr>Equation</vt:lpstr>
      <vt:lpstr>PowerPoint Presentation</vt:lpstr>
      <vt:lpstr>Outline</vt:lpstr>
      <vt:lpstr>Recap of the Neutrino Radiation Issue</vt:lpstr>
      <vt:lpstr>Analytical Approximation of Radiation from Neutrinos</vt:lpstr>
      <vt:lpstr>Analytical Approximation of Radiation from Neutrinos</vt:lpstr>
      <vt:lpstr>Analytical Approximation of Radiation from Neutrinos Dose from arc cell for 3 TeV com MAP lattice</vt:lpstr>
      <vt:lpstr>Analytical Approximation of Radiation from Neutrinos Dose from region around IP for 3 TeV com MAP lattice</vt:lpstr>
      <vt:lpstr>Overview of workflow related to a refined dose model</vt:lpstr>
      <vt:lpstr>FLUKA MC Studies </vt:lpstr>
      <vt:lpstr>FLUKA MC Studies </vt:lpstr>
      <vt:lpstr>Geoprofiler – Radiological Analysis</vt:lpstr>
      <vt:lpstr>Geoprofiler – Radiological Analysis</vt:lpstr>
      <vt:lpstr>Geoprofiler – Radiation Geolocation Workflow</vt:lpstr>
      <vt:lpstr>Geoprofiler – Radiation Geolocation Workflow</vt:lpstr>
      <vt:lpstr>Summary and Outlook</vt:lpstr>
    </vt:vector>
  </TitlesOfParts>
  <Company>APO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Christian Carli</cp:lastModifiedBy>
  <cp:revision>57</cp:revision>
  <dcterms:created xsi:type="dcterms:W3CDTF">2021-05-17T12:13:58Z</dcterms:created>
  <dcterms:modified xsi:type="dcterms:W3CDTF">2022-01-27T18:54:01Z</dcterms:modified>
</cp:coreProperties>
</file>