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4F236-BEBD-4E18-85D0-2B08DC38B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DD991-8D16-4CF1-A8F1-167B29C9A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F1B18-0BBD-4638-93D5-832B77AF2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69C5C-A0A7-4382-A645-A725CD9C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CF80A-62BB-44F3-832F-C0AF1C3EF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8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1B0FC-CE63-480A-A2E9-2CD2C2EB1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72E00D-999B-45C7-9713-69FEBB7F3E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B027F-D9AA-410E-A391-FDEE3E2FF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29481-C21C-485B-BB8A-10FE56A05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9D32C-44FB-4FEC-BA94-E9C6FDAA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3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91C8CF-3E2A-4A84-B8C9-8632265ED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FE2DE9-7264-4A5F-B1A4-08AC1D9D9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634BA-B317-414D-92A5-BA90E1AB4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CD1BF-D498-43B2-88E4-2008D65D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F8A24-1983-446E-8A70-61AE62D2C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24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2CF58-225E-4DE9-B01A-ED3833A15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579DA-04B5-473C-B83C-32792245F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F524A-01F0-4D9B-8C48-4980B35F7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02C6F-8F6B-4A87-B613-5BC09188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494C-73E6-4739-892F-0D27F0AB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9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20869-4397-4F8E-98A1-0DE7C43D3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50A34-D203-42B1-A0BC-A4A4BF748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0DEBB-714F-47CF-A4E5-E704F7B00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EEB90-6E72-46FB-ADCE-FDCF7889B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A36CB-E604-4C32-BFDE-F03FCD43C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1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75C4F-6447-47F4-8BEB-254663582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D9864-F345-4A48-B90A-C5F8DB96C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A4D36D-E34F-4BBC-8A09-55F3B6C1C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11DC35-8786-493C-A3FC-42EC4D720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E8DA4-D5D9-49D8-BB9F-0F1429184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CBE02-57FB-42B5-AAB3-AE5955FA7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B8D2D-6636-4D93-BF67-3FD85262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D7FDC-3AAA-4C1B-8ED6-324D6872B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30FDD-B3CC-4CBF-9A59-E4DBA0683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A88CFD-4846-499F-BFBC-401CC61512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3CBC10-5903-4C2B-8503-A46F6696A4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AC7745-F398-4E5D-9396-A9CEA9A34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503739-78B7-48BC-818A-4EFB1A994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3423DE-7CB0-4471-9E2D-0736DA21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4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9C52-AFE3-44CC-A86C-2D56BB00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5B3405-1E3B-4E5B-8B29-CBB2FC3AA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3ADA8-EE74-4840-BA2E-198D0281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05D18E-B2D2-481E-B519-6A3C194F8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17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3E15ED-FA33-4633-91AB-59DEDEDD4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FA1A4-E63E-463F-8F22-66E6A0BCA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C0821-5B1E-42A9-8C69-F3C2FB997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65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D3DB2-0A46-4582-BDEB-79F9F29B5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29A14B-C182-45D4-8F14-2AE2003C9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5DB054-29C6-41AA-8BA6-500BCC3E9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D1F38-8E19-450C-A3C4-CF6FC1474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ACB67E-03AE-4D9B-9CCC-153D47CBE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D5BD9-94BD-4984-95F0-B7FE9C85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8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3E9C4-1B4D-406D-8A8D-1F006529E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65AF77-3FDB-4622-8B0A-03CE36EF1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66C9EB-B90D-4D83-B904-B20F13BF8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04893-93D1-4184-831E-05D8EE51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56523-D4B1-4CD3-AD2A-0012108CF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2FEFB-C720-412D-8525-EF8DE027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4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55A31E-041F-4EDE-8E18-1F4016BC7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8B423-D26A-4F6E-9E39-D406D5EC8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BD8A5-B73D-47DF-A79D-42A3D12EA9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C20B9-2E72-4CD3-A3BC-3477D9566FDE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E7DE9-66A4-4999-AE45-31E96BF8C9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F8ED92-EBEB-4279-AA64-A94E482F1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A8372-1CB8-425A-952D-A3F1C07BD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0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51686-0B5E-4DF3-AFB7-67175AD8B674}"/>
              </a:ext>
            </a:extLst>
          </p:cNvPr>
          <p:cNvSpPr txBox="1">
            <a:spLocks/>
          </p:cNvSpPr>
          <p:nvPr/>
        </p:nvSpPr>
        <p:spPr>
          <a:xfrm>
            <a:off x="154552" y="0"/>
            <a:ext cx="1034846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Whitepaper 1: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MPGDs: Recent advances and current R&amp;D </a:t>
            </a:r>
          </a:p>
        </p:txBody>
      </p:sp>
      <p:graphicFrame>
        <p:nvGraphicFramePr>
          <p:cNvPr id="3" name="Content Placeholder 6">
            <a:extLst>
              <a:ext uri="{FF2B5EF4-FFF2-40B4-BE49-F238E27FC236}">
                <a16:creationId xmlns:a16="http://schemas.microsoft.com/office/drawing/2014/main" id="{5740B2C1-CE96-406E-9BAF-ED1F1E09DF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1635061"/>
              </p:ext>
            </p:extLst>
          </p:nvPr>
        </p:nvGraphicFramePr>
        <p:xfrm>
          <a:off x="192251" y="1325563"/>
          <a:ext cx="10428603" cy="3983187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7506535">
                  <a:extLst>
                    <a:ext uri="{9D8B030D-6E8A-4147-A177-3AD203B41FA5}">
                      <a16:colId xmlns:a16="http://schemas.microsoft.com/office/drawing/2014/main" val="1929222788"/>
                    </a:ext>
                  </a:extLst>
                </a:gridCol>
                <a:gridCol w="2922068">
                  <a:extLst>
                    <a:ext uri="{9D8B030D-6E8A-4147-A177-3AD203B41FA5}">
                      <a16:colId xmlns:a16="http://schemas.microsoft.com/office/drawing/2014/main" val="2974682868"/>
                    </a:ext>
                  </a:extLst>
                </a:gridCol>
              </a:tblGrid>
              <a:tr h="430463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 dirty="0">
                          <a:effectLst/>
                        </a:rPr>
                        <a:t>LOI title</a:t>
                      </a:r>
                    </a:p>
                  </a:txBody>
                  <a:tcPr marL="28575" marR="28575" marT="19050" marB="1905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 dirty="0">
                          <a:effectLst/>
                        </a:rPr>
                        <a:t>Contact</a:t>
                      </a:r>
                    </a:p>
                  </a:txBody>
                  <a:tcPr marL="28575" marR="28575" marT="19050" marB="1905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227743"/>
                  </a:ext>
                </a:extLst>
              </a:tr>
              <a:tr h="802139">
                <a:tc>
                  <a:txBody>
                    <a:bodyPr/>
                    <a:lstStyle/>
                    <a:p>
                      <a:pPr marL="0" indent="0" algn="l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Development of the Micro-Pattern gaseous detector technologies: 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an overview of the CERN-RD51 collaboration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awhite@uta.edu / klaus.dehmelt@stonybrook.edu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316868793"/>
                  </a:ext>
                </a:extLst>
              </a:tr>
              <a:tr h="465532">
                <a:tc>
                  <a:txBody>
                    <a:bodyPr/>
                    <a:lstStyle/>
                    <a:p>
                      <a:pPr marL="0" indent="0" algn="l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High precision timing with the PICOSEC micromegas detector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Christos.Lampoudis@cern.ch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568553507"/>
                  </a:ext>
                </a:extLst>
              </a:tr>
              <a:tr h="592372">
                <a:tc>
                  <a:txBody>
                    <a:bodyPr/>
                    <a:lstStyle/>
                    <a:p>
                      <a:pPr marL="0" indent="0" algn="l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Optical readout of MicroPattern Gaseous Detectors: developments and perspectives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florian.brunbauer@cern.ch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541903355"/>
                  </a:ext>
                </a:extLst>
              </a:tr>
              <a:tr h="411345">
                <a:tc>
                  <a:txBody>
                    <a:bodyPr/>
                    <a:lstStyle/>
                    <a:p>
                      <a:pPr marL="0" indent="0" algn="l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Pixelated resistive MicroMegas for high-rates environment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massimo.della.pietra@cern.ch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483675650"/>
                  </a:ext>
                </a:extLst>
              </a:tr>
              <a:tr h="4271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Trigger extensions for the scalable readout system SRS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Hans.Muller@cern.ch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801749406"/>
                  </a:ext>
                </a:extLst>
              </a:tr>
              <a:tr h="427112">
                <a:tc>
                  <a:txBody>
                    <a:bodyPr/>
                    <a:lstStyle/>
                    <a:p>
                      <a:pPr marL="0" indent="0" algn="l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A high-gain, low ion-backflow double micro-mesh gaseous structure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zhzhy@ustc.edu.cn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181711136"/>
                  </a:ext>
                </a:extLst>
              </a:tr>
              <a:tr h="427112">
                <a:tc>
                  <a:txBody>
                    <a:bodyPr/>
                    <a:lstStyle/>
                    <a:p>
                      <a:pPr marL="0" indent="0" algn="l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LOI from NSCL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cortesi@nscl.msu.edu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336675319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7FA0FE68-B2E1-4C44-825B-1B7ADD6238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729878"/>
              </p:ext>
            </p:extLst>
          </p:nvPr>
        </p:nvGraphicFramePr>
        <p:xfrm>
          <a:off x="10620854" y="1336205"/>
          <a:ext cx="1416594" cy="399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594">
                  <a:extLst>
                    <a:ext uri="{9D8B030D-6E8A-4147-A177-3AD203B41FA5}">
                      <a16:colId xmlns:a16="http://schemas.microsoft.com/office/drawing/2014/main" val="882626903"/>
                    </a:ext>
                  </a:extLst>
                </a:gridCol>
              </a:tblGrid>
              <a:tr h="3999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4217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10B0289-5594-43AB-A8AC-4D1C164F1DE9}"/>
              </a:ext>
            </a:extLst>
          </p:cNvPr>
          <p:cNvSpPr txBox="1"/>
          <p:nvPr/>
        </p:nvSpPr>
        <p:spPr>
          <a:xfrm>
            <a:off x="10768637" y="1366818"/>
            <a:ext cx="1163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Outline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B286D5-66DD-4DDB-81FC-6FBDB790CCE8}"/>
              </a:ext>
            </a:extLst>
          </p:cNvPr>
          <p:cNvSpPr txBox="1"/>
          <p:nvPr/>
        </p:nvSpPr>
        <p:spPr>
          <a:xfrm>
            <a:off x="11056678" y="1894698"/>
            <a:ext cx="544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 2" panose="05020102010507070707" pitchFamily="18" charset="2"/>
              </a:rPr>
              <a:t>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5AEAFC-1DA8-4BAD-82A0-1FDBFF000F9C}"/>
              </a:ext>
            </a:extLst>
          </p:cNvPr>
          <p:cNvSpPr txBox="1"/>
          <p:nvPr/>
        </p:nvSpPr>
        <p:spPr>
          <a:xfrm>
            <a:off x="11038204" y="3490989"/>
            <a:ext cx="544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 2" panose="05020102010507070707" pitchFamily="18" charset="2"/>
              </a:rPr>
              <a:t>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195E31-0897-4E09-8B45-65FF69171F5E}"/>
              </a:ext>
            </a:extLst>
          </p:cNvPr>
          <p:cNvSpPr txBox="1"/>
          <p:nvPr/>
        </p:nvSpPr>
        <p:spPr>
          <a:xfrm>
            <a:off x="11024679" y="4350232"/>
            <a:ext cx="544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 2" panose="05020102010507070707" pitchFamily="18" charset="2"/>
              </a:rPr>
              <a:t>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0A3EBE2-9E9F-4C7C-A264-4A2A26D373CB}"/>
              </a:ext>
            </a:extLst>
          </p:cNvPr>
          <p:cNvSpPr txBox="1"/>
          <p:nvPr/>
        </p:nvSpPr>
        <p:spPr>
          <a:xfrm>
            <a:off x="11061627" y="4785530"/>
            <a:ext cx="544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 2" panose="05020102010507070707" pitchFamily="18" charset="2"/>
              </a:rPr>
              <a:t>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650F03-CE45-4AD8-B1DD-22CC19EA9C0D}"/>
              </a:ext>
            </a:extLst>
          </p:cNvPr>
          <p:cNvSpPr txBox="1"/>
          <p:nvPr/>
        </p:nvSpPr>
        <p:spPr>
          <a:xfrm>
            <a:off x="11061627" y="3875466"/>
            <a:ext cx="544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 2" panose="05020102010507070707" pitchFamily="18" charset="2"/>
              </a:rPr>
              <a:t>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2FB94D-7B39-4FA4-AD8A-1F19A243A2EA}"/>
              </a:ext>
            </a:extLst>
          </p:cNvPr>
          <p:cNvSpPr txBox="1"/>
          <p:nvPr/>
        </p:nvSpPr>
        <p:spPr>
          <a:xfrm>
            <a:off x="192251" y="5587068"/>
            <a:ext cx="11594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Outline: After discussions with RD51 Management – outline will use RD51 LOI as overall guide, use sections of submission to LHCC for RD51 detailed activities, and add in sections from the other six LOI listed above.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1C2C60-BEEE-4E77-94F5-97E2C4280376}"/>
              </a:ext>
            </a:extLst>
          </p:cNvPr>
          <p:cNvSpPr txBox="1"/>
          <p:nvPr/>
        </p:nvSpPr>
        <p:spPr>
          <a:xfrm>
            <a:off x="11056678" y="3102714"/>
            <a:ext cx="544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 2" panose="05020102010507070707" pitchFamily="18" charset="2"/>
              </a:rPr>
              <a:t>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A6FDA9-9C3C-44DF-8744-860BC572FC72}"/>
              </a:ext>
            </a:extLst>
          </p:cNvPr>
          <p:cNvSpPr txBox="1"/>
          <p:nvPr/>
        </p:nvSpPr>
        <p:spPr>
          <a:xfrm>
            <a:off x="10685025" y="2643079"/>
            <a:ext cx="1326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 response yet</a:t>
            </a:r>
          </a:p>
        </p:txBody>
      </p:sp>
    </p:spTree>
    <p:extLst>
      <p:ext uri="{BB962C8B-B14F-4D97-AF65-F5344CB8AC3E}">
        <p14:creationId xmlns:p14="http://schemas.microsoft.com/office/powerpoint/2010/main" val="370003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51686-0B5E-4DF3-AFB7-67175AD8B674}"/>
              </a:ext>
            </a:extLst>
          </p:cNvPr>
          <p:cNvSpPr txBox="1">
            <a:spLocks/>
          </p:cNvSpPr>
          <p:nvPr/>
        </p:nvSpPr>
        <p:spPr>
          <a:xfrm>
            <a:off x="154552" y="0"/>
            <a:ext cx="10348464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Whitepaper 1: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MPGDs: Recent advances and current R&amp;D </a:t>
            </a:r>
          </a:p>
        </p:txBody>
      </p:sp>
      <p:graphicFrame>
        <p:nvGraphicFramePr>
          <p:cNvPr id="3" name="Content Placeholder 6">
            <a:extLst>
              <a:ext uri="{FF2B5EF4-FFF2-40B4-BE49-F238E27FC236}">
                <a16:creationId xmlns:a16="http://schemas.microsoft.com/office/drawing/2014/main" id="{5740B2C1-CE96-406E-9BAF-ED1F1E09DF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7451549"/>
              </p:ext>
            </p:extLst>
          </p:nvPr>
        </p:nvGraphicFramePr>
        <p:xfrm>
          <a:off x="192251" y="1325563"/>
          <a:ext cx="10428603" cy="3983187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7506535">
                  <a:extLst>
                    <a:ext uri="{9D8B030D-6E8A-4147-A177-3AD203B41FA5}">
                      <a16:colId xmlns:a16="http://schemas.microsoft.com/office/drawing/2014/main" val="1929222788"/>
                    </a:ext>
                  </a:extLst>
                </a:gridCol>
                <a:gridCol w="2922068">
                  <a:extLst>
                    <a:ext uri="{9D8B030D-6E8A-4147-A177-3AD203B41FA5}">
                      <a16:colId xmlns:a16="http://schemas.microsoft.com/office/drawing/2014/main" val="2974682868"/>
                    </a:ext>
                  </a:extLst>
                </a:gridCol>
              </a:tblGrid>
              <a:tr h="430463"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 dirty="0">
                          <a:effectLst/>
                        </a:rPr>
                        <a:t>LOI title</a:t>
                      </a:r>
                    </a:p>
                  </a:txBody>
                  <a:tcPr marL="28575" marR="28575" marT="19050" marB="1905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800" b="1" dirty="0">
                          <a:effectLst/>
                        </a:rPr>
                        <a:t>Contact</a:t>
                      </a:r>
                    </a:p>
                  </a:txBody>
                  <a:tcPr marL="28575" marR="28575" marT="19050" marB="19050" anchor="b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227743"/>
                  </a:ext>
                </a:extLst>
              </a:tr>
              <a:tr h="802139">
                <a:tc>
                  <a:txBody>
                    <a:bodyPr/>
                    <a:lstStyle/>
                    <a:p>
                      <a:pPr marL="0" indent="0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Development of the Micro-Pattern gaseous detector technologies: 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an overview of the CERN-RD51 collaboration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dirty="0">
                          <a:effectLst/>
                        </a:rPr>
                        <a:t>awhite@uta.edu / klaus.dehmelt@stonybrook.edu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316868793"/>
                  </a:ext>
                </a:extLst>
              </a:tr>
              <a:tr h="465532">
                <a:tc>
                  <a:txBody>
                    <a:bodyPr/>
                    <a:lstStyle/>
                    <a:p>
                      <a:pPr marL="0" indent="0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High precision timing with the PICOSEC micromegas detector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Christos.Lampoudis@cern.ch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568553507"/>
                  </a:ext>
                </a:extLst>
              </a:tr>
              <a:tr h="592372">
                <a:tc>
                  <a:txBody>
                    <a:bodyPr/>
                    <a:lstStyle/>
                    <a:p>
                      <a:pPr marL="0" indent="0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Optical readout of MicroPattern Gaseous Detectors: developments and perspectives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florian.brunbauer@cern.ch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541903355"/>
                  </a:ext>
                </a:extLst>
              </a:tr>
              <a:tr h="411345">
                <a:tc>
                  <a:txBody>
                    <a:bodyPr/>
                    <a:lstStyle/>
                    <a:p>
                      <a:pPr marL="0" indent="0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Pixelated resistive MicroMegas for high-rates environment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>
                          <a:effectLst/>
                        </a:rPr>
                        <a:t>massimo.della.pietra@cern.ch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2483675650"/>
                  </a:ext>
                </a:extLst>
              </a:tr>
              <a:tr h="42711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Trigger extensions for the scalable readout system SRS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Hans.Muller@cern.ch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3801749406"/>
                  </a:ext>
                </a:extLst>
              </a:tr>
              <a:tr h="427112">
                <a:tc>
                  <a:txBody>
                    <a:bodyPr/>
                    <a:lstStyle/>
                    <a:p>
                      <a:pPr marL="0" indent="0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A high-gain, low ion-backflow double micro-mesh gaseous structure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zhzhy@ustc.edu.cn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181711136"/>
                  </a:ext>
                </a:extLst>
              </a:tr>
              <a:tr h="427112">
                <a:tc>
                  <a:txBody>
                    <a:bodyPr/>
                    <a:lstStyle/>
                    <a:p>
                      <a:pPr marL="0" indent="0" rtl="0" fontAlgn="b"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</a:rPr>
                        <a:t>LOI from NSCL</a:t>
                      </a:r>
                    </a:p>
                  </a:txBody>
                  <a:tcPr marL="28575" marR="28575" marT="19050" marB="1905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dirty="0">
                          <a:effectLst/>
                        </a:rPr>
                        <a:t>cortesi@nscl.msu.edu</a:t>
                      </a:r>
                    </a:p>
                  </a:txBody>
                  <a:tcPr marL="28575" marR="28575" marT="19050" marB="19050" anchor="ctr"/>
                </a:tc>
                <a:extLst>
                  <a:ext uri="{0D108BD9-81ED-4DB2-BD59-A6C34878D82A}">
                    <a16:rowId xmlns:a16="http://schemas.microsoft.com/office/drawing/2014/main" val="1336675319"/>
                  </a:ext>
                </a:extLst>
              </a:tr>
            </a:tbl>
          </a:graphicData>
        </a:graphic>
      </p:graphicFrame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7FA0FE68-B2E1-4C44-825B-1B7ADD623824}"/>
              </a:ext>
            </a:extLst>
          </p:cNvPr>
          <p:cNvGraphicFramePr>
            <a:graphicFrameLocks noGrp="1"/>
          </p:cNvGraphicFramePr>
          <p:nvPr/>
        </p:nvGraphicFramePr>
        <p:xfrm>
          <a:off x="10620854" y="1336205"/>
          <a:ext cx="1416594" cy="399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594">
                  <a:extLst>
                    <a:ext uri="{9D8B030D-6E8A-4147-A177-3AD203B41FA5}">
                      <a16:colId xmlns:a16="http://schemas.microsoft.com/office/drawing/2014/main" val="882626903"/>
                    </a:ext>
                  </a:extLst>
                </a:gridCol>
              </a:tblGrid>
              <a:tr h="39994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24217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10B0289-5594-43AB-A8AC-4D1C164F1DE9}"/>
              </a:ext>
            </a:extLst>
          </p:cNvPr>
          <p:cNvSpPr txBox="1"/>
          <p:nvPr/>
        </p:nvSpPr>
        <p:spPr>
          <a:xfrm>
            <a:off x="10768637" y="1366818"/>
            <a:ext cx="1163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 Draft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B286D5-66DD-4DDB-81FC-6FBDB790CCE8}"/>
              </a:ext>
            </a:extLst>
          </p:cNvPr>
          <p:cNvSpPr txBox="1"/>
          <p:nvPr/>
        </p:nvSpPr>
        <p:spPr>
          <a:xfrm>
            <a:off x="11056678" y="1894698"/>
            <a:ext cx="544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 2" panose="05020102010507070707" pitchFamily="18" charset="2"/>
              </a:rPr>
              <a:t>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5195E31-0897-4E09-8B45-65FF69171F5E}"/>
              </a:ext>
            </a:extLst>
          </p:cNvPr>
          <p:cNvSpPr txBox="1"/>
          <p:nvPr/>
        </p:nvSpPr>
        <p:spPr>
          <a:xfrm>
            <a:off x="11051055" y="4394192"/>
            <a:ext cx="544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 2" panose="05020102010507070707" pitchFamily="18" charset="2"/>
              </a:rPr>
              <a:t>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650F03-CE45-4AD8-B1DD-22CC19EA9C0D}"/>
              </a:ext>
            </a:extLst>
          </p:cNvPr>
          <p:cNvSpPr txBox="1"/>
          <p:nvPr/>
        </p:nvSpPr>
        <p:spPr>
          <a:xfrm>
            <a:off x="11061627" y="3998556"/>
            <a:ext cx="5449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 2" panose="05020102010507070707" pitchFamily="18" charset="2"/>
              </a:rPr>
              <a:t>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8A6E7F-C540-43BC-B28E-463AF7EF7671}"/>
              </a:ext>
            </a:extLst>
          </p:cNvPr>
          <p:cNvSpPr txBox="1"/>
          <p:nvPr/>
        </p:nvSpPr>
        <p:spPr>
          <a:xfrm>
            <a:off x="10685025" y="2643079"/>
            <a:ext cx="1326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No response yet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00FCF4-88BD-4AAC-A828-5A90441E6248}"/>
              </a:ext>
            </a:extLst>
          </p:cNvPr>
          <p:cNvSpPr txBox="1"/>
          <p:nvPr/>
        </p:nvSpPr>
        <p:spPr>
          <a:xfrm>
            <a:off x="10685025" y="4973050"/>
            <a:ext cx="1326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 progress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94BDA1-6C3A-4906-81B8-07DD83633074}"/>
              </a:ext>
            </a:extLst>
          </p:cNvPr>
          <p:cNvSpPr txBox="1"/>
          <p:nvPr/>
        </p:nvSpPr>
        <p:spPr>
          <a:xfrm>
            <a:off x="10685025" y="3179412"/>
            <a:ext cx="1326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In progress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7B41B9-D1CE-45D0-9F01-F9B4DE20E5A3}"/>
              </a:ext>
            </a:extLst>
          </p:cNvPr>
          <p:cNvSpPr txBox="1"/>
          <p:nvPr/>
        </p:nvSpPr>
        <p:spPr>
          <a:xfrm>
            <a:off x="10685025" y="3680577"/>
            <a:ext cx="1326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Almost finished</a:t>
            </a:r>
          </a:p>
        </p:txBody>
      </p:sp>
    </p:spTree>
    <p:extLst>
      <p:ext uri="{BB962C8B-B14F-4D97-AF65-F5344CB8AC3E}">
        <p14:creationId xmlns:p14="http://schemas.microsoft.com/office/powerpoint/2010/main" val="2980160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0531AC-E7E9-4320-871A-D52E29B4EDBE}"/>
              </a:ext>
            </a:extLst>
          </p:cNvPr>
          <p:cNvSpPr txBox="1"/>
          <p:nvPr/>
        </p:nvSpPr>
        <p:spPr>
          <a:xfrm>
            <a:off x="1079598" y="128253"/>
            <a:ext cx="10234947" cy="104644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IF05 – WP 1 - Schedule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667A15-415C-4762-9160-11108F936EE8}"/>
              </a:ext>
            </a:extLst>
          </p:cNvPr>
          <p:cNvSpPr txBox="1"/>
          <p:nvPr/>
        </p:nvSpPr>
        <p:spPr>
          <a:xfrm>
            <a:off x="1533236" y="1422400"/>
            <a:ext cx="897774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Outlines received (6/7)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Mid-December – First draft WP sections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January – iterate with section authors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sym typeface="Wingdings" panose="05000000000000000000" pitchFamily="2" charset="2"/>
              </a:rPr>
              <a:t>ongoing</a:t>
            </a:r>
            <a:endParaRPr kumimoji="0" lang="en-US" sz="2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Early February – second drafts of sections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February – compile sections into WP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March – complete WP</a:t>
            </a:r>
          </a:p>
        </p:txBody>
      </p:sp>
    </p:spTree>
    <p:extLst>
      <p:ext uri="{BB962C8B-B14F-4D97-AF65-F5344CB8AC3E}">
        <p14:creationId xmlns:p14="http://schemas.microsoft.com/office/powerpoint/2010/main" val="66956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370</Words>
  <Application>Microsoft Office PowerPoint</Application>
  <PresentationFormat>Widescreen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Andrew</dc:creator>
  <cp:lastModifiedBy>Klaus Dehmelt</cp:lastModifiedBy>
  <cp:revision>9</cp:revision>
  <dcterms:created xsi:type="dcterms:W3CDTF">2021-11-17T12:24:36Z</dcterms:created>
  <dcterms:modified xsi:type="dcterms:W3CDTF">2022-01-21T15:26:34Z</dcterms:modified>
</cp:coreProperties>
</file>