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9" r:id="rId1"/>
    <p:sldMasterId id="2147484015" r:id="rId2"/>
    <p:sldMasterId id="2147484027" r:id="rId3"/>
    <p:sldMasterId id="2147484060" r:id="rId4"/>
  </p:sldMasterIdLst>
  <p:sldIdLst>
    <p:sldId id="278" r:id="rId5"/>
    <p:sldId id="273" r:id="rId6"/>
    <p:sldId id="258" r:id="rId7"/>
    <p:sldId id="276" r:id="rId8"/>
  </p:sldIdLst>
  <p:sldSz cx="9906000" cy="6858000" type="A4"/>
  <p:notesSz cx="6669088" cy="9926638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73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20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0090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it-I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it-IT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February 10,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CMS </a:t>
            </a:r>
            <a:r>
              <a:rPr lang="en-US" dirty="0" err="1"/>
              <a:t>MuIB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61B80-7FDC-4C61-82D3-9CAEF404214D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3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 txBox="1">
            <a:spLocks/>
          </p:cNvSpPr>
          <p:nvPr/>
        </p:nvSpPr>
        <p:spPr>
          <a:xfrm rot="16200000">
            <a:off x="-2860675" y="3724275"/>
            <a:ext cx="5867400" cy="247650"/>
          </a:xfrm>
          <a:prstGeom prst="rect">
            <a:avLst/>
          </a:prstGeom>
        </p:spPr>
        <p:txBody>
          <a:bodyPr/>
          <a:lstStyle/>
          <a:p>
            <a:pPr algn="just" defTabSz="9139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rgbClr val="000000">
                    <a:lumMod val="50000"/>
                  </a:srgbClr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February 25, 2013  CSC Planning Workshop   	    J. Hauser	    UCLA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 l="18205" t="23021" r="17239" b="29629"/>
          <a:stretch>
            <a:fillRect/>
          </a:stretch>
        </p:blipFill>
        <p:spPr bwMode="auto">
          <a:xfrm>
            <a:off x="0" y="1"/>
            <a:ext cx="990600" cy="8686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915400" cy="8382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330200" y="990600"/>
            <a:ext cx="4457700" cy="5715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800000"/>
                </a:solidFill>
              </a:defRPr>
            </a:lvl2pPr>
            <a:lvl3pPr>
              <a:defRPr sz="2000">
                <a:solidFill>
                  <a:srgbClr val="00261C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953000" y="990600"/>
            <a:ext cx="4457700" cy="5715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800000"/>
                </a:solidFill>
              </a:defRPr>
            </a:lvl2pPr>
            <a:lvl3pPr>
              <a:defRPr sz="2000">
                <a:solidFill>
                  <a:srgbClr val="00261C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Corbel"/>
              </a:defRPr>
            </a:lvl1pPr>
          </a:lstStyle>
          <a:p>
            <a:pPr>
              <a:defRPr/>
            </a:pPr>
            <a:fld id="{C49A9EF9-407F-4BBA-AA61-65ED9DE23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Slide Number Placeholder 22"/>
          <p:cNvSpPr txBox="1">
            <a:spLocks/>
          </p:cNvSpPr>
          <p:nvPr userDrawn="1"/>
        </p:nvSpPr>
        <p:spPr>
          <a:xfrm>
            <a:off x="9245600" y="6492875"/>
            <a:ext cx="660400" cy="365125"/>
          </a:xfrm>
          <a:prstGeom prst="rect">
            <a:avLst/>
          </a:prstGeom>
        </p:spPr>
        <p:txBody>
          <a:bodyPr vert="horz" lIns="91407" tIns="45704" rIns="91407" bIns="45704" anchor="b"/>
          <a:lstStyle>
            <a:lvl1pPr>
              <a:defRPr/>
            </a:lvl1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361B80-7FDC-4C61-82D3-9CAEF404214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0BA-2654-C448-841D-361FF9A07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8556-150F-5648-9AC1-517B2C1D5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59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0BA-2654-C448-841D-361FF9A07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8556-150F-5648-9AC1-517B2C1D5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41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0BA-2654-C448-841D-361FF9A07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8556-150F-5648-9AC1-517B2C1D5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28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0BA-2654-C448-841D-361FF9A07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8556-150F-5648-9AC1-517B2C1D5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2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0BA-2654-C448-841D-361FF9A07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8556-150F-5648-9AC1-517B2C1D5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6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0BA-2654-C448-841D-361FF9A07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8556-150F-5648-9AC1-517B2C1D5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08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0BA-2654-C448-841D-361FF9A07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8556-150F-5648-9AC1-517B2C1D5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5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0BA-2654-C448-841D-361FF9A07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8556-150F-5648-9AC1-517B2C1D5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88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0BA-2654-C448-841D-361FF9A07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8556-150F-5648-9AC1-517B2C1D5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7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009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0BB7-6BB5-C843-806A-33CB671DD372}" type="datetimeFigureOut">
              <a:rPr lang="en-US" smtClean="0"/>
              <a:t>1/21/22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86557-B369-48F2-8020-C1F994B8304C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136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0BA-2654-C448-841D-361FF9A07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8556-150F-5648-9AC1-517B2C1D5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9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0BA-2654-C448-841D-361FF9A07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8556-150F-5648-9AC1-517B2C1D5C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67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990600"/>
            <a:ext cx="9410700" cy="5562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8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90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28"/>
          <p:cNvSpPr>
            <a:spLocks noGrp="1"/>
          </p:cNvSpPr>
          <p:nvPr>
            <p:ph type="title"/>
          </p:nvPr>
        </p:nvSpPr>
        <p:spPr>
          <a:xfrm>
            <a:off x="908050" y="0"/>
            <a:ext cx="8255000" cy="91440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D0D0D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9245600" y="649287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61B80-7FDC-4C61-82D3-9CAEF404214D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990600"/>
            <a:ext cx="9410700" cy="29424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800000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rgbClr val="00009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28"/>
          <p:cNvSpPr>
            <a:spLocks noGrp="1"/>
          </p:cNvSpPr>
          <p:nvPr>
            <p:ph type="title"/>
          </p:nvPr>
        </p:nvSpPr>
        <p:spPr>
          <a:xfrm>
            <a:off x="908050" y="0"/>
            <a:ext cx="8255000" cy="91440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D0D0D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28600" y="4077072"/>
            <a:ext cx="9410700" cy="278092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rgbClr val="800000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rgbClr val="00009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5330-3A73-4D98-8FDB-8D5CCFC1B362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6" name="Slide Number Placeholder 22"/>
          <p:cNvSpPr txBox="1">
            <a:spLocks/>
          </p:cNvSpPr>
          <p:nvPr/>
        </p:nvSpPr>
        <p:spPr>
          <a:xfrm>
            <a:off x="9245600" y="6492875"/>
            <a:ext cx="660400" cy="365125"/>
          </a:xfrm>
          <a:prstGeom prst="rect">
            <a:avLst/>
          </a:prstGeom>
        </p:spPr>
        <p:txBody>
          <a:bodyPr vert="horz" lIns="91407" tIns="45704" rIns="91407" bIns="45704" anchor="b"/>
          <a:lstStyle>
            <a:lvl1pPr>
              <a:defRPr/>
            </a:lvl1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361B80-7FDC-4C61-82D3-9CAEF404214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9" name="Slide Number Placeholder 22"/>
          <p:cNvSpPr txBox="1">
            <a:spLocks/>
          </p:cNvSpPr>
          <p:nvPr userDrawn="1"/>
        </p:nvSpPr>
        <p:spPr>
          <a:xfrm>
            <a:off x="9245600" y="6492875"/>
            <a:ext cx="660400" cy="365125"/>
          </a:xfrm>
          <a:prstGeom prst="rect">
            <a:avLst/>
          </a:prstGeom>
        </p:spPr>
        <p:txBody>
          <a:bodyPr vert="horz" lIns="91407" tIns="45704" rIns="91407" bIns="45704" anchor="b"/>
          <a:lstStyle>
            <a:lvl1pPr>
              <a:defRPr/>
            </a:lvl1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361B80-7FDC-4C61-82D3-9CAEF404214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3" y="990600"/>
            <a:ext cx="4629151" cy="5562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rgbClr val="800000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rgbClr val="00009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28"/>
          <p:cNvSpPr>
            <a:spLocks noGrp="1"/>
          </p:cNvSpPr>
          <p:nvPr>
            <p:ph type="title"/>
          </p:nvPr>
        </p:nvSpPr>
        <p:spPr>
          <a:xfrm>
            <a:off x="908050" y="0"/>
            <a:ext cx="8255000" cy="91440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D0D0D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953003" y="990600"/>
            <a:ext cx="4629151" cy="5562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rgbClr val="800000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rgbClr val="00009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86557-B369-48F2-8020-C1F994B8304C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8" name="Slide Number Placeholder 22"/>
          <p:cNvSpPr txBox="1">
            <a:spLocks/>
          </p:cNvSpPr>
          <p:nvPr/>
        </p:nvSpPr>
        <p:spPr>
          <a:xfrm>
            <a:off x="9245600" y="6492875"/>
            <a:ext cx="660400" cy="365125"/>
          </a:xfrm>
          <a:prstGeom prst="rect">
            <a:avLst/>
          </a:prstGeom>
        </p:spPr>
        <p:txBody>
          <a:bodyPr vert="horz" lIns="91407" tIns="45704" rIns="91407" bIns="45704" anchor="b"/>
          <a:lstStyle>
            <a:lvl1pPr>
              <a:defRPr/>
            </a:lvl1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361B80-7FDC-4C61-82D3-9CAEF404214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4201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cap="none" baseline="0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2"/>
          <p:cNvSpPr txBox="1">
            <a:spLocks/>
          </p:cNvSpPr>
          <p:nvPr/>
        </p:nvSpPr>
        <p:spPr>
          <a:xfrm>
            <a:off x="9245600" y="6492875"/>
            <a:ext cx="660400" cy="365125"/>
          </a:xfrm>
          <a:prstGeom prst="rect">
            <a:avLst/>
          </a:prstGeom>
        </p:spPr>
        <p:txBody>
          <a:bodyPr vert="horz" lIns="91407" tIns="45704" rIns="91407" bIns="45704" anchor="b"/>
          <a:lstStyle>
            <a:lvl1pPr>
              <a:defRPr/>
            </a:lvl1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361B80-7FDC-4C61-82D3-9CAEF404214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5" name="Slide Number Placeholder 22"/>
          <p:cNvSpPr txBox="1">
            <a:spLocks/>
          </p:cNvSpPr>
          <p:nvPr userDrawn="1"/>
        </p:nvSpPr>
        <p:spPr>
          <a:xfrm>
            <a:off x="9245600" y="6492875"/>
            <a:ext cx="660400" cy="365125"/>
          </a:xfrm>
          <a:prstGeom prst="rect">
            <a:avLst/>
          </a:prstGeom>
        </p:spPr>
        <p:txBody>
          <a:bodyPr vert="horz" lIns="91407" tIns="45704" rIns="91407" bIns="45704" anchor="b"/>
          <a:lstStyle>
            <a:lvl1pPr>
              <a:defRPr/>
            </a:lvl1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361B80-7FDC-4C61-82D3-9CAEF404214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B3527-D8A7-4A7B-BC1E-BE7AA6974F58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3" name="Slide Number Placeholder 22"/>
          <p:cNvSpPr txBox="1">
            <a:spLocks/>
          </p:cNvSpPr>
          <p:nvPr/>
        </p:nvSpPr>
        <p:spPr>
          <a:xfrm>
            <a:off x="9245600" y="6492875"/>
            <a:ext cx="660400" cy="365125"/>
          </a:xfrm>
          <a:prstGeom prst="rect">
            <a:avLst/>
          </a:prstGeom>
        </p:spPr>
        <p:txBody>
          <a:bodyPr vert="horz" lIns="91407" tIns="45704" rIns="91407" bIns="45704" anchor="b"/>
          <a:lstStyle>
            <a:lvl1pPr>
              <a:defRPr/>
            </a:lvl1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361B80-7FDC-4C61-82D3-9CAEF404214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4" name="Slide Number Placeholder 22"/>
          <p:cNvSpPr txBox="1">
            <a:spLocks/>
          </p:cNvSpPr>
          <p:nvPr userDrawn="1"/>
        </p:nvSpPr>
        <p:spPr>
          <a:xfrm>
            <a:off x="9245600" y="6492875"/>
            <a:ext cx="660400" cy="365125"/>
          </a:xfrm>
          <a:prstGeom prst="rect">
            <a:avLst/>
          </a:prstGeom>
        </p:spPr>
        <p:txBody>
          <a:bodyPr vert="horz" lIns="91407" tIns="45704" rIns="91407" bIns="45704" anchor="b"/>
          <a:lstStyle>
            <a:lvl1pPr>
              <a:defRPr/>
            </a:lvl1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361B80-7FDC-4C61-82D3-9CAEF404214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/>
        </p:nvSpPr>
        <p:spPr>
          <a:xfrm rot="16200000">
            <a:off x="-2860675" y="3724275"/>
            <a:ext cx="5867400" cy="247650"/>
          </a:xfrm>
          <a:prstGeom prst="rect">
            <a:avLst/>
          </a:prstGeom>
        </p:spPr>
        <p:txBody>
          <a:bodyPr/>
          <a:lstStyle/>
          <a:p>
            <a:pPr algn="just" defTabSz="9139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rgbClr val="000000">
                    <a:lumMod val="50000"/>
                  </a:srgbClr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February 25, 2013  CSC Planning Workshop   	    J. Hauser	    UCLA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l="18205" t="23021" r="17239" b="29629"/>
          <a:stretch>
            <a:fillRect/>
          </a:stretch>
        </p:blipFill>
        <p:spPr bwMode="auto">
          <a:xfrm>
            <a:off x="0" y="1"/>
            <a:ext cx="990600" cy="8686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915400" cy="8382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95300" y="990600"/>
            <a:ext cx="9245600" cy="5715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800000"/>
                </a:solidFill>
              </a:defRPr>
            </a:lvl2pPr>
            <a:lvl3pPr>
              <a:defRPr sz="2000">
                <a:solidFill>
                  <a:srgbClr val="00261C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86557-B369-48F2-8020-C1F994B8304C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8" name="Slide Number Placeholder 22"/>
          <p:cNvSpPr txBox="1">
            <a:spLocks/>
          </p:cNvSpPr>
          <p:nvPr/>
        </p:nvSpPr>
        <p:spPr>
          <a:xfrm>
            <a:off x="9245600" y="6492875"/>
            <a:ext cx="660400" cy="365125"/>
          </a:xfrm>
          <a:prstGeom prst="rect">
            <a:avLst/>
          </a:prstGeom>
        </p:spPr>
        <p:txBody>
          <a:bodyPr vert="horz" lIns="91407" tIns="45704" rIns="91407" bIns="45704" anchor="b"/>
          <a:lstStyle>
            <a:lvl1pPr>
              <a:defRPr/>
            </a:lvl1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361B80-7FDC-4C61-82D3-9CAEF404214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 txBox="1">
            <a:spLocks/>
          </p:cNvSpPr>
          <p:nvPr/>
        </p:nvSpPr>
        <p:spPr>
          <a:xfrm rot="16200000">
            <a:off x="-2860675" y="3724275"/>
            <a:ext cx="5867400" cy="247650"/>
          </a:xfrm>
          <a:prstGeom prst="rect">
            <a:avLst/>
          </a:prstGeom>
        </p:spPr>
        <p:txBody>
          <a:bodyPr/>
          <a:lstStyle/>
          <a:p>
            <a:pPr algn="just" defTabSz="9139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rgbClr val="000000">
                    <a:lumMod val="50000"/>
                  </a:srgbClr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February 25, 2013  CSC Planning Workshop   	    J. Hauser	    UCLA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 l="18205" t="23021" r="17239" b="29629"/>
          <a:stretch>
            <a:fillRect/>
          </a:stretch>
        </p:blipFill>
        <p:spPr bwMode="auto">
          <a:xfrm>
            <a:off x="0" y="1"/>
            <a:ext cx="990600" cy="8686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915400" cy="8382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330200" y="990600"/>
            <a:ext cx="4457700" cy="5715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800000"/>
                </a:solidFill>
              </a:defRPr>
            </a:lvl2pPr>
            <a:lvl3pPr>
              <a:defRPr sz="2000">
                <a:solidFill>
                  <a:srgbClr val="00261C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953000" y="990600"/>
            <a:ext cx="4457700" cy="5715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800000"/>
                </a:solidFill>
              </a:defRPr>
            </a:lvl2pPr>
            <a:lvl3pPr>
              <a:defRPr sz="2000">
                <a:solidFill>
                  <a:srgbClr val="00261C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Corbel"/>
              </a:defRPr>
            </a:lvl1pPr>
          </a:lstStyle>
          <a:p>
            <a:pPr>
              <a:defRPr/>
            </a:pPr>
            <a:fld id="{C2F86557-B369-48F2-8020-C1F994B8304C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0" name="Slide Number Placeholder 22"/>
          <p:cNvSpPr txBox="1">
            <a:spLocks/>
          </p:cNvSpPr>
          <p:nvPr/>
        </p:nvSpPr>
        <p:spPr>
          <a:xfrm>
            <a:off x="9245600" y="6492875"/>
            <a:ext cx="660400" cy="365125"/>
          </a:xfrm>
          <a:prstGeom prst="rect">
            <a:avLst/>
          </a:prstGeom>
        </p:spPr>
        <p:txBody>
          <a:bodyPr vert="horz" lIns="91407" tIns="45704" rIns="91407" bIns="45704" anchor="b"/>
          <a:lstStyle>
            <a:lvl1pPr>
              <a:defRPr/>
            </a:lvl1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361B80-7FDC-4C61-82D3-9CAEF404214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47585-2209-1F48-89C9-49782D856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1C189-5E39-A543-88E7-716306451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8EE73-781D-B54A-9EFD-724C365E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1447-C05D-484E-8D89-B1ECBFCF6AA8}" type="datetimeFigureOut">
              <a:rPr lang="en-IT" smtClean="0"/>
              <a:t>21/01/22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0A306-E172-CD45-9F37-5D71DCDC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F2502-21B1-D84A-A30F-9ECB96C0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86557-B369-48F2-8020-C1F994B8304C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9728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009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February 10,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CMS </a:t>
            </a:r>
            <a:r>
              <a:rPr lang="en-US" dirty="0" err="1"/>
              <a:t>MuIB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A9A04-13B5-D445-8626-E4C6B8D963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22"/>
          <p:cNvSpPr txBox="1">
            <a:spLocks/>
          </p:cNvSpPr>
          <p:nvPr userDrawn="1"/>
        </p:nvSpPr>
        <p:spPr>
          <a:xfrm>
            <a:off x="9245600" y="6492875"/>
            <a:ext cx="660400" cy="365125"/>
          </a:xfrm>
          <a:prstGeom prst="rect">
            <a:avLst/>
          </a:prstGeom>
        </p:spPr>
        <p:txBody>
          <a:bodyPr vert="horz" lIns="91407" tIns="45704" rIns="91407" bIns="45704" anchor="b"/>
          <a:lstStyle>
            <a:lvl1pPr>
              <a:defRPr/>
            </a:lvl1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361B80-7FDC-4C61-82D3-9CAEF404214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2037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585A-8B24-3F4C-84B8-B23F1942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B72B-4C93-7E42-9469-119376D24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0544E-4AC5-AA41-A3E4-E3F1D0074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10, 2015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BD68B-1F93-1147-8458-CED44CF9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CMS MuIB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CDEEE-8AC6-644A-BBBB-5B15E3E5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61B80-7FDC-4C61-82D3-9CAEF404214D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49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E506-38CD-4C48-8B5A-358980E1E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E190E-A417-664B-9105-76C01FC08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512FC-199D-2942-AB84-3B1A716AF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1447-C05D-484E-8D89-B1ECBFCF6AA8}" type="datetimeFigureOut">
              <a:rPr lang="en-IT" smtClean="0"/>
              <a:t>21/01/22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1E310-E37C-C64C-A0B0-875AD1C1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2A782-0702-F54E-B263-DEE76F2D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86557-B369-48F2-8020-C1F994B8304C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1192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C33B-3493-5443-857E-65001EDB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44AAE-74F9-A94E-AF72-738F59F93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35638-8CF2-034B-AD55-272D24A5D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73FF2-3AB3-414A-9DF6-E46A475F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1447-C05D-484E-8D89-B1ECBFCF6AA8}" type="datetimeFigureOut">
              <a:rPr lang="en-IT" smtClean="0"/>
              <a:t>21/01/22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7056B-52F9-6747-B967-B2A559D9C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27ECC-7080-404F-9DB2-771A8BE4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86557-B369-48F2-8020-C1F994B8304C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69613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AB2F-B0ED-5D48-A954-5ACC2DCD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DE45A-08F9-4945-8885-859571A72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8CE75-30DF-984E-B291-1E5957406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7AA2B-5100-944D-BC51-A29895C3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574C97-18EC-7345-9A11-911491E26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FAA61F-5408-394B-88BF-D709179EB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1447-C05D-484E-8D89-B1ECBFCF6AA8}" type="datetimeFigureOut">
              <a:rPr lang="en-IT" smtClean="0"/>
              <a:t>21/01/22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AF04EC-B465-2042-888E-2E012A33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3EF4A1-1F76-DC41-9EEB-C2D1E8EE6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86557-B369-48F2-8020-C1F994B8304C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98865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B54DC-BF8A-3E4E-810C-8B449153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0E5BA6-3E0E-7F43-B1A7-6E8F2328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1447-C05D-484E-8D89-B1ECBFCF6AA8}" type="datetimeFigureOut">
              <a:rPr lang="en-IT" smtClean="0"/>
              <a:t>21/01/22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AAE3B-7FDA-AC46-B284-F7CD2453F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C4FC5-9DE8-494E-B3D5-DC57DD9D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86557-B369-48F2-8020-C1F994B8304C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2886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1BCCD0-07F2-094E-BDA2-6C170C56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1447-C05D-484E-8D89-B1ECBFCF6AA8}" type="datetimeFigureOut">
              <a:rPr lang="en-IT" smtClean="0"/>
              <a:t>21/01/22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006AD-F460-7F4C-AE7B-07815A12E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64D28-6BDC-C64B-AF18-6892CD54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86557-B369-48F2-8020-C1F994B8304C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74324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47A8-6063-AC47-A27F-A278B2EE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3A040-4173-9943-8DFE-5384CF798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2E94B-9AC2-C545-BF4A-7CF54EFA8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188F4-E4CD-8443-815B-E68203432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1447-C05D-484E-8D89-B1ECBFCF6AA8}" type="datetimeFigureOut">
              <a:rPr lang="en-IT" smtClean="0"/>
              <a:t>21/01/22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C125A-3B89-AC4C-9511-ECED09A0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6549D-1051-1C46-AE43-8E4A3385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86557-B369-48F2-8020-C1F994B8304C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02104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6539C-D39B-7A4F-A827-89C81A319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6D6BD-49BA-FE40-A628-8CCEC325E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CE556-42DD-394F-8A77-D1D10FE3E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4F90C-7C25-7948-B763-8310C852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1447-C05D-484E-8D89-B1ECBFCF6AA8}" type="datetimeFigureOut">
              <a:rPr lang="en-IT" smtClean="0"/>
              <a:t>21/01/22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9C7D7-C883-5046-BB6B-E7EFC1B3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439B8-0216-BB44-8F19-FC7E61CD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86557-B369-48F2-8020-C1F994B8304C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20982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1AED-94AD-AF4D-8AEF-9E302D61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DE700-EDF0-DA46-AA07-83AE605CF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83D2A-140E-F243-808B-726F1C525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1447-C05D-484E-8D89-B1ECBFCF6AA8}" type="datetimeFigureOut">
              <a:rPr lang="en-IT" smtClean="0"/>
              <a:t>21/01/22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03624-10EC-8A41-84DF-6DFC7D7C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DD839-2D6E-9D48-BF77-252C246D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86557-B369-48F2-8020-C1F994B8304C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36104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F90A63-FD9C-6242-8331-471BF3DB3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6BAC5-6560-6740-84A4-203D73F9D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0D908-6239-B549-9253-C09F6E8D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1447-C05D-484E-8D89-B1ECBFCF6AA8}" type="datetimeFigureOut">
              <a:rPr lang="en-IT" smtClean="0"/>
              <a:t>21/01/22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F92-6DEA-454F-B9D2-4E566EA8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697EB-122C-1F43-9502-CA918667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86557-B369-48F2-8020-C1F994B8304C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4563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990600"/>
            <a:ext cx="9410700" cy="29424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800000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rgbClr val="00009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Title Placeholder 28"/>
          <p:cNvSpPr>
            <a:spLocks noGrp="1"/>
          </p:cNvSpPr>
          <p:nvPr>
            <p:ph type="title"/>
          </p:nvPr>
        </p:nvSpPr>
        <p:spPr>
          <a:xfrm>
            <a:off x="908050" y="0"/>
            <a:ext cx="8255000" cy="91440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D0D0D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28600" y="4077072"/>
            <a:ext cx="9410700" cy="278092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rgbClr val="800000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rgbClr val="00009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5330-3A73-4D98-8FDB-8D5CCFC1B362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" name="Slide Number Placeholder 22"/>
          <p:cNvSpPr txBox="1">
            <a:spLocks/>
          </p:cNvSpPr>
          <p:nvPr userDrawn="1"/>
        </p:nvSpPr>
        <p:spPr>
          <a:xfrm>
            <a:off x="9245600" y="6492875"/>
            <a:ext cx="660400" cy="365125"/>
          </a:xfrm>
          <a:prstGeom prst="rect">
            <a:avLst/>
          </a:prstGeom>
        </p:spPr>
        <p:txBody>
          <a:bodyPr vert="horz" lIns="91407" tIns="45704" rIns="91407" bIns="45704" anchor="b"/>
          <a:lstStyle>
            <a:lvl1pPr>
              <a:defRPr/>
            </a:lvl1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361B80-7FDC-4C61-82D3-9CAEF404214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B3527-D8A7-4A7B-BC1E-BE7AA6974F58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Slide Number Placeholder 22"/>
          <p:cNvSpPr txBox="1">
            <a:spLocks/>
          </p:cNvSpPr>
          <p:nvPr userDrawn="1"/>
        </p:nvSpPr>
        <p:spPr>
          <a:xfrm>
            <a:off x="9245600" y="6492875"/>
            <a:ext cx="660400" cy="365125"/>
          </a:xfrm>
          <a:prstGeom prst="rect">
            <a:avLst/>
          </a:prstGeom>
        </p:spPr>
        <p:txBody>
          <a:bodyPr vert="horz" lIns="91407" tIns="45704" rIns="91407" bIns="45704" anchor="b"/>
          <a:lstStyle>
            <a:lvl1pPr>
              <a:defRPr/>
            </a:lvl1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361B80-7FDC-4C61-82D3-9CAEF404214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990600"/>
            <a:ext cx="9410700" cy="5562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8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90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Title Placeholder 28"/>
          <p:cNvSpPr>
            <a:spLocks noGrp="1"/>
          </p:cNvSpPr>
          <p:nvPr>
            <p:ph type="title"/>
          </p:nvPr>
        </p:nvSpPr>
        <p:spPr>
          <a:xfrm>
            <a:off x="908050" y="0"/>
            <a:ext cx="8255000" cy="91440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D0D0D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9245600" y="649287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61B80-7FDC-4C61-82D3-9CAEF404214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990600"/>
            <a:ext cx="9410700" cy="29424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800000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rgbClr val="00009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Title Placeholder 28"/>
          <p:cNvSpPr>
            <a:spLocks noGrp="1"/>
          </p:cNvSpPr>
          <p:nvPr>
            <p:ph type="title"/>
          </p:nvPr>
        </p:nvSpPr>
        <p:spPr>
          <a:xfrm>
            <a:off x="908050" y="0"/>
            <a:ext cx="8255000" cy="91440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D0D0D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28600" y="4077072"/>
            <a:ext cx="9410700" cy="278092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rgbClr val="800000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rgbClr val="00009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5330-3A73-4D98-8FDB-8D5CCFC1B362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6" name="Slide Number Placeholder 22"/>
          <p:cNvSpPr txBox="1">
            <a:spLocks/>
          </p:cNvSpPr>
          <p:nvPr userDrawn="1"/>
        </p:nvSpPr>
        <p:spPr>
          <a:xfrm>
            <a:off x="9245600" y="6492875"/>
            <a:ext cx="660400" cy="365125"/>
          </a:xfrm>
          <a:prstGeom prst="rect">
            <a:avLst/>
          </a:prstGeom>
        </p:spPr>
        <p:txBody>
          <a:bodyPr vert="horz" lIns="91407" tIns="45704" rIns="91407" bIns="45704" anchor="b"/>
          <a:lstStyle>
            <a:lvl1pPr>
              <a:defRPr/>
            </a:lvl1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361B80-7FDC-4C61-82D3-9CAEF404214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3" y="990600"/>
            <a:ext cx="4629151" cy="5562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rgbClr val="800000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rgbClr val="00009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Title Placeholder 28"/>
          <p:cNvSpPr>
            <a:spLocks noGrp="1"/>
          </p:cNvSpPr>
          <p:nvPr>
            <p:ph type="title"/>
          </p:nvPr>
        </p:nvSpPr>
        <p:spPr>
          <a:xfrm>
            <a:off x="908050" y="0"/>
            <a:ext cx="8255000" cy="91440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D0D0D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953003" y="990600"/>
            <a:ext cx="4629151" cy="5562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rgbClr val="800000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rgbClr val="00009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FE1A1-53BB-42D1-8922-DCC6DE87224B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8" name="Slide Number Placeholder 22"/>
          <p:cNvSpPr txBox="1">
            <a:spLocks/>
          </p:cNvSpPr>
          <p:nvPr userDrawn="1"/>
        </p:nvSpPr>
        <p:spPr>
          <a:xfrm>
            <a:off x="9245600" y="6492875"/>
            <a:ext cx="660400" cy="365125"/>
          </a:xfrm>
          <a:prstGeom prst="rect">
            <a:avLst/>
          </a:prstGeom>
        </p:spPr>
        <p:txBody>
          <a:bodyPr vert="horz" lIns="91407" tIns="45704" rIns="91407" bIns="45704" anchor="b"/>
          <a:lstStyle>
            <a:lvl1pPr>
              <a:defRPr/>
            </a:lvl1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361B80-7FDC-4C61-82D3-9CAEF404214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/>
        </p:nvSpPr>
        <p:spPr>
          <a:xfrm rot="16200000">
            <a:off x="-2860675" y="3724275"/>
            <a:ext cx="5867400" cy="247650"/>
          </a:xfrm>
          <a:prstGeom prst="rect">
            <a:avLst/>
          </a:prstGeom>
        </p:spPr>
        <p:txBody>
          <a:bodyPr/>
          <a:lstStyle/>
          <a:p>
            <a:pPr algn="just" defTabSz="9139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rgbClr val="000000">
                    <a:lumMod val="50000"/>
                  </a:srgbClr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February 25, 2013  CSC Planning Workshop       J. Hauser	    UCLA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l="18205" t="23021" r="17239" b="29629"/>
          <a:stretch>
            <a:fillRect/>
          </a:stretch>
        </p:blipFill>
        <p:spPr bwMode="auto">
          <a:xfrm>
            <a:off x="0" y="1"/>
            <a:ext cx="990600" cy="8686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915400" cy="8382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95300" y="990600"/>
            <a:ext cx="9245600" cy="5715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800000"/>
                </a:solidFill>
              </a:defRPr>
            </a:lvl2pPr>
            <a:lvl3pPr>
              <a:defRPr sz="2000">
                <a:solidFill>
                  <a:srgbClr val="00261C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C66D-A07C-4273-A2E7-4CB829FF4B8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8" name="Slide Number Placeholder 22"/>
          <p:cNvSpPr txBox="1">
            <a:spLocks/>
          </p:cNvSpPr>
          <p:nvPr userDrawn="1"/>
        </p:nvSpPr>
        <p:spPr>
          <a:xfrm>
            <a:off x="9245600" y="6492875"/>
            <a:ext cx="660400" cy="365125"/>
          </a:xfrm>
          <a:prstGeom prst="rect">
            <a:avLst/>
          </a:prstGeom>
        </p:spPr>
        <p:txBody>
          <a:bodyPr vert="horz" lIns="91407" tIns="45704" rIns="91407" bIns="45704" anchor="b"/>
          <a:lstStyle>
            <a:lvl1pPr>
              <a:defRPr/>
            </a:lvl1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361B80-7FDC-4C61-82D3-9CAEF404214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6051" y="125760"/>
            <a:ext cx="80446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it-IT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0BB7-6BB5-C843-806A-33CB671DD372}" type="datetimeFigureOut">
              <a:rPr lang="en-US" smtClean="0"/>
              <a:t>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A. Colaleo – LHCC Meeting 2/6/2015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F86557-B369-48F2-8020-C1F994B8304C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>
            <a:alphaModFix amt="27000"/>
          </a:blip>
          <a:srcRect l="14698" t="46840" b="26070"/>
          <a:stretch/>
        </p:blipFill>
        <p:spPr>
          <a:xfrm>
            <a:off x="1364601" y="-6198"/>
            <a:ext cx="8543925" cy="1189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871" y="-46434"/>
            <a:ext cx="1330730" cy="12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8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3989" r:id="rId6"/>
    <p:sldLayoutId id="2147483991" r:id="rId7"/>
    <p:sldLayoutId id="2147483993" r:id="rId8"/>
    <p:sldLayoutId id="2147483999" r:id="rId9"/>
    <p:sldLayoutId id="2147484000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13"/>
            <a:fld id="{EB0200BA-2654-C448-841D-361FF9A07FA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defTabSz="912813"/>
              <a:t>1/21/22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13"/>
            <a:endParaRPr lang="en-US">
              <a:solidFill>
                <a:prstClr val="black">
                  <a:tint val="75000"/>
                </a:prstClr>
              </a:solidFill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13"/>
            <a:fld id="{EA428556-150F-5648-9AC1-517B2C1D5CB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 defTabSz="91281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480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47650" y="990600"/>
            <a:ext cx="94107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245600" y="24"/>
            <a:ext cx="660400" cy="365125"/>
          </a:xfrm>
          <a:prstGeom prst="rect">
            <a:avLst/>
          </a:prstGeom>
        </p:spPr>
        <p:txBody>
          <a:bodyPr vert="horz" lIns="91407" tIns="45704" rIns="91407" bIns="45704" anchor="b"/>
          <a:lstStyle>
            <a:lvl1pPr algn="r">
              <a:defRPr sz="1100">
                <a:solidFill>
                  <a:schemeClr val="accent2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fld id="{C2F86557-B369-48F2-8020-C1F994B8304C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29" name="Title Placeholder 28"/>
          <p:cNvSpPr>
            <a:spLocks noGrp="1"/>
          </p:cNvSpPr>
          <p:nvPr>
            <p:ph type="title"/>
          </p:nvPr>
        </p:nvSpPr>
        <p:spPr>
          <a:xfrm>
            <a:off x="1155700" y="0"/>
            <a:ext cx="8089900" cy="9144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 cstate="print"/>
          <a:srcRect l="18205" t="23021" r="17239" b="29629"/>
          <a:stretch>
            <a:fillRect/>
          </a:stretch>
        </p:blipFill>
        <p:spPr bwMode="auto">
          <a:xfrm>
            <a:off x="0" y="1"/>
            <a:ext cx="990600" cy="8686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0BB7-6BB5-C843-806A-33CB671DD372}" type="datetimeFigureOut">
              <a:rPr lang="en-US" smtClean="0"/>
              <a:t>1/21/22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A. Colaleo- LHCC meeting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800" b="1" i="0" strike="noStrike" kern="1200" cap="none" spc="0" baseline="0">
          <a:ln w="50800"/>
          <a:solidFill>
            <a:schemeClr val="accent4">
              <a:lumMod val="75000"/>
            </a:schemeClr>
          </a:solidFill>
          <a:effectLst/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800">
          <a:solidFill>
            <a:srgbClr val="0D0D0D"/>
          </a:solidFill>
          <a:latin typeface="Corbe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800">
          <a:solidFill>
            <a:srgbClr val="0D0D0D"/>
          </a:solidFill>
          <a:latin typeface="Corbe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800">
          <a:solidFill>
            <a:srgbClr val="0D0D0D"/>
          </a:solidFill>
          <a:latin typeface="Corbe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800">
          <a:solidFill>
            <a:srgbClr val="0D0D0D"/>
          </a:solidFill>
          <a:latin typeface="Corbe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800">
          <a:solidFill>
            <a:srgbClr val="0D0D0D"/>
          </a:solidFill>
          <a:latin typeface="Corbe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800">
          <a:solidFill>
            <a:srgbClr val="0D0D0D"/>
          </a:solidFill>
          <a:latin typeface="Corbe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800">
          <a:solidFill>
            <a:srgbClr val="0D0D0D"/>
          </a:solidFill>
          <a:latin typeface="Corbe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800">
          <a:solidFill>
            <a:srgbClr val="0D0D0D"/>
          </a:solidFill>
          <a:latin typeface="Corbel" pitchFamily="34" charset="0"/>
        </a:defRPr>
      </a:lvl9pPr>
    </p:titleStyle>
    <p:bodyStyle>
      <a:lvl1pPr marL="319088" indent="-338138" algn="l" rtl="0" eaLnBrk="1" fontAlgn="base" hangingPunct="1">
        <a:spcBef>
          <a:spcPts val="300"/>
        </a:spcBef>
        <a:spcAft>
          <a:spcPct val="0"/>
        </a:spcAft>
        <a:buSzPct val="95000"/>
        <a:buFont typeface="Wingdings" pitchFamily="2" charset="2"/>
        <a:buChar char="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82575" algn="l" rtl="0" eaLnBrk="1" fontAlgn="base" hangingPunct="1">
        <a:spcBef>
          <a:spcPts val="300"/>
        </a:spcBef>
        <a:spcAft>
          <a:spcPct val="0"/>
        </a:spcAft>
        <a:buSzPct val="90000"/>
        <a:buFont typeface="Wingdings" pitchFamily="2" charset="2"/>
        <a:buChar char="§"/>
        <a:defRPr sz="2200" kern="1200">
          <a:solidFill>
            <a:srgbClr val="800000"/>
          </a:solidFill>
          <a:latin typeface="+mn-lt"/>
          <a:ea typeface="+mn-ea"/>
          <a:cs typeface="+mn-cs"/>
        </a:defRPr>
      </a:lvl2pPr>
      <a:lvl3pPr marL="722313" indent="-227013" algn="l" rtl="0" eaLnBrk="1" fontAlgn="base" hangingPunct="1">
        <a:spcBef>
          <a:spcPts val="300"/>
        </a:spcBef>
        <a:spcAft>
          <a:spcPct val="0"/>
        </a:spcAft>
        <a:buFont typeface="Wingdings 2" pitchFamily="18" charset="2"/>
        <a:buChar char="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987425" indent="-227013" algn="l" rtl="0" eaLnBrk="1" fontAlgn="base" hangingPunct="1">
        <a:spcBef>
          <a:spcPts val="300"/>
        </a:spcBef>
        <a:spcAft>
          <a:spcPct val="0"/>
        </a:spcAft>
        <a:buFont typeface="Wingdings 3" pitchFamily="18" charset="2"/>
        <a:buChar char=""/>
        <a:defRPr sz="1800" kern="1200">
          <a:solidFill>
            <a:srgbClr val="000090"/>
          </a:solidFill>
          <a:latin typeface="+mn-lt"/>
          <a:ea typeface="+mn-ea"/>
          <a:cs typeface="+mn-cs"/>
        </a:defRPr>
      </a:lvl4pPr>
      <a:lvl5pPr marL="1133475" indent="-209550" algn="l" rtl="0" eaLnBrk="1" fontAlgn="base" hangingPunct="1">
        <a:spcBef>
          <a:spcPts val="300"/>
        </a:spcBef>
        <a:spcAft>
          <a:spcPct val="0"/>
        </a:spcAft>
        <a:buFont typeface="Wingdings 2" pitchFamily="18" charset="2"/>
        <a:buChar char="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709316" indent="-2102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272" indent="-18281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226" indent="-18281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181" indent="-18281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E568D-993C-2242-BAC9-7797AA0C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91863-DD03-C549-9060-738132300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BAC0D-E339-3D40-89B2-912B6471E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0BB7-6BB5-C843-806A-33CB671DD372}" type="datetimeFigureOut">
              <a:rPr lang="en-US" smtClean="0"/>
              <a:t>1/21/22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54DD7-0B37-5248-8A31-84BA99B49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A. Colaleo – LHCC Meeting 2/6/2015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1E669-F714-AD4F-8395-7366FD5C3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F86557-B369-48F2-8020-C1F994B8304C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2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Giovanni.Bencivenni@lnf.infn.it" TargetMode="External"/><Relationship Id="rId3" Type="http://schemas.openxmlformats.org/officeDocument/2006/relationships/hyperlink" Target="mailto:Kevin.Black@cern.ch" TargetMode="External"/><Relationship Id="rId7" Type="http://schemas.openxmlformats.org/officeDocument/2006/relationships/hyperlink" Target="mailto:Jeremie.Merlin@cern.ch" TargetMode="External"/><Relationship Id="rId2" Type="http://schemas.openxmlformats.org/officeDocument/2006/relationships/hyperlink" Target="mailto:Anna.Colaleo@cern.ch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mailto:Antonello.Pellecchia@cern.ch" TargetMode="External"/><Relationship Id="rId5" Type="http://schemas.openxmlformats.org/officeDocument/2006/relationships/hyperlink" Target="mailto:paolo.iengo@cern.ch" TargetMode="External"/><Relationship Id="rId10" Type="http://schemas.openxmlformats.org/officeDocument/2006/relationships/hyperlink" Target="mailto:Roberto.Guida@cern.ch" TargetMode="External"/><Relationship Id="rId4" Type="http://schemas.openxmlformats.org/officeDocument/2006/relationships/hyperlink" Target="mailto:hohlmann@fit.edu" TargetMode="External"/><Relationship Id="rId9" Type="http://schemas.openxmlformats.org/officeDocument/2006/relationships/hyperlink" Target="mailto:Beatrice.Mandelli@cern.ch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92CDE-1428-6C41-BA1E-DDD3BA8A9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244" y="1122361"/>
            <a:ext cx="8458200" cy="2387600"/>
          </a:xfrm>
        </p:spPr>
        <p:txBody>
          <a:bodyPr>
            <a:normAutofit/>
          </a:bodyPr>
          <a:lstStyle/>
          <a:p>
            <a:r>
              <a:rPr lang="en-US" dirty="0"/>
              <a:t>IF05: White paper #5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9205A-71CD-E849-82EB-994149566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7759"/>
            <a:ext cx="6858000" cy="1655762"/>
          </a:xfrm>
        </p:spPr>
        <p:txBody>
          <a:bodyPr>
            <a:normAutofit/>
          </a:bodyPr>
          <a:lstStyle/>
          <a:p>
            <a:r>
              <a:rPr lang="en-US" sz="2200" i="1" dirty="0"/>
              <a:t>January 21,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F8CF8-5904-42E2-97B8-524377908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56" y="79363"/>
            <a:ext cx="2006349" cy="12698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6296D-C377-314B-979D-5F31DA16DC8F}"/>
              </a:ext>
            </a:extLst>
          </p:cNvPr>
          <p:cNvSpPr txBox="1"/>
          <p:nvPr/>
        </p:nvSpPr>
        <p:spPr>
          <a:xfrm>
            <a:off x="4084982" y="4850296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Anna - Kevin</a:t>
            </a:r>
          </a:p>
        </p:txBody>
      </p:sp>
    </p:spTree>
    <p:extLst>
      <p:ext uri="{BB962C8B-B14F-4D97-AF65-F5344CB8AC3E}">
        <p14:creationId xmlns:p14="http://schemas.microsoft.com/office/powerpoint/2010/main" val="211592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477" y="131449"/>
            <a:ext cx="9384384" cy="1061990"/>
          </a:xfrm>
          <a:prstGeom prst="rect">
            <a:avLst/>
          </a:prstGeom>
        </p:spPr>
        <p:txBody>
          <a:bodyPr vert="horz" wrap="square" lIns="0" tIns="10319" rIns="0" bIns="0" rtlCol="0" anchor="ctr">
            <a:spAutoFit/>
          </a:bodyPr>
          <a:lstStyle/>
          <a:p>
            <a:pPr marL="10319">
              <a:lnSpc>
                <a:spcPts val="4054"/>
              </a:lnSpc>
            </a:pPr>
            <a:r>
              <a:rPr lang="en-GB" spc="-4" dirty="0"/>
              <a:t>WP#5: MPGD for tracking and Muon detection</a:t>
            </a:r>
            <a:br>
              <a:rPr lang="en-GB" spc="-4" dirty="0"/>
            </a:br>
            <a:r>
              <a:rPr lang="en-GB" spc="-4" dirty="0"/>
              <a:t>at future high energy physics colliders</a:t>
            </a:r>
            <a:endParaRPr sz="3575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IT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19">
              <a:spcBef>
                <a:spcPts val="33"/>
              </a:spcBef>
            </a:pPr>
            <a:r>
              <a:rPr lang="en-GB" spc="-10"/>
              <a:t>Sven</a:t>
            </a:r>
            <a:r>
              <a:rPr lang="en-GB" spc="-15"/>
              <a:t> Vahsen,</a:t>
            </a:r>
            <a:r>
              <a:rPr lang="en-GB" spc="-5"/>
              <a:t> Snowmass IF5</a:t>
            </a:r>
            <a:r>
              <a:rPr lang="en-GB"/>
              <a:t> </a:t>
            </a:r>
            <a:r>
              <a:rPr lang="en-GB" spc="-5"/>
              <a:t>meeting</a:t>
            </a:r>
            <a:endParaRPr spc="-4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IT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19">
              <a:spcBef>
                <a:spcPts val="33"/>
              </a:spcBef>
            </a:pPr>
            <a:r>
              <a:rPr lang="en-GB" spc="-5"/>
              <a:t>October</a:t>
            </a:r>
            <a:r>
              <a:rPr lang="en-GB" spc="-40"/>
              <a:t> </a:t>
            </a:r>
            <a:r>
              <a:rPr lang="en-GB"/>
              <a:t>29,</a:t>
            </a:r>
            <a:r>
              <a:rPr lang="en-GB" spc="-30"/>
              <a:t> </a:t>
            </a:r>
            <a:r>
              <a:rPr lang="en-GB"/>
              <a:t>2021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IT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lang="en-IT" smtClean="0"/>
              <a:pPr marL="38100">
                <a:spcBef>
                  <a:spcPts val="40"/>
                </a:spcBef>
              </a:pPr>
              <a:t>2</a:t>
            </a:fld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343148"/>
              </p:ext>
            </p:extLst>
          </p:nvPr>
        </p:nvGraphicFramePr>
        <p:xfrm>
          <a:off x="144755" y="1392732"/>
          <a:ext cx="9384384" cy="5278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9246">
                  <a:extLst>
                    <a:ext uri="{9D8B030D-6E8A-4147-A177-3AD203B41FA5}">
                      <a16:colId xmlns:a16="http://schemas.microsoft.com/office/drawing/2014/main" val="2442123615"/>
                    </a:ext>
                  </a:extLst>
                </a:gridCol>
                <a:gridCol w="180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083">
                  <a:extLst>
                    <a:ext uri="{9D8B030D-6E8A-4147-A177-3AD203B41FA5}">
                      <a16:colId xmlns:a16="http://schemas.microsoft.com/office/drawing/2014/main" val="1847791301"/>
                    </a:ext>
                  </a:extLst>
                </a:gridCol>
                <a:gridCol w="1921964">
                  <a:extLst>
                    <a:ext uri="{9D8B030D-6E8A-4147-A177-3AD203B41FA5}">
                      <a16:colId xmlns:a16="http://schemas.microsoft.com/office/drawing/2014/main" val="3691366312"/>
                    </a:ext>
                  </a:extLst>
                </a:gridCol>
              </a:tblGrid>
              <a:tr h="30543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en-US" sz="1500" dirty="0">
                          <a:latin typeface="Calibri"/>
                          <a:cs typeface="Calibri"/>
                        </a:rPr>
                        <a:t>Title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6237" marB="0">
                    <a:lnL w="9525">
                      <a:solidFill>
                        <a:srgbClr val="70AD47"/>
                      </a:solidFill>
                      <a:prstDash val="solid"/>
                    </a:lnL>
                    <a:lnR w="9525">
                      <a:solidFill>
                        <a:srgbClr val="70AD47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500" b="1" spc="-15" dirty="0">
                          <a:latin typeface="Calibri"/>
                          <a:cs typeface="Calibri"/>
                        </a:rPr>
                        <a:t>LOI</a:t>
                      </a:r>
                      <a:r>
                        <a:rPr sz="15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title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6237" marB="0">
                    <a:lnL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0AD47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70AD47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Contact</a:t>
                      </a:r>
                      <a:r>
                        <a:rPr lang="en-US" sz="1500" b="1" spc="-10" dirty="0">
                          <a:latin typeface="Calibri"/>
                          <a:cs typeface="Calibri"/>
                        </a:rPr>
                        <a:t>(s)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6237" marB="0">
                    <a:lnL w="9525">
                      <a:solidFill>
                        <a:srgbClr val="70AD47"/>
                      </a:solidFill>
                      <a:prstDash val="solid"/>
                    </a:lnL>
                    <a:lnR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70AD47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en-US" sz="1500" dirty="0">
                          <a:latin typeface="Calibri"/>
                          <a:cs typeface="Calibri"/>
                        </a:rPr>
                        <a:t>Status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6237" marB="0">
                    <a:lnL w="9525">
                      <a:solidFill>
                        <a:srgbClr val="70AD47"/>
                      </a:solidFill>
                      <a:prstDash val="solid"/>
                    </a:lnL>
                    <a:lnR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en-US" sz="1500" dirty="0">
                          <a:latin typeface="Calibri"/>
                          <a:cs typeface="Calibri"/>
                        </a:rPr>
                        <a:t>In overleaf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6237" marB="0">
                    <a:lnL w="9525">
                      <a:solidFill>
                        <a:srgbClr val="70AD47"/>
                      </a:solidFill>
                      <a:prstDash val="solid"/>
                    </a:lnL>
                    <a:lnR w="9525">
                      <a:solidFill>
                        <a:srgbClr val="70AD47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85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en-US" sz="1500" dirty="0">
                          <a:latin typeface="Calibri"/>
                          <a:cs typeface="Calibri"/>
                        </a:rPr>
                        <a:t>Executive Summary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5205" marB="0">
                    <a:lnL w="9525">
                      <a:solidFill>
                        <a:srgbClr val="70AD47"/>
                      </a:solidFill>
                      <a:prstDash val="solid"/>
                    </a:lnL>
                    <a:lnR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5205" marB="0">
                    <a:lnL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en-US" sz="1500" dirty="0">
                          <a:latin typeface="Calibri"/>
                          <a:cs typeface="Calibri"/>
                          <a:hlinkClick r:id="rId2"/>
                        </a:rPr>
                        <a:t>Anna.Colaleo@cern.ch</a:t>
                      </a:r>
                      <a:endParaRPr lang="en-US" sz="1500" dirty="0">
                        <a:latin typeface="Calibri"/>
                        <a:cs typeface="Calibri"/>
                      </a:endParaRPr>
                    </a:p>
                    <a:p>
                      <a:pPr marL="279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en-US" sz="1500" dirty="0">
                          <a:latin typeface="Calibri"/>
                          <a:cs typeface="Calibri"/>
                          <a:hlinkClick r:id="rId3"/>
                        </a:rPr>
                        <a:t>Kevin.Black@cern.ch</a:t>
                      </a:r>
                      <a:r>
                        <a:rPr lang="en-US" sz="1500" dirty="0">
                          <a:latin typeface="Calibri"/>
                          <a:cs typeface="Calibri"/>
                        </a:rPr>
                        <a:t> 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5205" marB="0">
                    <a:lnL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en-US" sz="1500" dirty="0">
                          <a:latin typeface="Calibri"/>
                          <a:cs typeface="Calibri"/>
                        </a:rPr>
                        <a:t>In preparation </a:t>
                      </a:r>
                    </a:p>
                  </a:txBody>
                  <a:tcPr marL="0" marR="0" marT="55205" marB="0">
                    <a:lnL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en-US" sz="1500" dirty="0">
                          <a:latin typeface="Calibri"/>
                          <a:cs typeface="Calibri"/>
                        </a:rPr>
                        <a:t>yes</a:t>
                      </a:r>
                    </a:p>
                  </a:txBody>
                  <a:tcPr marL="0" marR="0" marT="55205" marB="0">
                    <a:lnL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0AD47"/>
                      </a:solidFill>
                      <a:prstDash val="solid"/>
                    </a:lnR>
                    <a:lnT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17093"/>
                  </a:ext>
                </a:extLst>
              </a:tr>
              <a:tr h="30285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5205" marB="0">
                    <a:lnL w="9525">
                      <a:solidFill>
                        <a:srgbClr val="70AD47"/>
                      </a:solidFill>
                      <a:prstDash val="solid"/>
                    </a:lnL>
                    <a:lnR w="9525">
                      <a:solidFill>
                        <a:srgbClr val="70AD47"/>
                      </a:solidFill>
                      <a:prstDash val="solid"/>
                    </a:lnR>
                    <a:lnT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MPGDs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tracking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muon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detection: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progress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review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updated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R&amp;D</a:t>
                      </a:r>
                      <a:r>
                        <a:rPr sz="15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roadmap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5205" marB="0">
                    <a:lnL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0AD47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70AD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  <a:hlinkClick r:id="rId4"/>
                        </a:rPr>
                        <a:t>hohlmann@fit.edu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5205" marB="0">
                    <a:lnL w="9525">
                      <a:solidFill>
                        <a:srgbClr val="70AD47"/>
                      </a:solidFill>
                      <a:prstDash val="solid"/>
                    </a:lnL>
                    <a:lnR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70AD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en-US" sz="1500" dirty="0">
                          <a:latin typeface="Calibri"/>
                          <a:cs typeface="Calibri"/>
                        </a:rPr>
                        <a:t> no feedback from the proponent.</a:t>
                      </a:r>
                    </a:p>
                  </a:txBody>
                  <a:tcPr marL="0" marR="0" marT="55205" marB="0">
                    <a:lnL w="9525">
                      <a:solidFill>
                        <a:srgbClr val="70AD47"/>
                      </a:solidFill>
                      <a:prstDash val="solid"/>
                    </a:lnL>
                    <a:lnR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lang="en-US" sz="1500" dirty="0">
                        <a:latin typeface="Calibri"/>
                        <a:cs typeface="Calibri"/>
                      </a:endParaRPr>
                    </a:p>
                  </a:txBody>
                  <a:tcPr marL="0" marR="0" marT="55205" marB="0">
                    <a:lnL w="9525">
                      <a:solidFill>
                        <a:srgbClr val="70AD47"/>
                      </a:solidFill>
                      <a:prstDash val="solid"/>
                    </a:lnL>
                    <a:lnR w="9525">
                      <a:solidFill>
                        <a:srgbClr val="70AD47"/>
                      </a:solidFill>
                      <a:prstDash val="solid"/>
                    </a:lnR>
                    <a:lnT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55">
                <a:tc>
                  <a:txBody>
                    <a:bodyPr/>
                    <a:lstStyle/>
                    <a:p>
                      <a:pPr marL="28575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granularity resistive Micromegas for high rates</a:t>
                      </a:r>
                      <a:endParaRPr lang="en-GB" sz="1600" dirty="0">
                        <a:latin typeface="+mn-lt"/>
                        <a:cs typeface="Calibri"/>
                      </a:endParaRPr>
                    </a:p>
                  </a:txBody>
                  <a:tcPr marL="0" marR="0" marT="54173" marB="0">
                    <a:lnL w="9525">
                      <a:solidFill>
                        <a:srgbClr val="70AD47"/>
                      </a:solidFill>
                      <a:prstDash val="solid"/>
                    </a:lnL>
                    <a:lnR w="9525">
                      <a:solidFill>
                        <a:srgbClr val="70AD47"/>
                      </a:solidFill>
                      <a:prstDash val="solid"/>
                    </a:lnR>
                    <a:lnT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00" spc="-15" dirty="0">
                          <a:latin typeface="Calibri"/>
                          <a:cs typeface="Calibri"/>
                        </a:rPr>
                        <a:t>Pixelated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resistive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MicroMegas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high-rates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environment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4173" marB="0">
                    <a:lnL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0AD47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70AD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n-US" sz="1500" spc="-5" dirty="0">
                          <a:latin typeface="Calibri"/>
                          <a:cs typeface="Calibri"/>
                          <a:hlinkClick r:id="rId5"/>
                        </a:rPr>
                        <a:t>paolo.iengo@cern.ch</a:t>
                      </a:r>
                      <a:endParaRPr lang="en-US" sz="1500" spc="-5" dirty="0">
                        <a:latin typeface="Calibri"/>
                        <a:cs typeface="Calibri"/>
                      </a:endParaRPr>
                    </a:p>
                  </a:txBody>
                  <a:tcPr marL="0" marR="0" marT="54173" marB="0">
                    <a:lnL w="9525">
                      <a:solidFill>
                        <a:srgbClr val="70AD47"/>
                      </a:solidFill>
                      <a:prstDash val="solid"/>
                    </a:lnL>
                    <a:lnR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70AD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n-US" sz="1500" spc="-5" dirty="0">
                          <a:latin typeface="Calibri"/>
                          <a:cs typeface="Calibri"/>
                        </a:rPr>
                        <a:t> ok. Paper in good shape</a:t>
                      </a:r>
                    </a:p>
                  </a:txBody>
                  <a:tcPr marL="0" marR="0" marT="54173" marB="0">
                    <a:lnL w="9525">
                      <a:solidFill>
                        <a:srgbClr val="70AD47"/>
                      </a:solidFill>
                      <a:prstDash val="solid"/>
                    </a:lnL>
                    <a:lnR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n-US" sz="1500" spc="-5" dirty="0">
                          <a:latin typeface="Calibri"/>
                          <a:cs typeface="Calibri"/>
                        </a:rPr>
                        <a:t>yes</a:t>
                      </a:r>
                    </a:p>
                  </a:txBody>
                  <a:tcPr marL="0" marR="0" marT="54173" marB="0">
                    <a:lnL w="9525">
                      <a:solidFill>
                        <a:srgbClr val="70AD47"/>
                      </a:solidFill>
                      <a:prstDash val="solid"/>
                    </a:lnL>
                    <a:lnR w="9525">
                      <a:solidFill>
                        <a:srgbClr val="70AD47"/>
                      </a:solidFill>
                      <a:prstDash val="solid"/>
                    </a:lnR>
                    <a:lnT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85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en-GB" sz="1463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GEM detectors for future collider experiments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5205" marB="0">
                    <a:lnL w="9525">
                      <a:solidFill>
                        <a:srgbClr val="70AD47"/>
                      </a:solidFill>
                      <a:prstDash val="solid"/>
                    </a:lnL>
                    <a:lnR w="9525">
                      <a:solidFill>
                        <a:srgbClr val="70AD47"/>
                      </a:solidFill>
                      <a:prstDash val="solid"/>
                    </a:lnR>
                    <a:lnT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Advanced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GEM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detectors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future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collider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experiments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5205" marB="0">
                    <a:lnL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0AD47"/>
                      </a:solidFill>
                      <a:prstDash val="soli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70AD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en-US" sz="1500" spc="-5" dirty="0">
                          <a:latin typeface="Calibri"/>
                          <a:cs typeface="Calibri"/>
                          <a:sym typeface="Wingdings" pitchFamily="2" charset="2"/>
                          <a:hlinkClick r:id="rId6"/>
                        </a:rPr>
                        <a:t>Antonello.Pellecchia@cern.ch</a:t>
                      </a:r>
                      <a:r>
                        <a:rPr lang="en-US" sz="1500" spc="-5" dirty="0">
                          <a:latin typeface="Calibri"/>
                          <a:cs typeface="Calibri"/>
                          <a:sym typeface="Wingdings" pitchFamily="2" charset="2"/>
                        </a:rPr>
                        <a:t>, </a:t>
                      </a:r>
                      <a:r>
                        <a:rPr lang="en-US" sz="1500" spc="-5" dirty="0">
                          <a:latin typeface="Calibri"/>
                          <a:cs typeface="Calibri"/>
                          <a:sym typeface="Wingdings" pitchFamily="2" charset="2"/>
                          <a:hlinkClick r:id="rId7"/>
                        </a:rPr>
                        <a:t>Jeremie.Merlin@cern.ch</a:t>
                      </a:r>
                      <a:endParaRPr lang="en-US" sz="1500" spc="-5" dirty="0">
                        <a:latin typeface="Calibri"/>
                        <a:cs typeface="Calibri"/>
                        <a:sym typeface="Wingdings" pitchFamily="2" charset="2"/>
                      </a:endParaRPr>
                    </a:p>
                  </a:txBody>
                  <a:tcPr marL="0" marR="0" marT="55205" marB="0">
                    <a:lnL w="9525">
                      <a:solidFill>
                        <a:srgbClr val="70AD47"/>
                      </a:solidFill>
                      <a:prstDash val="solid"/>
                    </a:lnL>
                    <a:lnR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70AD47"/>
                      </a:solidFill>
                      <a:prstDash val="solid"/>
                    </a:lnT>
                    <a:lnB w="9525">
                      <a:solidFill>
                        <a:srgbClr val="70AD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en-US" sz="1500" dirty="0">
                          <a:latin typeface="+mn-lt"/>
                          <a:cs typeface="Calibri"/>
                        </a:rPr>
                        <a:t> first draft. </a:t>
                      </a:r>
                      <a:r>
                        <a:rPr lang="en-US" sz="1500" spc="-5" dirty="0">
                          <a:latin typeface="+mn-lt"/>
                          <a:cs typeface="Calibri"/>
                          <a:sym typeface="Wingdings" pitchFamily="2" charset="2"/>
                        </a:rPr>
                        <a:t>We will receive an update on 28</a:t>
                      </a:r>
                      <a:r>
                        <a:rPr lang="en-US" sz="1500" spc="-5" baseline="30000" dirty="0">
                          <a:latin typeface="+mn-lt"/>
                          <a:cs typeface="Calibri"/>
                          <a:sym typeface="Wingdings" pitchFamily="2" charset="2"/>
                        </a:rPr>
                        <a:t>th</a:t>
                      </a:r>
                      <a:r>
                        <a:rPr lang="en-US" sz="1500" spc="-5" dirty="0">
                          <a:latin typeface="+mn-lt"/>
                          <a:cs typeface="Calibri"/>
                          <a:sym typeface="Wingdings" pitchFamily="2" charset="2"/>
                        </a:rPr>
                        <a:t> January </a:t>
                      </a:r>
                      <a:endParaRPr lang="en-US" sz="1500" dirty="0">
                        <a:latin typeface="+mn-lt"/>
                        <a:cs typeface="Calibri"/>
                      </a:endParaRPr>
                    </a:p>
                  </a:txBody>
                  <a:tcPr marL="0" marR="0" marT="55205" marB="0">
                    <a:lnL w="9525">
                      <a:solidFill>
                        <a:srgbClr val="70AD47"/>
                      </a:solidFill>
                      <a:prstDash val="solid"/>
                    </a:lnL>
                    <a:lnR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en-US" sz="1500" spc="-5" dirty="0">
                          <a:latin typeface="Calibri"/>
                          <a:cs typeface="Calibri"/>
                          <a:sym typeface="Wingdings" pitchFamily="2" charset="2"/>
                        </a:rPr>
                        <a:t>Yes</a:t>
                      </a:r>
                    </a:p>
                  </a:txBody>
                  <a:tcPr marL="0" marR="0" marT="55205" marB="0">
                    <a:lnL w="9525">
                      <a:solidFill>
                        <a:srgbClr val="70AD47"/>
                      </a:solidFill>
                      <a:prstDash val="solid"/>
                    </a:lnL>
                    <a:lnR w="9525">
                      <a:solidFill>
                        <a:srgbClr val="70AD47"/>
                      </a:solidFill>
                      <a:prstDash val="solid"/>
                    </a:lnR>
                    <a:lnT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85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l-GR" sz="1463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μ-</a:t>
                      </a:r>
                      <a:r>
                        <a:rPr lang="en-GB" sz="1463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RWELL for HEP experiments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4173" marB="0">
                    <a:lnL w="9525">
                      <a:solidFill>
                        <a:srgbClr val="70AD47"/>
                      </a:solidFill>
                      <a:prstDash val="solid"/>
                    </a:lnL>
                    <a:lnR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micro-RWELL detector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4173" marB="0">
                    <a:lnL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  <a:hlinkClick r:id="rId8"/>
                        </a:rPr>
                        <a:t>Giovanni.Bencivenni@lnf.infn.it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4173" marB="0">
                    <a:lnL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spc="-5" dirty="0">
                          <a:latin typeface="+mn-lt"/>
                          <a:cs typeface="Calibri"/>
                        </a:rPr>
                        <a:t> ok. Paper in good shape</a:t>
                      </a:r>
                    </a:p>
                    <a:p>
                      <a:pPr marL="2794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4173" marB="0">
                    <a:lnL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n-US" sz="1500" dirty="0">
                          <a:latin typeface="Calibri"/>
                          <a:cs typeface="Calibri"/>
                        </a:rPr>
                        <a:t>yes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4173" marB="0">
                    <a:lnL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0AD47"/>
                      </a:solidFill>
                      <a:prstDash val="solid"/>
                    </a:lnR>
                    <a:lnT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85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en-US" sz="1500" dirty="0">
                          <a:latin typeface="Calibri"/>
                          <a:cs typeface="Calibri"/>
                        </a:rPr>
                        <a:t>Gas system for HEP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6237" marB="0">
                    <a:lnL w="9525">
                      <a:solidFill>
                        <a:srgbClr val="70AD47"/>
                      </a:solidFill>
                      <a:prstDash val="solid"/>
                    </a:lnL>
                    <a:lnR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0AD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6237" marB="0">
                    <a:lnL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0AD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en-US" sz="1500" dirty="0">
                          <a:latin typeface="Calibri"/>
                          <a:cs typeface="Calibri"/>
                          <a:hlinkClick r:id="rId9"/>
                        </a:rPr>
                        <a:t>Beatrice.Mandelli@cern.ch</a:t>
                      </a:r>
                      <a:endParaRPr lang="en-US" sz="1500" dirty="0">
                        <a:latin typeface="Calibri"/>
                        <a:cs typeface="Calibri"/>
                      </a:endParaRPr>
                    </a:p>
                    <a:p>
                      <a:pPr marL="2794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en-US" sz="1500" dirty="0">
                          <a:latin typeface="Calibri"/>
                          <a:cs typeface="Calibri"/>
                          <a:hlinkClick r:id="rId10"/>
                        </a:rPr>
                        <a:t>Roberto.Guida@cern.ch</a:t>
                      </a:r>
                      <a:endParaRPr lang="en-US" sz="1500" dirty="0">
                        <a:latin typeface="Calibri"/>
                        <a:cs typeface="Calibri"/>
                      </a:endParaRPr>
                    </a:p>
                    <a:p>
                      <a:pPr marL="2794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6237" marB="0">
                    <a:lnL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0AD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en-US" sz="1500" dirty="0">
                          <a:latin typeface="Calibri"/>
                          <a:cs typeface="Calibri"/>
                        </a:rPr>
                        <a:t> first draft. </a:t>
                      </a:r>
                      <a:r>
                        <a:rPr lang="en-US" sz="1500" spc="-5" dirty="0">
                          <a:latin typeface="+mn-lt"/>
                          <a:cs typeface="Calibri"/>
                          <a:sym typeface="Wingdings" pitchFamily="2" charset="2"/>
                        </a:rPr>
                        <a:t>We will receive an update on 28</a:t>
                      </a:r>
                      <a:r>
                        <a:rPr lang="en-US" sz="1500" spc="-5" baseline="30000" dirty="0">
                          <a:latin typeface="+mn-lt"/>
                          <a:cs typeface="Calibri"/>
                          <a:sym typeface="Wingdings" pitchFamily="2" charset="2"/>
                        </a:rPr>
                        <a:t>th</a:t>
                      </a:r>
                      <a:r>
                        <a:rPr lang="en-US" sz="1500" spc="-5" dirty="0">
                          <a:latin typeface="+mn-lt"/>
                          <a:cs typeface="Calibri"/>
                          <a:sym typeface="Wingdings" pitchFamily="2" charset="2"/>
                        </a:rPr>
                        <a:t> January. 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6237" marB="0">
                    <a:lnL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0AD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en-US" sz="1500" dirty="0">
                          <a:latin typeface="Calibri"/>
                          <a:cs typeface="Calibri"/>
                        </a:rPr>
                        <a:t>no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6237" marB="0">
                    <a:lnL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70AD47"/>
                      </a:solidFill>
                      <a:prstDash val="solid"/>
                    </a:lnR>
                    <a:lnT w="952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0AD4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857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05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3BE7-2B3E-D945-B0C7-CABCC403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0"/>
            <a:ext cx="8543925" cy="1325563"/>
          </a:xfrm>
        </p:spPr>
        <p:txBody>
          <a:bodyPr/>
          <a:lstStyle/>
          <a:p>
            <a:r>
              <a:rPr lang="en-IT"/>
              <a:t>Schedule for IF5- </a:t>
            </a:r>
            <a:r>
              <a:rPr lang="en-IT" dirty="0"/>
              <a:t>White paper #</a:t>
            </a:r>
            <a:r>
              <a:rPr lang="en-IT"/>
              <a:t>5 </a:t>
            </a:r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388BE-C883-D54D-9F06-180483F4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61B80-7FDC-4C61-82D3-9CAEF404214D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0AF30-EEB4-1F43-BD99-70593F020F57}"/>
              </a:ext>
            </a:extLst>
          </p:cNvPr>
          <p:cNvSpPr txBox="1"/>
          <p:nvPr/>
        </p:nvSpPr>
        <p:spPr>
          <a:xfrm>
            <a:off x="455895" y="1113692"/>
            <a:ext cx="900951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dirty="0">
                <a:solidFill>
                  <a:srgbClr val="FF0000"/>
                </a:solidFill>
              </a:rPr>
              <a:t>28 January:  </a:t>
            </a:r>
            <a:r>
              <a:rPr lang="en-GB" dirty="0"/>
              <a:t>second draft for papers:</a:t>
            </a:r>
          </a:p>
          <a:p>
            <a:pPr marL="798513" lvl="1" indent="-342900">
              <a:buFontTx/>
              <a:buChar char="-"/>
            </a:pPr>
            <a:r>
              <a:rPr lang="en-GB" dirty="0"/>
              <a:t>“</a:t>
            </a:r>
            <a:r>
              <a:rPr lang="en-US" dirty="0">
                <a:latin typeface="Calibri"/>
                <a:cs typeface="Calibri"/>
              </a:rPr>
              <a:t>Gas system for HEP” </a:t>
            </a:r>
          </a:p>
          <a:p>
            <a:pPr marL="798513" lvl="1" indent="-342900">
              <a:buFontTx/>
              <a:buChar char="-"/>
            </a:pPr>
            <a:r>
              <a:rPr lang="en-US" dirty="0">
                <a:latin typeface="Calibri"/>
                <a:cs typeface="Calibri"/>
              </a:rPr>
              <a:t>“</a:t>
            </a:r>
            <a:r>
              <a:rPr lang="en-GB" dirty="0"/>
              <a:t>Advanced GEM detectors for future collider experiments</a:t>
            </a:r>
          </a:p>
          <a:p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rgbClr val="FF0000"/>
                </a:solidFill>
              </a:rPr>
              <a:t>31 January: </a:t>
            </a:r>
            <a:r>
              <a:rPr lang="en-GB" dirty="0"/>
              <a:t>suggestions to </a:t>
            </a:r>
            <a:r>
              <a:rPr lang="en-GB"/>
              <a:t>the authors</a:t>
            </a:r>
            <a:endParaRPr lang="en-GB" dirty="0"/>
          </a:p>
          <a:p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rgbClr val="FF0000"/>
                </a:solidFill>
              </a:rPr>
              <a:t>7 February:  </a:t>
            </a:r>
            <a:r>
              <a:rPr lang="en-GB" dirty="0"/>
              <a:t>second and almost final draft for:</a:t>
            </a:r>
          </a:p>
          <a:p>
            <a:pPr marL="798513" lvl="1" indent="-342900">
              <a:buFontTx/>
              <a:buChar char="-"/>
            </a:pPr>
            <a:r>
              <a:rPr lang="en-GB" dirty="0"/>
              <a:t>“High granularity resistive Micromegas for high rates”</a:t>
            </a:r>
          </a:p>
          <a:p>
            <a:pPr marL="798513" lvl="1" indent="-342900">
              <a:buFontTx/>
              <a:buChar char="-"/>
            </a:pPr>
            <a:r>
              <a:rPr lang="en-GB" dirty="0">
                <a:cs typeface="Calibri"/>
              </a:rPr>
              <a:t>“</a:t>
            </a:r>
            <a:r>
              <a:rPr lang="el-GR" dirty="0"/>
              <a:t>μ-</a:t>
            </a:r>
            <a:r>
              <a:rPr lang="en-GB" dirty="0"/>
              <a:t>RWELL for HEP experiments”</a:t>
            </a:r>
          </a:p>
          <a:p>
            <a:pPr marL="798513" lvl="1" indent="-342900">
              <a:buFontTx/>
              <a:buChar char="-"/>
            </a:pPr>
            <a:r>
              <a:rPr lang="en-GB" dirty="0"/>
              <a:t>Executive summary </a:t>
            </a:r>
          </a:p>
          <a:p>
            <a:pPr lvl="1" indent="0"/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rgbClr val="FF0000"/>
                </a:solidFill>
              </a:rPr>
              <a:t>15 February:  </a:t>
            </a:r>
            <a:r>
              <a:rPr lang="en-GB" dirty="0"/>
              <a:t>third draft for </a:t>
            </a:r>
          </a:p>
          <a:p>
            <a:pPr marL="798513" lvl="1" indent="-342900">
              <a:buFontTx/>
              <a:buChar char="-"/>
            </a:pPr>
            <a:r>
              <a:rPr lang="en-GB" dirty="0"/>
              <a:t>  “</a:t>
            </a:r>
            <a:r>
              <a:rPr lang="en-US" dirty="0">
                <a:latin typeface="Calibri"/>
                <a:cs typeface="Calibri"/>
              </a:rPr>
              <a:t>Gas system for HEP” </a:t>
            </a:r>
          </a:p>
          <a:p>
            <a:pPr marL="798513" lvl="1" indent="-342900">
              <a:buFontTx/>
              <a:buChar char="-"/>
            </a:pPr>
            <a:r>
              <a:rPr lang="en-US" dirty="0">
                <a:latin typeface="Calibri"/>
                <a:cs typeface="Calibri"/>
              </a:rPr>
              <a:t>  “</a:t>
            </a:r>
            <a:r>
              <a:rPr lang="en-GB" dirty="0"/>
              <a:t>Advanced GEM detectors for future collider experiments”</a:t>
            </a:r>
          </a:p>
        </p:txBody>
      </p:sp>
    </p:spTree>
    <p:extLst>
      <p:ext uri="{BB962C8B-B14F-4D97-AF65-F5344CB8AC3E}">
        <p14:creationId xmlns:p14="http://schemas.microsoft.com/office/powerpoint/2010/main" val="327934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C5C0-835B-1242-A34C-70533C362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0"/>
            <a:ext cx="8543925" cy="1325563"/>
          </a:xfrm>
        </p:spPr>
        <p:txBody>
          <a:bodyPr/>
          <a:lstStyle/>
          <a:p>
            <a:r>
              <a:rPr lang="en-IT" dirty="0"/>
              <a:t>Common overleaf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4A680-2050-D142-954B-7E1D82E20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16" y="4667751"/>
            <a:ext cx="8543925" cy="2199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T" sz="2000" dirty="0">
                <a:solidFill>
                  <a:srgbClr val="002060"/>
                </a:solidFill>
              </a:rPr>
              <a:t>-    Section  1: Executive_summary</a:t>
            </a:r>
            <a:endParaRPr lang="en-IT" sz="2000" dirty="0"/>
          </a:p>
          <a:p>
            <a:pPr marL="342900" indent="-342900">
              <a:buFontTx/>
              <a:buChar char="-"/>
            </a:pPr>
            <a:r>
              <a:rPr lang="en-IT" sz="2000" dirty="0"/>
              <a:t>Section 2: </a:t>
            </a:r>
            <a:r>
              <a:rPr lang="en-GB" sz="2000" dirty="0"/>
              <a:t>High granularity resistive Micromegas for high rates</a:t>
            </a:r>
            <a:endParaRPr lang="en-IT" sz="2000" dirty="0"/>
          </a:p>
          <a:p>
            <a:pPr marL="342900" indent="-342900">
              <a:buFontTx/>
              <a:buChar char="-"/>
            </a:pPr>
            <a:r>
              <a:rPr lang="en-IT" sz="2000" dirty="0"/>
              <a:t>Section 3: Advanced GEM detectors for future collider experiments</a:t>
            </a:r>
          </a:p>
          <a:p>
            <a:pPr marL="342900" indent="-342900">
              <a:buFontTx/>
              <a:buChar char="-"/>
            </a:pPr>
            <a:r>
              <a:rPr lang="en-IT" sz="2000" dirty="0"/>
              <a:t>Section 4: </a:t>
            </a:r>
            <a:r>
              <a:rPr lang="el-GR" sz="2000" dirty="0"/>
              <a:t>μ-</a:t>
            </a:r>
            <a:r>
              <a:rPr lang="en-GB" sz="2000" dirty="0"/>
              <a:t>RWELL for HEP experiments</a:t>
            </a:r>
            <a:endParaRPr lang="en-IT" sz="2000" dirty="0"/>
          </a:p>
          <a:p>
            <a:pPr marL="342900" indent="-342900">
              <a:buFontTx/>
              <a:buChar char="-"/>
            </a:pPr>
            <a:r>
              <a:rPr lang="en-IT" sz="2000" dirty="0"/>
              <a:t>Section 5: </a:t>
            </a:r>
            <a:r>
              <a:rPr lang="en-US" sz="2000" dirty="0">
                <a:cs typeface="Calibri"/>
              </a:rPr>
              <a:t>Gas system for HEP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A690D-2753-8E40-8619-E07F00E3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61B80-7FDC-4C61-82D3-9CAEF404214D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ECFE42-11B8-ED42-86C2-D6AF0CFB1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4" y="1090388"/>
            <a:ext cx="7454347" cy="343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9983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uon_Upgrad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355</TotalTime>
  <Words>357</Words>
  <Application>Microsoft Macintosh PowerPoint</Application>
  <PresentationFormat>A4 Paper (210x297 mm)</PresentationFormat>
  <Paragraphs>63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Wingdings</vt:lpstr>
      <vt:lpstr>Wingdings 2</vt:lpstr>
      <vt:lpstr>Wingdings 3</vt:lpstr>
      <vt:lpstr>Default Theme</vt:lpstr>
      <vt:lpstr>Custom Design</vt:lpstr>
      <vt:lpstr>Muon_Upgrade</vt:lpstr>
      <vt:lpstr>Office Theme</vt:lpstr>
      <vt:lpstr>IF05: White paper #5 meeting</vt:lpstr>
      <vt:lpstr>WP#5: MPGD for tracking and Muon detection at future high energy physics colliders</vt:lpstr>
      <vt:lpstr>Schedule for IF5- White paper #5 </vt:lpstr>
      <vt:lpstr>Common overleaf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Colaleo</dc:creator>
  <cp:lastModifiedBy>Anna Colaleo</cp:lastModifiedBy>
  <cp:revision>23</cp:revision>
  <dcterms:created xsi:type="dcterms:W3CDTF">2021-11-08T14:39:29Z</dcterms:created>
  <dcterms:modified xsi:type="dcterms:W3CDTF">2022-01-21T15:22:17Z</dcterms:modified>
</cp:coreProperties>
</file>