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5" r:id="rId1"/>
    <p:sldMasterId id="2147483677" r:id="rId2"/>
    <p:sldMasterId id="2147483689" r:id="rId3"/>
    <p:sldMasterId id="2147483701" r:id="rId4"/>
  </p:sldMasterIdLst>
  <p:notesMasterIdLst>
    <p:notesMasterId r:id="rId15"/>
  </p:notesMasterIdLst>
  <p:handoutMasterIdLst>
    <p:handoutMasterId r:id="rId16"/>
  </p:handoutMasterIdLst>
  <p:sldIdLst>
    <p:sldId id="281" r:id="rId5"/>
    <p:sldId id="342" r:id="rId6"/>
    <p:sldId id="345" r:id="rId7"/>
    <p:sldId id="351" r:id="rId8"/>
    <p:sldId id="344" r:id="rId9"/>
    <p:sldId id="343" r:id="rId10"/>
    <p:sldId id="348" r:id="rId11"/>
    <p:sldId id="347" r:id="rId12"/>
    <p:sldId id="346" r:id="rId13"/>
    <p:sldId id="35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F81BD"/>
    <a:srgbClr val="0066FF"/>
    <a:srgbClr val="EEECE1"/>
    <a:srgbClr val="6633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5" autoAdjust="0"/>
    <p:restoredTop sz="86420" autoAdjust="0"/>
  </p:normalViewPr>
  <p:slideViewPr>
    <p:cSldViewPr snapToGrid="0">
      <p:cViewPr varScale="1">
        <p:scale>
          <a:sx n="97" d="100"/>
          <a:sy n="97" d="100"/>
        </p:scale>
        <p:origin x="-130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DA3A806-4E31-45CC-8A2B-B5E1B76254D4}" type="datetimeFigureOut">
              <a:rPr lang="en-US"/>
              <a:pPr>
                <a:defRPr/>
              </a:pPr>
              <a:t>3/20/12</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6518F7-A059-46D7-ABD7-E8E8289952EF}" type="slidenum">
              <a:rPr lang="en-US"/>
              <a:pPr>
                <a:defRPr/>
              </a:pPr>
              <a:t>‹#›</a:t>
            </a:fld>
            <a:endParaRPr lang="en-US"/>
          </a:p>
        </p:txBody>
      </p:sp>
    </p:spTree>
    <p:extLst>
      <p:ext uri="{BB962C8B-B14F-4D97-AF65-F5344CB8AC3E}">
        <p14:creationId xmlns:p14="http://schemas.microsoft.com/office/powerpoint/2010/main" val="1391960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67126B-C817-4C86-8C52-94CCAC0A170E}" type="datetimeFigureOut">
              <a:rPr lang="en-US"/>
              <a:pPr>
                <a:defRPr/>
              </a:pPr>
              <a:t>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CCD57D-B659-492A-9A9A-D6DC2F6B064B}" type="slidenum">
              <a:rPr lang="en-US"/>
              <a:pPr>
                <a:defRPr/>
              </a:pPr>
              <a:t>‹#›</a:t>
            </a:fld>
            <a:endParaRPr lang="en-US"/>
          </a:p>
        </p:txBody>
      </p:sp>
    </p:spTree>
    <p:extLst>
      <p:ext uri="{BB962C8B-B14F-4D97-AF65-F5344CB8AC3E}">
        <p14:creationId xmlns:p14="http://schemas.microsoft.com/office/powerpoint/2010/main" val="13462047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CCD57D-B659-492A-9A9A-D6DC2F6B064B}" type="slidenum">
              <a:rPr lang="en-US" smtClean="0"/>
              <a:pPr>
                <a:defRPr/>
              </a:pPr>
              <a:t>2</a:t>
            </a:fld>
            <a:endParaRPr lang="en-US"/>
          </a:p>
        </p:txBody>
      </p:sp>
    </p:spTree>
    <p:extLst>
      <p:ext uri="{BB962C8B-B14F-4D97-AF65-F5344CB8AC3E}">
        <p14:creationId xmlns:p14="http://schemas.microsoft.com/office/powerpoint/2010/main" val="276727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CCD57D-B659-492A-9A9A-D6DC2F6B064B}" type="slidenum">
              <a:rPr lang="en-US" smtClean="0"/>
              <a:pPr>
                <a:defRPr/>
              </a:pPr>
              <a:t>9</a:t>
            </a:fld>
            <a:endParaRPr lang="en-US"/>
          </a:p>
        </p:txBody>
      </p:sp>
    </p:spTree>
    <p:extLst>
      <p:ext uri="{BB962C8B-B14F-4D97-AF65-F5344CB8AC3E}">
        <p14:creationId xmlns:p14="http://schemas.microsoft.com/office/powerpoint/2010/main" val="306416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CCD57D-B659-492A-9A9A-D6DC2F6B064B}" type="slidenum">
              <a:rPr lang="en-US" smtClean="0"/>
              <a:pPr>
                <a:defRPr/>
              </a:pPr>
              <a:t>10</a:t>
            </a:fld>
            <a:endParaRPr lang="en-US"/>
          </a:p>
        </p:txBody>
      </p:sp>
    </p:spTree>
    <p:extLst>
      <p:ext uri="{BB962C8B-B14F-4D97-AF65-F5344CB8AC3E}">
        <p14:creationId xmlns:p14="http://schemas.microsoft.com/office/powerpoint/2010/main" val="306416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405369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81545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320958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97921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44474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87916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0797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SB Neutrino Experiments: Needs &amp; Options          21 March 2012      Fermilab</a:t>
            </a:r>
            <a:endParaRPr lang="en-US"/>
          </a:p>
        </p:txBody>
      </p:sp>
      <p:sp>
        <p:nvSpPr>
          <p:cNvPr id="9" name="Slide Number Placeholder 8"/>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786838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SB Neutrino Experiments: Needs &amp; Options          21 March 2012      Fermilab</a:t>
            </a:r>
            <a:endParaRPr lang="en-US"/>
          </a:p>
        </p:txBody>
      </p:sp>
      <p:sp>
        <p:nvSpPr>
          <p:cNvPr id="5" name="Slide Number Placeholder 4"/>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34122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SB Neutrino Experiments: Needs &amp; Options          21 March 2012      Fermilab</a:t>
            </a:r>
            <a:endParaRPr lang="en-US"/>
          </a:p>
        </p:txBody>
      </p:sp>
      <p:sp>
        <p:nvSpPr>
          <p:cNvPr id="4" name="Slide Number Placeholder 3"/>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820267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365530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203739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964799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333216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745221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46265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36443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417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957352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SB Neutrino Experiments: Needs &amp; Options          21 March 2012      Fermilab</a:t>
            </a:r>
            <a:endParaRPr lang="en-US"/>
          </a:p>
        </p:txBody>
      </p:sp>
      <p:sp>
        <p:nvSpPr>
          <p:cNvPr id="9" name="Slide Number Placeholder 8"/>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259064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SB Neutrino Experiments: Needs &amp; Options          21 March 2012      Fermilab</a:t>
            </a:r>
            <a:endParaRPr lang="en-US"/>
          </a:p>
        </p:txBody>
      </p:sp>
      <p:sp>
        <p:nvSpPr>
          <p:cNvPr id="5" name="Slide Number Placeholder 4"/>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517417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SB Neutrino Experiments: Needs &amp; Options          21 March 2012      Fermilab</a:t>
            </a:r>
            <a:endParaRPr lang="en-US"/>
          </a:p>
        </p:txBody>
      </p:sp>
      <p:sp>
        <p:nvSpPr>
          <p:cNvPr id="4" name="Slide Number Placeholder 3"/>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403862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410647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287630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626898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316642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675902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ln>
            <a:no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
        <p:nvSpPr>
          <p:cNvPr id="7" name="Title Placeholder 1"/>
          <p:cNvSpPr txBox="1">
            <a:spLocks/>
          </p:cNvSpPr>
          <p:nvPr userDrawn="1"/>
        </p:nvSpPr>
        <p:spPr>
          <a:xfrm>
            <a:off x="0" y="1"/>
            <a:ext cx="9144000" cy="1142999"/>
          </a:xfrm>
          <a:prstGeom prst="rect">
            <a:avLst/>
          </a:prstGeom>
          <a:solidFill>
            <a:schemeClr val="accent1">
              <a:alpha val="17000"/>
            </a:schemeClr>
          </a:solidFill>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40569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a:xfrm>
            <a:off x="1953381" y="6471800"/>
            <a:ext cx="5207000" cy="365125"/>
          </a:xfrm>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168376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755429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851871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SB Neutrino Experiments: Needs &amp; Options          21 March 2012      Fermilab</a:t>
            </a:r>
            <a:endParaRPr lang="en-US"/>
          </a:p>
        </p:txBody>
      </p:sp>
      <p:sp>
        <p:nvSpPr>
          <p:cNvPr id="9" name="Slide Number Placeholder 8"/>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68426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SB Neutrino Experiments: Needs &amp; Options          21 March 2012      Fermilab</a:t>
            </a:r>
            <a:endParaRPr lang="en-US" dirty="0"/>
          </a:p>
        </p:txBody>
      </p:sp>
      <p:sp>
        <p:nvSpPr>
          <p:cNvPr id="5" name="Slide Number Placeholder 4"/>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29107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413463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SB Neutrino Experiments: Needs &amp; Options          21 March 2012      Fermilab</a:t>
            </a:r>
            <a:endParaRPr lang="en-US"/>
          </a:p>
        </p:txBody>
      </p:sp>
      <p:sp>
        <p:nvSpPr>
          <p:cNvPr id="4" name="Slide Number Placeholder 3"/>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4218706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495773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920465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17827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SB Neutrino Experiments: Needs &amp; Options          21 March 2012      Fermilab</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3841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SB Neutrino Experiments: Needs &amp; Options          21 March 2012      Fermilab</a:t>
            </a:r>
            <a:endParaRPr lang="en-US"/>
          </a:p>
        </p:txBody>
      </p:sp>
      <p:sp>
        <p:nvSpPr>
          <p:cNvPr id="9" name="Slide Number Placeholder 8"/>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428245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SB Neutrino Experiments: Needs &amp; Options          21 March 2012      Fermilab</a:t>
            </a:r>
            <a:endParaRPr lang="en-US"/>
          </a:p>
        </p:txBody>
      </p:sp>
      <p:sp>
        <p:nvSpPr>
          <p:cNvPr id="5" name="Slide Number Placeholder 4"/>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50386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SB Neutrino Experiments: Needs &amp; Options          21 March 2012      Fermilab</a:t>
            </a:r>
            <a:endParaRPr lang="en-US"/>
          </a:p>
        </p:txBody>
      </p:sp>
      <p:sp>
        <p:nvSpPr>
          <p:cNvPr id="4" name="Slide Number Placeholder 3"/>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01152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02058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SB Neutrino Experiments: Needs &amp; Options          21 March 2012      Fermilab</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777923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14598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dirty="0"/>
          </a:p>
        </p:txBody>
      </p:sp>
      <p:sp>
        <p:nvSpPr>
          <p:cNvPr id="5" name="Footer Placeholder 4"/>
          <p:cNvSpPr>
            <a:spLocks noGrp="1"/>
          </p:cNvSpPr>
          <p:nvPr>
            <p:ph type="ftr" sz="quarter" idx="3"/>
          </p:nvPr>
        </p:nvSpPr>
        <p:spPr>
          <a:xfrm>
            <a:off x="2201333" y="6356350"/>
            <a:ext cx="52251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SB Neutrino Experiments: Needs &amp; Options          21 March 2012      Fermilab</a:t>
            </a:r>
            <a:endParaRPr lang="en-US" dirty="0"/>
          </a:p>
        </p:txBody>
      </p:sp>
      <p:sp>
        <p:nvSpPr>
          <p:cNvPr id="6" name="Slide Number Placeholder 5"/>
          <p:cNvSpPr>
            <a:spLocks noGrp="1"/>
          </p:cNvSpPr>
          <p:nvPr>
            <p:ph type="sldNum" sz="quarter" idx="4"/>
          </p:nvPr>
        </p:nvSpPr>
        <p:spPr>
          <a:xfrm>
            <a:off x="7608454" y="6356350"/>
            <a:ext cx="10783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889B-7DC6-0F4F-911C-2DD23511CCA2}" type="slidenum">
              <a:rPr lang="en-US" smtClean="0"/>
              <a:t>‹#›</a:t>
            </a:fld>
            <a:endParaRPr lang="en-US"/>
          </a:p>
        </p:txBody>
      </p:sp>
    </p:spTree>
    <p:extLst>
      <p:ext uri="{BB962C8B-B14F-4D97-AF65-F5344CB8AC3E}">
        <p14:creationId xmlns:p14="http://schemas.microsoft.com/office/powerpoint/2010/main" val="26822721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SB Neutrino Experiments: Needs &amp; Options          21 March 2012      Fermilab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FD2C5-B045-3746-8CC6-D920863FFC53}" type="slidenum">
              <a:rPr lang="en-US" smtClean="0"/>
              <a:t>‹#›</a:t>
            </a:fld>
            <a:endParaRPr lang="en-US"/>
          </a:p>
        </p:txBody>
      </p:sp>
    </p:spTree>
    <p:extLst>
      <p:ext uri="{BB962C8B-B14F-4D97-AF65-F5344CB8AC3E}">
        <p14:creationId xmlns:p14="http://schemas.microsoft.com/office/powerpoint/2010/main" val="5738414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SB Neutrino Experiments: Needs &amp; Options          21 March 2012      Fermilab</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DA033-23E3-CF48-86CC-30E53DB84460}" type="slidenum">
              <a:rPr lang="en-US" smtClean="0"/>
              <a:t>‹#›</a:t>
            </a:fld>
            <a:endParaRPr lang="en-US"/>
          </a:p>
        </p:txBody>
      </p:sp>
    </p:spTree>
    <p:extLst>
      <p:ext uri="{BB962C8B-B14F-4D97-AF65-F5344CB8AC3E}">
        <p14:creationId xmlns:p14="http://schemas.microsoft.com/office/powerpoint/2010/main" val="32081839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19272"/>
            <a:ext cx="9144000" cy="438727"/>
          </a:xfrm>
          <a:prstGeom prst="rect">
            <a:avLst/>
          </a:prstGeom>
          <a:solidFill>
            <a:srgbClr val="4F81BD">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
            <a:ext cx="9144000" cy="1142999"/>
          </a:xfrm>
          <a:prstGeom prst="rect">
            <a:avLst/>
          </a:prstGeom>
          <a:solidFill>
            <a:schemeClr val="accent1">
              <a:alpha val="17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2273"/>
            <a:ext cx="8229600" cy="5103091"/>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471800"/>
            <a:ext cx="11360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dirty="0"/>
          </a:p>
        </p:txBody>
      </p:sp>
      <p:sp>
        <p:nvSpPr>
          <p:cNvPr id="5" name="Footer Placeholder 4"/>
          <p:cNvSpPr>
            <a:spLocks noGrp="1"/>
          </p:cNvSpPr>
          <p:nvPr>
            <p:ph type="ftr" sz="quarter" idx="3"/>
          </p:nvPr>
        </p:nvSpPr>
        <p:spPr>
          <a:xfrm>
            <a:off x="2182091" y="6471800"/>
            <a:ext cx="464127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SB Neutrino Experiments: Needs &amp; Options          21 March 2012      Fermilab</a:t>
            </a:r>
            <a:endParaRPr lang="en-US" dirty="0"/>
          </a:p>
        </p:txBody>
      </p:sp>
      <p:sp>
        <p:nvSpPr>
          <p:cNvPr id="6" name="Slide Number Placeholder 5"/>
          <p:cNvSpPr>
            <a:spLocks noGrp="1"/>
          </p:cNvSpPr>
          <p:nvPr>
            <p:ph type="sldNum" sz="quarter" idx="4"/>
          </p:nvPr>
        </p:nvSpPr>
        <p:spPr>
          <a:xfrm>
            <a:off x="7643091" y="6471800"/>
            <a:ext cx="102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D49C1-861C-3848-A3A3-32DF427AEECD}" type="slidenum">
              <a:rPr lang="en-US" smtClean="0"/>
              <a:t>‹#›</a:t>
            </a:fld>
            <a:endParaRPr lang="en-US"/>
          </a:p>
        </p:txBody>
      </p:sp>
      <p:sp>
        <p:nvSpPr>
          <p:cNvPr id="11" name="TextBox 10"/>
          <p:cNvSpPr txBox="1"/>
          <p:nvPr userDrawn="1"/>
        </p:nvSpPr>
        <p:spPr>
          <a:xfrm>
            <a:off x="6557818" y="3833091"/>
            <a:ext cx="184666" cy="707886"/>
          </a:xfrm>
          <a:prstGeom prst="rect">
            <a:avLst/>
          </a:prstGeom>
          <a:noFill/>
        </p:spPr>
        <p:txBody>
          <a:bodyPr wrap="none" rtlCol="0">
            <a:spAutoFit/>
          </a:bodyPr>
          <a:lstStyle/>
          <a:p>
            <a:endParaRPr lang="en-US" sz="4000" dirty="0">
              <a:latin typeface="Symbol" charset="2"/>
              <a:cs typeface="Symbol" charset="2"/>
            </a:endParaRPr>
          </a:p>
        </p:txBody>
      </p:sp>
      <p:grpSp>
        <p:nvGrpSpPr>
          <p:cNvPr id="13" name="Group 12"/>
          <p:cNvGrpSpPr/>
          <p:nvPr userDrawn="1"/>
        </p:nvGrpSpPr>
        <p:grpSpPr>
          <a:xfrm>
            <a:off x="8184342" y="-58295"/>
            <a:ext cx="624828" cy="1108932"/>
            <a:chOff x="7954816" y="1476286"/>
            <a:chExt cx="600363" cy="1065512"/>
          </a:xfrm>
        </p:grpSpPr>
        <p:sp>
          <p:nvSpPr>
            <p:cNvPr id="10" name="Rectangle 9"/>
            <p:cNvSpPr/>
            <p:nvPr userDrawn="1"/>
          </p:nvSpPr>
          <p:spPr>
            <a:xfrm rot="12660000">
              <a:off x="8045369" y="1918344"/>
              <a:ext cx="115455" cy="623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userDrawn="1"/>
          </p:nvSpPr>
          <p:spPr>
            <a:xfrm>
              <a:off x="7954816" y="1674095"/>
              <a:ext cx="600363" cy="577272"/>
            </a:xfrm>
            <a:prstGeom prst="ellipse">
              <a:avLst/>
            </a:prstGeom>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Symbol" charset="2"/>
                <a:cs typeface="Symbol" charset="2"/>
              </a:endParaRPr>
            </a:p>
          </p:txBody>
        </p:sp>
        <p:sp>
          <p:nvSpPr>
            <p:cNvPr id="12" name="TextBox 11"/>
            <p:cNvSpPr txBox="1"/>
            <p:nvPr userDrawn="1"/>
          </p:nvSpPr>
          <p:spPr>
            <a:xfrm>
              <a:off x="8023674" y="1476286"/>
              <a:ext cx="505367" cy="830997"/>
            </a:xfrm>
            <a:prstGeom prst="rect">
              <a:avLst/>
            </a:prstGeom>
            <a:noFill/>
          </p:spPr>
          <p:txBody>
            <a:bodyPr wrap="none" rtlCol="0">
              <a:spAutoFit/>
            </a:bodyPr>
            <a:lstStyle/>
            <a:p>
              <a:r>
                <a:rPr lang="en-US" sz="4800" dirty="0" smtClean="0">
                  <a:latin typeface="Symbol" charset="2"/>
                  <a:cs typeface="Symbol" charset="2"/>
                </a:rPr>
                <a:t>n</a:t>
              </a:r>
              <a:endParaRPr lang="en-US" sz="4800" dirty="0">
                <a:latin typeface="Symbol" charset="2"/>
                <a:cs typeface="Symbol" charset="2"/>
              </a:endParaRPr>
            </a:p>
          </p:txBody>
        </p:sp>
      </p:grpSp>
      <p:pic>
        <p:nvPicPr>
          <p:cNvPr id="14" name="Picture 1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9475" y="299753"/>
            <a:ext cx="538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148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F497D"/>
          </a:solidFill>
          <a:latin typeface="+mn-lt"/>
          <a:ea typeface="+mn-ea"/>
          <a:cs typeface="+mn-cs"/>
        </a:defRPr>
      </a:lvl4pPr>
      <a:lvl5pPr marL="1828800" marR="0" indent="0" algn="l" defTabSz="457200" rtl="0" eaLnBrk="1" fontAlgn="auto" latinLnBrk="0" hangingPunct="1">
        <a:lnSpc>
          <a:spcPct val="100000"/>
        </a:lnSpc>
        <a:spcBef>
          <a:spcPct val="20000"/>
        </a:spcBef>
        <a:spcAft>
          <a:spcPts val="0"/>
        </a:spcAft>
        <a:buClrTx/>
        <a:buSzTx/>
        <a:buFont typeface="Arial"/>
        <a:buNone/>
        <a:tabLst/>
        <a:defRPr sz="3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5" Type="http://schemas.openxmlformats.org/officeDocument/2006/relationships/image" Target="../media/image4.jpeg"/><Relationship Id="rId6" Type="http://schemas.microsoft.com/office/2007/relationships/hdphoto" Target="../media/hdphoto3.wdp"/><Relationship Id="rId7" Type="http://schemas.openxmlformats.org/officeDocument/2006/relationships/image" Target="../media/image5.jpeg"/><Relationship Id="rId8" Type="http://schemas.microsoft.com/office/2007/relationships/hdphoto" Target="../media/hdphoto4.wdp"/><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a:xfrm>
            <a:off x="0" y="1"/>
            <a:ext cx="9144000" cy="1177452"/>
          </a:xfrm>
        </p:spPr>
        <p:txBody>
          <a:bodyPr/>
          <a:lstStyle/>
          <a:p>
            <a:pPr eaLnBrk="1" hangingPunct="1"/>
            <a:r>
              <a:rPr lang="en-US" sz="3600" dirty="0" smtClean="0"/>
              <a:t>  </a:t>
            </a:r>
          </a:p>
        </p:txBody>
      </p:sp>
      <p:sp>
        <p:nvSpPr>
          <p:cNvPr id="6146" name="Subtitle 2"/>
          <p:cNvSpPr>
            <a:spLocks noGrp="1"/>
          </p:cNvSpPr>
          <p:nvPr>
            <p:ph type="subTitle" idx="1"/>
          </p:nvPr>
        </p:nvSpPr>
        <p:spPr>
          <a:xfrm>
            <a:off x="0" y="0"/>
            <a:ext cx="9144000" cy="1200281"/>
          </a:xfrm>
          <a:noFill/>
        </p:spPr>
        <p:txBody>
          <a:bodyPr anchor="ctr">
            <a:normAutofit/>
          </a:bodyPr>
          <a:lstStyle/>
          <a:p>
            <a:pPr marL="0" indent="0" algn="ctr" eaLnBrk="1" hangingPunct="1">
              <a:buFont typeface="Arial" charset="0"/>
              <a:buNone/>
            </a:pPr>
            <a:r>
              <a:rPr lang="en-US" sz="4000" dirty="0" smtClean="0">
                <a:solidFill>
                  <a:schemeClr val="tx1"/>
                </a:solidFill>
                <a:cs typeface="Arial" charset="0"/>
              </a:rPr>
              <a:t>INTRODUCTION</a:t>
            </a:r>
            <a:endParaRPr lang="en-US" sz="1800" dirty="0" smtClean="0">
              <a:solidFill>
                <a:schemeClr val="tx1"/>
              </a:solidFill>
              <a:cs typeface="Arial"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39000"/>
                    </a14:imgEffect>
                  </a14:imgLayer>
                </a14:imgProps>
              </a:ext>
            </a:extLst>
          </a:blip>
          <a:srcRect t="6391" b="22486"/>
          <a:stretch/>
        </p:blipFill>
        <p:spPr>
          <a:xfrm>
            <a:off x="1900045" y="1256106"/>
            <a:ext cx="5324691" cy="5017458"/>
          </a:xfrm>
          <a:prstGeom prst="rect">
            <a:avLst/>
          </a:prstGeom>
        </p:spPr>
      </p:pic>
      <p:sp>
        <p:nvSpPr>
          <p:cNvPr id="8" name="Date Placeholder 3"/>
          <p:cNvSpPr>
            <a:spLocks noGrp="1"/>
          </p:cNvSpPr>
          <p:nvPr>
            <p:ph type="dt" sz="half" idx="10"/>
          </p:nvPr>
        </p:nvSpPr>
        <p:spPr>
          <a:xfrm>
            <a:off x="457201" y="6471800"/>
            <a:ext cx="1136072" cy="365125"/>
          </a:xfrm>
        </p:spPr>
        <p:txBody>
          <a:bodyPr/>
          <a:lstStyle/>
          <a:p>
            <a:pPr>
              <a:defRPr/>
            </a:pPr>
            <a:r>
              <a:rPr lang="en-US" dirty="0" smtClean="0"/>
              <a:t>Steve Geer</a:t>
            </a:r>
            <a:endParaRPr lang="en-US" dirty="0"/>
          </a:p>
        </p:txBody>
      </p:sp>
      <p:sp>
        <p:nvSpPr>
          <p:cNvPr id="9" name="Footer Placeholder 4"/>
          <p:cNvSpPr>
            <a:spLocks noGrp="1"/>
          </p:cNvSpPr>
          <p:nvPr>
            <p:ph type="ftr" sz="quarter" idx="11"/>
          </p:nvPr>
        </p:nvSpPr>
        <p:spPr>
          <a:xfrm>
            <a:off x="1730582" y="6471800"/>
            <a:ext cx="7413418" cy="365125"/>
          </a:xfrm>
        </p:spPr>
        <p:txBody>
          <a:bodyPr/>
          <a:lstStyle/>
          <a:p>
            <a:pPr>
              <a:defRPr/>
            </a:pPr>
            <a:r>
              <a:rPr lang="en-US" dirty="0" smtClean="0"/>
              <a:t>SB Neutrino Experiments: Needs &amp; Options          21 March 2012      Fermilab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Agenda</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a:xfrm>
            <a:off x="1835255" y="6471800"/>
            <a:ext cx="5750000"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10</a:t>
            </a:fld>
            <a:endParaRPr lang="en-US" dirty="0"/>
          </a:p>
        </p:txBody>
      </p:sp>
      <p:sp>
        <p:nvSpPr>
          <p:cNvPr id="7" name="TextBox 6"/>
          <p:cNvSpPr txBox="1"/>
          <p:nvPr/>
        </p:nvSpPr>
        <p:spPr>
          <a:xfrm>
            <a:off x="1067666" y="1110935"/>
            <a:ext cx="7715865" cy="5623079"/>
          </a:xfrm>
          <a:prstGeom prst="rect">
            <a:avLst/>
          </a:prstGeom>
          <a:noFill/>
        </p:spPr>
        <p:txBody>
          <a:bodyPr wrap="square" rtlCol="0" anchor="ctr">
            <a:spAutoFit/>
          </a:bodyPr>
          <a:lstStyle/>
          <a:p>
            <a:pPr>
              <a:lnSpc>
                <a:spcPct val="110000"/>
              </a:lnSpc>
            </a:pPr>
            <a:r>
              <a:rPr lang="en-US" dirty="0">
                <a:solidFill>
                  <a:srgbClr val="FF0000"/>
                </a:solidFill>
              </a:rPr>
              <a:t>Session 3 </a:t>
            </a:r>
            <a:r>
              <a:rPr lang="en-US" dirty="0">
                <a:solidFill>
                  <a:srgbClr val="000000"/>
                </a:solidFill>
              </a:rPr>
              <a:t>– </a:t>
            </a:r>
            <a:r>
              <a:rPr lang="en-US" dirty="0" smtClean="0">
                <a:solidFill>
                  <a:srgbClr val="000000"/>
                </a:solidFill>
              </a:rPr>
              <a:t>Chair:  </a:t>
            </a:r>
            <a:r>
              <a:rPr lang="en-US" dirty="0" smtClean="0">
                <a:solidFill>
                  <a:srgbClr val="FF0000"/>
                </a:solidFill>
              </a:rPr>
              <a:t>P. Huber</a:t>
            </a:r>
          </a:p>
          <a:p>
            <a:pPr>
              <a:lnSpc>
                <a:spcPct val="110000"/>
              </a:lnSpc>
            </a:pPr>
            <a:r>
              <a:rPr lang="en-US" dirty="0" smtClean="0">
                <a:solidFill>
                  <a:srgbClr val="000000"/>
                </a:solidFill>
              </a:rPr>
              <a:t>13</a:t>
            </a:r>
            <a:r>
              <a:rPr lang="en-US" dirty="0">
                <a:solidFill>
                  <a:srgbClr val="000000"/>
                </a:solidFill>
              </a:rPr>
              <a:t>:20-13:35  Short-Baseline with </a:t>
            </a:r>
            <a:r>
              <a:rPr lang="en-US" dirty="0" err="1">
                <a:solidFill>
                  <a:srgbClr val="000000"/>
                </a:solidFill>
              </a:rPr>
              <a:t>NOvA</a:t>
            </a:r>
            <a:r>
              <a:rPr lang="en-US" dirty="0">
                <a:solidFill>
                  <a:srgbClr val="000000"/>
                </a:solidFill>
              </a:rPr>
              <a:t>                   </a:t>
            </a:r>
            <a:r>
              <a:rPr lang="en-US" dirty="0" smtClean="0">
                <a:solidFill>
                  <a:srgbClr val="000000"/>
                </a:solidFill>
              </a:rPr>
              <a:t>  M. Messier</a:t>
            </a:r>
            <a:endParaRPr lang="en-US" dirty="0">
              <a:solidFill>
                <a:srgbClr val="000000"/>
              </a:solidFill>
            </a:endParaRPr>
          </a:p>
          <a:p>
            <a:pPr>
              <a:lnSpc>
                <a:spcPct val="110000"/>
              </a:lnSpc>
            </a:pPr>
            <a:r>
              <a:rPr lang="en-US" dirty="0">
                <a:solidFill>
                  <a:srgbClr val="000000"/>
                </a:solidFill>
              </a:rPr>
              <a:t>13:40-13:55  Low Energy </a:t>
            </a:r>
            <a:r>
              <a:rPr lang="en-US" dirty="0" err="1">
                <a:solidFill>
                  <a:srgbClr val="000000"/>
                </a:solidFill>
              </a:rPr>
              <a:t>Muon</a:t>
            </a:r>
            <a:r>
              <a:rPr lang="en-US" dirty="0">
                <a:solidFill>
                  <a:srgbClr val="000000"/>
                </a:solidFill>
              </a:rPr>
              <a:t> Ring                        </a:t>
            </a:r>
            <a:r>
              <a:rPr lang="en-US" dirty="0" smtClean="0">
                <a:solidFill>
                  <a:srgbClr val="000000"/>
                </a:solidFill>
              </a:rPr>
              <a:t>  </a:t>
            </a:r>
            <a:r>
              <a:rPr lang="en-US" dirty="0">
                <a:solidFill>
                  <a:srgbClr val="000000"/>
                </a:solidFill>
              </a:rPr>
              <a:t>A. </a:t>
            </a:r>
            <a:r>
              <a:rPr lang="en-US" dirty="0" err="1">
                <a:solidFill>
                  <a:srgbClr val="000000"/>
                </a:solidFill>
              </a:rPr>
              <a:t>Bross</a:t>
            </a:r>
            <a:endParaRPr lang="en-US" dirty="0">
              <a:solidFill>
                <a:srgbClr val="000000"/>
              </a:solidFill>
            </a:endParaRPr>
          </a:p>
          <a:p>
            <a:pPr>
              <a:lnSpc>
                <a:spcPct val="110000"/>
              </a:lnSpc>
            </a:pPr>
            <a:r>
              <a:rPr lang="en-US" dirty="0">
                <a:solidFill>
                  <a:srgbClr val="000000"/>
                </a:solidFill>
              </a:rPr>
              <a:t>14:00-14:15  nu-tau Appearance                              </a:t>
            </a:r>
            <a:r>
              <a:rPr lang="en-US" dirty="0" smtClean="0">
                <a:solidFill>
                  <a:srgbClr val="000000"/>
                </a:solidFill>
              </a:rPr>
              <a:t>   A</a:t>
            </a:r>
            <a:r>
              <a:rPr lang="en-US" dirty="0">
                <a:solidFill>
                  <a:srgbClr val="000000"/>
                </a:solidFill>
              </a:rPr>
              <a:t>. de </a:t>
            </a:r>
            <a:r>
              <a:rPr lang="en-US" dirty="0" err="1">
                <a:solidFill>
                  <a:srgbClr val="000000"/>
                </a:solidFill>
              </a:rPr>
              <a:t>Gouvea</a:t>
            </a:r>
            <a:endParaRPr lang="en-US" dirty="0">
              <a:solidFill>
                <a:srgbClr val="000000"/>
              </a:solidFill>
            </a:endParaRPr>
          </a:p>
          <a:p>
            <a:pPr>
              <a:lnSpc>
                <a:spcPct val="110000"/>
              </a:lnSpc>
            </a:pPr>
            <a:r>
              <a:rPr lang="en-US" dirty="0">
                <a:solidFill>
                  <a:srgbClr val="000000"/>
                </a:solidFill>
              </a:rPr>
              <a:t>14:20-14:35  Coherent NC Elastic Scattering             J. </a:t>
            </a:r>
            <a:r>
              <a:rPr lang="en-US" dirty="0" err="1">
                <a:solidFill>
                  <a:srgbClr val="000000"/>
                </a:solidFill>
              </a:rPr>
              <a:t>Yoo</a:t>
            </a:r>
            <a:endParaRPr lang="en-US" dirty="0">
              <a:solidFill>
                <a:srgbClr val="000000"/>
              </a:solidFill>
            </a:endParaRPr>
          </a:p>
          <a:p>
            <a:pPr>
              <a:lnSpc>
                <a:spcPct val="110000"/>
              </a:lnSpc>
            </a:pPr>
            <a:r>
              <a:rPr lang="en-US" dirty="0">
                <a:solidFill>
                  <a:srgbClr val="000000"/>
                </a:solidFill>
              </a:rPr>
              <a:t>14:40-14:55  Ricochet Sterile Neutrino Search   </a:t>
            </a:r>
            <a:r>
              <a:rPr lang="en-US" dirty="0" smtClean="0">
                <a:solidFill>
                  <a:srgbClr val="000000"/>
                </a:solidFill>
              </a:rPr>
              <a:t>        E</a:t>
            </a:r>
            <a:r>
              <a:rPr lang="en-US" dirty="0">
                <a:solidFill>
                  <a:srgbClr val="000000"/>
                </a:solidFill>
              </a:rPr>
              <a:t>. Figueroa-Feliciano</a:t>
            </a:r>
          </a:p>
          <a:p>
            <a:pPr>
              <a:lnSpc>
                <a:spcPct val="110000"/>
              </a:lnSpc>
            </a:pPr>
            <a:r>
              <a:rPr lang="en-US" dirty="0" smtClean="0">
                <a:solidFill>
                  <a:srgbClr val="000000"/>
                </a:solidFill>
              </a:rPr>
              <a:t>15:</a:t>
            </a:r>
            <a:r>
              <a:rPr lang="en-US" dirty="0">
                <a:solidFill>
                  <a:srgbClr val="000000"/>
                </a:solidFill>
              </a:rPr>
              <a:t>0</a:t>
            </a:r>
            <a:r>
              <a:rPr lang="en-US" dirty="0" smtClean="0">
                <a:solidFill>
                  <a:srgbClr val="000000"/>
                </a:solidFill>
              </a:rPr>
              <a:t>0-15:</a:t>
            </a:r>
            <a:r>
              <a:rPr lang="en-US" dirty="0">
                <a:solidFill>
                  <a:srgbClr val="000000"/>
                </a:solidFill>
              </a:rPr>
              <a:t>1</a:t>
            </a:r>
            <a:r>
              <a:rPr lang="en-US" dirty="0" smtClean="0">
                <a:solidFill>
                  <a:srgbClr val="000000"/>
                </a:solidFill>
              </a:rPr>
              <a:t>5  Source &amp; Reactor Experiments              K. </a:t>
            </a:r>
            <a:r>
              <a:rPr lang="en-US" dirty="0" err="1" smtClean="0">
                <a:solidFill>
                  <a:srgbClr val="000000"/>
                </a:solidFill>
              </a:rPr>
              <a:t>Heeger</a:t>
            </a:r>
            <a:endParaRPr lang="en-US" dirty="0" smtClean="0">
              <a:solidFill>
                <a:srgbClr val="000000"/>
              </a:solidFill>
            </a:endParaRPr>
          </a:p>
          <a:p>
            <a:pPr>
              <a:lnSpc>
                <a:spcPct val="110000"/>
              </a:lnSpc>
            </a:pPr>
            <a:r>
              <a:rPr lang="en-US" dirty="0" smtClean="0">
                <a:solidFill>
                  <a:srgbClr val="000000"/>
                </a:solidFill>
              </a:rPr>
              <a:t>15:20-15:35  Very-</a:t>
            </a:r>
            <a:r>
              <a:rPr lang="en-US" dirty="0" err="1" smtClean="0">
                <a:solidFill>
                  <a:srgbClr val="000000"/>
                </a:solidFill>
              </a:rPr>
              <a:t>Short_baseline</a:t>
            </a:r>
            <a:r>
              <a:rPr lang="en-US" dirty="0" smtClean="0">
                <a:solidFill>
                  <a:srgbClr val="000000"/>
                </a:solidFill>
              </a:rPr>
              <a:t> Reactor </a:t>
            </a:r>
            <a:r>
              <a:rPr lang="en-US" dirty="0" err="1" smtClean="0">
                <a:solidFill>
                  <a:srgbClr val="000000"/>
                </a:solidFill>
              </a:rPr>
              <a:t>Expts</a:t>
            </a:r>
            <a:r>
              <a:rPr lang="en-US" dirty="0" smtClean="0">
                <a:solidFill>
                  <a:srgbClr val="000000"/>
                </a:solidFill>
              </a:rPr>
              <a:t>       N. Bowden</a:t>
            </a:r>
          </a:p>
          <a:p>
            <a:pPr>
              <a:lnSpc>
                <a:spcPct val="110000"/>
              </a:lnSpc>
            </a:pPr>
            <a:r>
              <a:rPr lang="en-US" dirty="0" smtClean="0">
                <a:solidFill>
                  <a:srgbClr val="008000"/>
                </a:solidFill>
              </a:rPr>
              <a:t>15:40-15:55  COFFEE</a:t>
            </a:r>
            <a:br>
              <a:rPr lang="en-US" dirty="0" smtClean="0">
                <a:solidFill>
                  <a:srgbClr val="008000"/>
                </a:solidFill>
              </a:rPr>
            </a:br>
            <a:endParaRPr lang="en-US" sz="300" dirty="0" smtClean="0">
              <a:solidFill>
                <a:srgbClr val="008000"/>
              </a:solidFill>
            </a:endParaRPr>
          </a:p>
          <a:p>
            <a:pPr>
              <a:lnSpc>
                <a:spcPct val="110000"/>
              </a:lnSpc>
            </a:pPr>
            <a:r>
              <a:rPr lang="en-US" dirty="0" smtClean="0">
                <a:solidFill>
                  <a:srgbClr val="3366FF"/>
                </a:solidFill>
              </a:rPr>
              <a:t>16:00-17:00  Colloquium:	                                        </a:t>
            </a:r>
            <a:r>
              <a:rPr lang="en-US" dirty="0">
                <a:solidFill>
                  <a:srgbClr val="0066FF"/>
                </a:solidFill>
              </a:rPr>
              <a:t>J. </a:t>
            </a:r>
            <a:r>
              <a:rPr lang="en-US" dirty="0" smtClean="0">
                <a:solidFill>
                  <a:srgbClr val="0066FF"/>
                </a:solidFill>
              </a:rPr>
              <a:t>Klein</a:t>
            </a:r>
            <a:br>
              <a:rPr lang="en-US" dirty="0" smtClean="0">
                <a:solidFill>
                  <a:srgbClr val="0066FF"/>
                </a:solidFill>
              </a:rPr>
            </a:br>
            <a:r>
              <a:rPr lang="en-US" dirty="0" smtClean="0">
                <a:solidFill>
                  <a:srgbClr val="3366FF"/>
                </a:solidFill>
              </a:rPr>
              <a:t> </a:t>
            </a:r>
            <a:r>
              <a:rPr lang="en-US" dirty="0" smtClean="0">
                <a:solidFill>
                  <a:srgbClr val="0066FF"/>
                </a:solidFill>
              </a:rPr>
              <a:t>  “</a:t>
            </a:r>
            <a:r>
              <a:rPr lang="en-US" sz="1600" dirty="0" smtClean="0">
                <a:solidFill>
                  <a:srgbClr val="0066FF"/>
                </a:solidFill>
              </a:rPr>
              <a:t>From </a:t>
            </a:r>
            <a:r>
              <a:rPr lang="en-US" sz="1600" dirty="0">
                <a:solidFill>
                  <a:srgbClr val="0066FF"/>
                </a:solidFill>
              </a:rPr>
              <a:t>Anomaly to Problem to Physics:  </a:t>
            </a:r>
            <a:r>
              <a:rPr lang="en-US" sz="1600" dirty="0" smtClean="0">
                <a:solidFill>
                  <a:srgbClr val="0066FF"/>
                </a:solidFill>
              </a:rPr>
              <a:t>Lessons </a:t>
            </a:r>
            <a:r>
              <a:rPr lang="en-US" sz="1600" dirty="0">
                <a:solidFill>
                  <a:srgbClr val="0066FF"/>
                </a:solidFill>
              </a:rPr>
              <a:t>from Solar </a:t>
            </a:r>
            <a:r>
              <a:rPr lang="en-US" sz="1600" dirty="0" smtClean="0">
                <a:solidFill>
                  <a:srgbClr val="0066FF"/>
                </a:solidFill>
              </a:rPr>
              <a:t>Neutrinos”</a:t>
            </a:r>
            <a:r>
              <a:rPr lang="en-US" dirty="0" smtClean="0"/>
              <a:t>	</a:t>
            </a:r>
            <a:endParaRPr lang="en-US" sz="400" dirty="0" smtClean="0"/>
          </a:p>
          <a:p>
            <a:pPr>
              <a:lnSpc>
                <a:spcPct val="110000"/>
              </a:lnSpc>
            </a:pPr>
            <a:r>
              <a:rPr lang="en-US" dirty="0" smtClean="0">
                <a:solidFill>
                  <a:srgbClr val="FF0000"/>
                </a:solidFill>
              </a:rPr>
              <a:t>Session 4 </a:t>
            </a:r>
            <a:r>
              <a:rPr lang="en-US" dirty="0" smtClean="0">
                <a:solidFill>
                  <a:srgbClr val="000000"/>
                </a:solidFill>
              </a:rPr>
              <a:t>– Chair:  </a:t>
            </a:r>
            <a:r>
              <a:rPr lang="en-US" dirty="0" smtClean="0">
                <a:solidFill>
                  <a:srgbClr val="FF0000"/>
                </a:solidFill>
              </a:rPr>
              <a:t>A. Rubbia</a:t>
            </a:r>
          </a:p>
          <a:p>
            <a:pPr>
              <a:lnSpc>
                <a:spcPct val="110000"/>
              </a:lnSpc>
            </a:pPr>
            <a:r>
              <a:rPr lang="en-US" dirty="0" smtClean="0">
                <a:solidFill>
                  <a:srgbClr val="000000"/>
                </a:solidFill>
              </a:rPr>
              <a:t>17:15-17:30  </a:t>
            </a:r>
            <a:r>
              <a:rPr lang="en-US" dirty="0" err="1" smtClean="0">
                <a:solidFill>
                  <a:srgbClr val="000000"/>
                </a:solidFill>
              </a:rPr>
              <a:t>OscSNS</a:t>
            </a:r>
            <a:r>
              <a:rPr lang="en-US" dirty="0" smtClean="0">
                <a:solidFill>
                  <a:srgbClr val="000000"/>
                </a:solidFill>
              </a:rPr>
              <a:t> at FNAL ?                                </a:t>
            </a:r>
            <a:r>
              <a:rPr lang="en-US" dirty="0" smtClean="0">
                <a:solidFill>
                  <a:srgbClr val="000000"/>
                </a:solidFill>
              </a:rPr>
              <a:t>R. Van de Water</a:t>
            </a:r>
            <a:endParaRPr lang="en-US" dirty="0" smtClean="0">
              <a:solidFill>
                <a:srgbClr val="000000"/>
              </a:solidFill>
            </a:endParaRPr>
          </a:p>
          <a:p>
            <a:pPr>
              <a:lnSpc>
                <a:spcPct val="110000"/>
              </a:lnSpc>
            </a:pPr>
            <a:r>
              <a:rPr lang="en-US" dirty="0" smtClean="0">
                <a:solidFill>
                  <a:srgbClr val="000000"/>
                </a:solidFill>
              </a:rPr>
              <a:t>17:35-17:50  NA61 / Shine                                          D. Schmitz</a:t>
            </a:r>
          </a:p>
          <a:p>
            <a:pPr>
              <a:lnSpc>
                <a:spcPct val="110000"/>
              </a:lnSpc>
            </a:pPr>
            <a:r>
              <a:rPr lang="en-US" dirty="0" smtClean="0">
                <a:solidFill>
                  <a:srgbClr val="000000"/>
                </a:solidFill>
              </a:rPr>
              <a:t>17:55-18:10  Capabilities of Upgraded MIPP              R. Raja</a:t>
            </a:r>
          </a:p>
          <a:p>
            <a:pPr>
              <a:lnSpc>
                <a:spcPct val="110000"/>
              </a:lnSpc>
            </a:pPr>
            <a:r>
              <a:rPr lang="en-US" dirty="0" smtClean="0">
                <a:solidFill>
                  <a:srgbClr val="000000"/>
                </a:solidFill>
              </a:rPr>
              <a:t>18:15-18:25  Final Remarks</a:t>
            </a:r>
          </a:p>
          <a:p>
            <a:pPr>
              <a:lnSpc>
                <a:spcPct val="110000"/>
              </a:lnSpc>
            </a:pPr>
            <a:r>
              <a:rPr lang="en-US" dirty="0">
                <a:solidFill>
                  <a:srgbClr val="008000"/>
                </a:solidFill>
              </a:rPr>
              <a:t>18:30-19:30   “Reception”</a:t>
            </a:r>
          </a:p>
          <a:p>
            <a:pPr>
              <a:lnSpc>
                <a:spcPct val="110000"/>
              </a:lnSpc>
            </a:pPr>
            <a:endParaRPr lang="en-US" dirty="0">
              <a:solidFill>
                <a:srgbClr val="FF0000"/>
              </a:solidFill>
            </a:endParaRPr>
          </a:p>
        </p:txBody>
      </p:sp>
    </p:spTree>
    <p:extLst>
      <p:ext uri="{BB962C8B-B14F-4D97-AF65-F5344CB8AC3E}">
        <p14:creationId xmlns:p14="http://schemas.microsoft.com/office/powerpoint/2010/main" val="3817954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4" name="Date Placeholder 3"/>
          <p:cNvSpPr>
            <a:spLocks noGrp="1"/>
          </p:cNvSpPr>
          <p:nvPr>
            <p:ph type="dt" sz="half" idx="10"/>
          </p:nvPr>
        </p:nvSpPr>
        <p:spPr/>
        <p:txBody>
          <a:bodyPr/>
          <a:lstStyle/>
          <a:p>
            <a:pPr>
              <a:defRPr/>
            </a:pPr>
            <a:r>
              <a:rPr lang="en-US" dirty="0" smtClean="0"/>
              <a:t>Steve Geer</a:t>
            </a:r>
            <a:endParaRPr lang="en-US" dirty="0"/>
          </a:p>
        </p:txBody>
      </p:sp>
      <p:sp>
        <p:nvSpPr>
          <p:cNvPr id="5" name="Footer Placeholder 4"/>
          <p:cNvSpPr>
            <a:spLocks noGrp="1"/>
          </p:cNvSpPr>
          <p:nvPr>
            <p:ph type="ftr" sz="quarter" idx="11"/>
          </p:nvPr>
        </p:nvSpPr>
        <p:spPr>
          <a:xfrm>
            <a:off x="1730582" y="6471800"/>
            <a:ext cx="6182646"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2</a:t>
            </a:fld>
            <a:endParaRPr lang="en-US" dirty="0"/>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72000"/>
                    </a14:imgEffect>
                  </a14:imgLayer>
                </a14:imgProps>
              </a:ext>
            </a:extLst>
          </a:blip>
          <a:stretch>
            <a:fillRect/>
          </a:stretch>
        </p:blipFill>
        <p:spPr>
          <a:xfrm>
            <a:off x="3608106" y="1534038"/>
            <a:ext cx="2388603" cy="2194231"/>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harpenSoften amount="33000"/>
                    </a14:imgEffect>
                  </a14:imgLayer>
                </a14:imgProps>
              </a:ext>
            </a:extLst>
          </a:blip>
          <a:stretch>
            <a:fillRect/>
          </a:stretch>
        </p:blipFill>
        <p:spPr>
          <a:xfrm>
            <a:off x="6153829" y="1559793"/>
            <a:ext cx="2338583" cy="2965351"/>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sharpenSoften amount="57000"/>
                    </a14:imgEffect>
                  </a14:imgLayer>
                </a14:imgProps>
              </a:ext>
            </a:extLst>
          </a:blip>
          <a:stretch>
            <a:fillRect/>
          </a:stretch>
        </p:blipFill>
        <p:spPr>
          <a:xfrm>
            <a:off x="5659283" y="4508107"/>
            <a:ext cx="2987146" cy="1824923"/>
          </a:xfrm>
          <a:prstGeom prst="rect">
            <a:avLst/>
          </a:prstGeom>
        </p:spPr>
      </p:pic>
      <p:pic>
        <p:nvPicPr>
          <p:cNvPr id="16" name="Image 24" descr="RAA_LEPplot_color.eps"/>
          <p:cNvPicPr>
            <a:picLocks noChangeAspect="1"/>
          </p:cNvPicPr>
          <p:nvPr/>
        </p:nvPicPr>
        <p:blipFill rotWithShape="1">
          <a:blip r:embed="rId9">
            <a:clrChange>
              <a:clrFrom>
                <a:srgbClr val="FFFFFF"/>
              </a:clrFrom>
              <a:clrTo>
                <a:srgbClr val="FFFFFF">
                  <a:alpha val="0"/>
                </a:srgbClr>
              </a:clrTo>
            </a:clrChange>
          </a:blip>
          <a:srcRect t="2039" b="-2039"/>
          <a:stretch/>
        </p:blipFill>
        <p:spPr bwMode="auto">
          <a:xfrm>
            <a:off x="378882" y="1660836"/>
            <a:ext cx="2939950" cy="4448317"/>
          </a:xfrm>
          <a:prstGeom prst="rect">
            <a:avLst/>
          </a:prstGeom>
          <a:noFill/>
          <a:ln w="9525">
            <a:noFill/>
            <a:miter lim="800000"/>
            <a:headEnd/>
            <a:tailEnd/>
          </a:ln>
        </p:spPr>
      </p:pic>
      <p:sp>
        <p:nvSpPr>
          <p:cNvPr id="17" name="Rectangle 16"/>
          <p:cNvSpPr/>
          <p:nvPr/>
        </p:nvSpPr>
        <p:spPr>
          <a:xfrm>
            <a:off x="435319" y="6105576"/>
            <a:ext cx="2813591" cy="276999"/>
          </a:xfrm>
          <a:prstGeom prst="rect">
            <a:avLst/>
          </a:prstGeom>
        </p:spPr>
        <p:txBody>
          <a:bodyPr wrap="none">
            <a:spAutoFit/>
          </a:bodyPr>
          <a:lstStyle/>
          <a:p>
            <a:pPr>
              <a:spcBef>
                <a:spcPts val="1000"/>
              </a:spcBef>
              <a:buClr>
                <a:srgbClr val="4C4C4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chemeClr val="accent1"/>
                </a:solidFill>
                <a:ea typeface="Arial" charset="0"/>
                <a:cs typeface="Calibri"/>
              </a:rPr>
              <a:t>Average = 0.943 ± 0.023 (</a:t>
            </a:r>
            <a:r>
              <a:rPr lang="en-US" sz="1200" b="1" dirty="0" smtClean="0">
                <a:solidFill>
                  <a:schemeClr val="accent1"/>
                </a:solidFill>
                <a:latin typeface="Symbol" charset="2"/>
                <a:ea typeface="Arial" charset="0"/>
                <a:cs typeface="Symbol" charset="2"/>
              </a:rPr>
              <a:t>c</a:t>
            </a:r>
            <a:r>
              <a:rPr lang="en-US" sz="1200" b="1" baseline="30000" dirty="0" smtClean="0">
                <a:solidFill>
                  <a:schemeClr val="accent1"/>
                </a:solidFill>
                <a:ea typeface="Arial" charset="0"/>
                <a:cs typeface="Calibri"/>
              </a:rPr>
              <a:t>2</a:t>
            </a:r>
            <a:r>
              <a:rPr lang="en-US" sz="1200" b="1" dirty="0" smtClean="0">
                <a:solidFill>
                  <a:schemeClr val="accent1"/>
                </a:solidFill>
                <a:ea typeface="Arial" charset="0"/>
                <a:cs typeface="Calibri"/>
              </a:rPr>
              <a:t>=19.6/19)</a:t>
            </a:r>
            <a:r>
              <a:rPr lang="en-US" sz="1200" dirty="0" smtClean="0">
                <a:solidFill>
                  <a:schemeClr val="accent1"/>
                </a:solidFill>
                <a:ea typeface="Arial" charset="0"/>
                <a:cs typeface="Calibri"/>
              </a:rPr>
              <a:t> </a:t>
            </a:r>
          </a:p>
        </p:txBody>
      </p:sp>
      <p:pic>
        <p:nvPicPr>
          <p:cNvPr id="18" name="Picture 17"/>
          <p:cNvPicPr>
            <a:picLocks noChangeAspect="1"/>
          </p:cNvPicPr>
          <p:nvPr/>
        </p:nvPicPr>
        <p:blipFill>
          <a:blip r:embed="rId10"/>
          <a:stretch>
            <a:fillRect/>
          </a:stretch>
        </p:blipFill>
        <p:spPr>
          <a:xfrm>
            <a:off x="3598738" y="3886959"/>
            <a:ext cx="1898477" cy="2405794"/>
          </a:xfrm>
          <a:prstGeom prst="rect">
            <a:avLst/>
          </a:prstGeom>
        </p:spPr>
      </p:pic>
      <p:sp>
        <p:nvSpPr>
          <p:cNvPr id="19" name="TextBox 18"/>
          <p:cNvSpPr txBox="1"/>
          <p:nvPr/>
        </p:nvSpPr>
        <p:spPr>
          <a:xfrm>
            <a:off x="0" y="1144468"/>
            <a:ext cx="9144000" cy="369332"/>
          </a:xfrm>
          <a:prstGeom prst="rect">
            <a:avLst/>
          </a:prstGeom>
          <a:noFill/>
        </p:spPr>
        <p:txBody>
          <a:bodyPr wrap="square" rtlCol="0">
            <a:spAutoFit/>
          </a:bodyPr>
          <a:lstStyle/>
          <a:p>
            <a:pPr algn="ctr"/>
            <a:r>
              <a:rPr lang="en-US" dirty="0" smtClean="0"/>
              <a:t>Is 3-flavor mixing the whole story ?</a:t>
            </a:r>
            <a:endParaRPr lang="en-US" dirty="0"/>
          </a:p>
        </p:txBody>
      </p:sp>
    </p:spTree>
    <p:extLst>
      <p:ext uri="{BB962C8B-B14F-4D97-AF65-F5344CB8AC3E}">
        <p14:creationId xmlns:p14="http://schemas.microsoft.com/office/powerpoint/2010/main" val="29798402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FOCUS GROUP</a:t>
            </a:r>
            <a:endParaRPr lang="en-US" sz="3600"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3</a:t>
            </a:fld>
            <a:endParaRPr lang="en-US" dirty="0"/>
          </a:p>
        </p:txBody>
      </p:sp>
      <p:sp>
        <p:nvSpPr>
          <p:cNvPr id="7" name="Footer Placeholder 4"/>
          <p:cNvSpPr>
            <a:spLocks noGrp="1"/>
          </p:cNvSpPr>
          <p:nvPr>
            <p:ph type="ftr" sz="quarter" idx="11"/>
          </p:nvPr>
        </p:nvSpPr>
        <p:spPr>
          <a:xfrm>
            <a:off x="1702670" y="6471800"/>
            <a:ext cx="6015169" cy="365125"/>
          </a:xfrm>
        </p:spPr>
        <p:txBody>
          <a:bodyPr/>
          <a:lstStyle/>
          <a:p>
            <a:pPr>
              <a:defRPr/>
            </a:pPr>
            <a:r>
              <a:rPr lang="en-US" smtClean="0"/>
              <a:t>SB Neutrino Experiments: Needs &amp; Options          21 March 2012      Fermilab</a:t>
            </a:r>
            <a:endParaRPr lang="en-US" dirty="0"/>
          </a:p>
        </p:txBody>
      </p:sp>
      <p:sp>
        <p:nvSpPr>
          <p:cNvPr id="8" name="Rectangle 7"/>
          <p:cNvSpPr/>
          <p:nvPr/>
        </p:nvSpPr>
        <p:spPr>
          <a:xfrm>
            <a:off x="1498886" y="1825236"/>
            <a:ext cx="6146228" cy="4616648"/>
          </a:xfrm>
          <a:prstGeom prst="rect">
            <a:avLst/>
          </a:prstGeom>
        </p:spPr>
        <p:txBody>
          <a:bodyPr wrap="square">
            <a:spAutoFit/>
          </a:bodyPr>
          <a:lstStyle/>
          <a:p>
            <a:r>
              <a:rPr lang="en-US" sz="1400" dirty="0"/>
              <a:t>Several neutrino oscillation experiments have produced results that exhibit, at the level of a couple of standard deviations, a tension with the simple three-flavor mixing framework. These tensions might be purely statistical in origin, or might arise from one or more unidentified systematic effects, or from new physics. Together with the laboratory and the community, we would like to ask you to consider new generation detectors and/or new types of neutrino sources that would lead to a definitive resolution of the existing anomalies. With this in mind: </a:t>
            </a:r>
            <a:r>
              <a:rPr lang="en-US" sz="1400" dirty="0" smtClean="0"/>
              <a:t/>
            </a:r>
            <a:br>
              <a:rPr lang="en-US" sz="1400" dirty="0" smtClean="0"/>
            </a:br>
            <a:endParaRPr lang="en-US" sz="1400" dirty="0"/>
          </a:p>
          <a:p>
            <a:r>
              <a:rPr lang="en-US" sz="1400" dirty="0"/>
              <a:t>1. Evaluate to what extent the ongoing and planned neutrino experiments will be able to resolve the origin of each of the couple of sigma tensions with three-flavor mixing. Identify any additional measurements that might be needed, and options for making these measurements. </a:t>
            </a:r>
            <a:r>
              <a:rPr lang="en-US" sz="1400" dirty="0" smtClean="0"/>
              <a:t/>
            </a:r>
            <a:br>
              <a:rPr lang="en-US" sz="1400" dirty="0" smtClean="0"/>
            </a:br>
            <a:endParaRPr lang="en-US" sz="1400" dirty="0"/>
          </a:p>
          <a:p>
            <a:r>
              <a:rPr lang="en-US" sz="1400" dirty="0"/>
              <a:t>2. Compare with competing facilities the future capabilities at Fermilab for supporting a short baseline neutrino program to definitively resolve the present anomalies, and suggest what the optimal short baseline neutrino program might be beyond the presently approved and running </a:t>
            </a:r>
            <a:r>
              <a:rPr lang="en-US" sz="1400" dirty="0" smtClean="0"/>
              <a:t>experiments.</a:t>
            </a:r>
            <a:endParaRPr lang="en-US" sz="900" dirty="0" smtClean="0"/>
          </a:p>
          <a:p>
            <a:endParaRPr lang="en-US" sz="900" dirty="0"/>
          </a:p>
          <a:p>
            <a:pPr marL="285750" indent="-285750">
              <a:buFont typeface="Wingdings" charset="0"/>
              <a:buChar char="è"/>
            </a:pPr>
            <a:r>
              <a:rPr lang="en-US" sz="1400" dirty="0" smtClean="0">
                <a:solidFill>
                  <a:srgbClr val="3366FF"/>
                </a:solidFill>
              </a:rPr>
              <a:t>First meeting of the Focus Group was Jan 9, 2012.</a:t>
            </a:r>
          </a:p>
          <a:p>
            <a:pPr marL="285750" indent="-285750">
              <a:buFont typeface="Wingdings" charset="0"/>
              <a:buChar char="è"/>
            </a:pPr>
            <a:r>
              <a:rPr lang="en-US" sz="1400" dirty="0" smtClean="0">
                <a:solidFill>
                  <a:srgbClr val="3366FF"/>
                </a:solidFill>
              </a:rPr>
              <a:t>Final report due on May 31, 2012;  presentation at June PAC meeting. </a:t>
            </a:r>
            <a:endParaRPr lang="en-US" sz="1400" dirty="0">
              <a:solidFill>
                <a:srgbClr val="3366FF"/>
              </a:solidFill>
            </a:endParaRPr>
          </a:p>
        </p:txBody>
      </p:sp>
      <p:sp>
        <p:nvSpPr>
          <p:cNvPr id="9" name="TextBox 8"/>
          <p:cNvSpPr txBox="1"/>
          <p:nvPr/>
        </p:nvSpPr>
        <p:spPr>
          <a:xfrm>
            <a:off x="1528218" y="1151447"/>
            <a:ext cx="6266559" cy="646331"/>
          </a:xfrm>
          <a:prstGeom prst="rect">
            <a:avLst/>
          </a:prstGeom>
          <a:noFill/>
        </p:spPr>
        <p:txBody>
          <a:bodyPr wrap="none" rtlCol="0">
            <a:spAutoFit/>
          </a:bodyPr>
          <a:lstStyle/>
          <a:p>
            <a:r>
              <a:rPr lang="en-US" dirty="0" smtClean="0">
                <a:solidFill>
                  <a:srgbClr val="0066FF"/>
                </a:solidFill>
              </a:rPr>
              <a:t>Short-Baseline Neutrino Focus Group was convened by the </a:t>
            </a:r>
            <a:br>
              <a:rPr lang="en-US" dirty="0" smtClean="0">
                <a:solidFill>
                  <a:srgbClr val="0066FF"/>
                </a:solidFill>
              </a:rPr>
            </a:br>
            <a:r>
              <a:rPr lang="en-US" dirty="0" smtClean="0">
                <a:solidFill>
                  <a:srgbClr val="0066FF"/>
                </a:solidFill>
              </a:rPr>
              <a:t>Fermilab Directorate and given the following charge:</a:t>
            </a:r>
            <a:endParaRPr lang="en-US" dirty="0">
              <a:solidFill>
                <a:srgbClr val="0066FF"/>
              </a:solidFill>
            </a:endParaRPr>
          </a:p>
        </p:txBody>
      </p:sp>
    </p:spTree>
    <p:extLst>
      <p:ext uri="{BB962C8B-B14F-4D97-AF65-F5344CB8AC3E}">
        <p14:creationId xmlns:p14="http://schemas.microsoft.com/office/powerpoint/2010/main" val="2266171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a:t>
            </a:r>
            <a:endParaRPr lang="en-US" dirty="0"/>
          </a:p>
        </p:txBody>
      </p:sp>
      <p:sp>
        <p:nvSpPr>
          <p:cNvPr id="4" name="Date Placeholder 3"/>
          <p:cNvSpPr>
            <a:spLocks noGrp="1"/>
          </p:cNvSpPr>
          <p:nvPr>
            <p:ph type="dt" sz="half" idx="10"/>
          </p:nvPr>
        </p:nvSpPr>
        <p:spPr/>
        <p:txBody>
          <a:bodyPr/>
          <a:lstStyle/>
          <a:p>
            <a:pPr>
              <a:defRPr/>
            </a:pPr>
            <a:r>
              <a:rPr lang="en-US" dirty="0" smtClean="0"/>
              <a:t>Steve Geer</a:t>
            </a:r>
            <a:endParaRPr lang="en-US" dirty="0"/>
          </a:p>
        </p:txBody>
      </p:sp>
      <p:sp>
        <p:nvSpPr>
          <p:cNvPr id="5" name="Footer Placeholder 4"/>
          <p:cNvSpPr>
            <a:spLocks noGrp="1"/>
          </p:cNvSpPr>
          <p:nvPr>
            <p:ph type="ftr" sz="quarter" idx="11"/>
          </p:nvPr>
        </p:nvSpPr>
        <p:spPr>
          <a:xfrm>
            <a:off x="1730582" y="6471800"/>
            <a:ext cx="6182646"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4</a:t>
            </a:fld>
            <a:endParaRPr lang="en-US" dirty="0"/>
          </a:p>
        </p:txBody>
      </p:sp>
      <p:sp>
        <p:nvSpPr>
          <p:cNvPr id="7" name="Content Placeholder 6"/>
          <p:cNvSpPr>
            <a:spLocks noGrp="1"/>
          </p:cNvSpPr>
          <p:nvPr>
            <p:ph idx="1"/>
          </p:nvPr>
        </p:nvSpPr>
        <p:spPr/>
        <p:txBody>
          <a:bodyPr anchor="ctr">
            <a:noAutofit/>
          </a:bodyPr>
          <a:lstStyle/>
          <a:p>
            <a:pPr>
              <a:lnSpc>
                <a:spcPct val="80000"/>
              </a:lnSpc>
            </a:pPr>
            <a:r>
              <a:rPr lang="en-US" sz="1900" dirty="0" smtClean="0"/>
              <a:t>Steve Brice				FNAL</a:t>
            </a:r>
          </a:p>
          <a:p>
            <a:pPr>
              <a:lnSpc>
                <a:spcPct val="80000"/>
              </a:lnSpc>
            </a:pPr>
            <a:r>
              <a:rPr lang="en-US" sz="1900" dirty="0" smtClean="0"/>
              <a:t>Bonnie </a:t>
            </a:r>
            <a:r>
              <a:rPr lang="en-US" sz="1900" dirty="0" err="1" smtClean="0"/>
              <a:t>Flemming</a:t>
            </a:r>
            <a:r>
              <a:rPr lang="en-US" sz="1900" dirty="0" smtClean="0"/>
              <a:t>			Yale</a:t>
            </a:r>
          </a:p>
          <a:p>
            <a:pPr>
              <a:lnSpc>
                <a:spcPct val="80000"/>
              </a:lnSpc>
            </a:pPr>
            <a:r>
              <a:rPr lang="en-US" sz="1900" dirty="0" smtClean="0"/>
              <a:t>Steve Geer </a:t>
            </a:r>
            <a:r>
              <a:rPr lang="en-US" sz="1900" dirty="0" smtClean="0">
                <a:solidFill>
                  <a:srgbClr val="558ED5"/>
                </a:solidFill>
              </a:rPr>
              <a:t>*</a:t>
            </a:r>
            <a:r>
              <a:rPr lang="en-US" sz="1900" dirty="0" smtClean="0"/>
              <a:t>	  			FNAL</a:t>
            </a:r>
            <a:endParaRPr lang="en-US" sz="1900" dirty="0"/>
          </a:p>
          <a:p>
            <a:pPr>
              <a:lnSpc>
                <a:spcPct val="80000"/>
              </a:lnSpc>
            </a:pPr>
            <a:r>
              <a:rPr lang="en-US" sz="1900" dirty="0" smtClean="0"/>
              <a:t>Andre de </a:t>
            </a:r>
            <a:r>
              <a:rPr lang="en-US" sz="1900" dirty="0" err="1" smtClean="0"/>
              <a:t>Gouvea</a:t>
            </a:r>
            <a:r>
              <a:rPr lang="en-US" sz="1900" dirty="0" smtClean="0"/>
              <a:t>			Northwestern</a:t>
            </a:r>
          </a:p>
          <a:p>
            <a:pPr>
              <a:lnSpc>
                <a:spcPct val="80000"/>
              </a:lnSpc>
            </a:pPr>
            <a:r>
              <a:rPr lang="en-US" sz="1900" dirty="0" smtClean="0"/>
              <a:t>Debbie Harris				FNAL</a:t>
            </a:r>
          </a:p>
          <a:p>
            <a:pPr>
              <a:lnSpc>
                <a:spcPct val="80000"/>
              </a:lnSpc>
            </a:pPr>
            <a:r>
              <a:rPr lang="en-US" sz="1900" dirty="0" smtClean="0"/>
              <a:t>Patrick Huber				Virginia Tech</a:t>
            </a:r>
          </a:p>
          <a:p>
            <a:pPr>
              <a:lnSpc>
                <a:spcPct val="80000"/>
              </a:lnSpc>
            </a:pPr>
            <a:r>
              <a:rPr lang="en-US" sz="1900" dirty="0" smtClean="0"/>
              <a:t>Boris </a:t>
            </a:r>
            <a:r>
              <a:rPr lang="en-US" sz="1900" dirty="0" err="1" smtClean="0"/>
              <a:t>Kayser</a:t>
            </a:r>
            <a:r>
              <a:rPr lang="en-US" sz="1900" dirty="0" smtClean="0"/>
              <a:t>				FNAL</a:t>
            </a:r>
          </a:p>
          <a:p>
            <a:pPr>
              <a:lnSpc>
                <a:spcPct val="80000"/>
              </a:lnSpc>
            </a:pPr>
            <a:r>
              <a:rPr lang="en-US" sz="1900" dirty="0" smtClean="0"/>
              <a:t>Geoff Mills				LANL</a:t>
            </a:r>
          </a:p>
          <a:p>
            <a:pPr>
              <a:lnSpc>
                <a:spcPct val="80000"/>
              </a:lnSpc>
            </a:pPr>
            <a:r>
              <a:rPr lang="en-US" sz="1900" dirty="0" err="1" smtClean="0"/>
              <a:t>Koichiro</a:t>
            </a:r>
            <a:r>
              <a:rPr lang="en-US" sz="1900" dirty="0" smtClean="0"/>
              <a:t> Nishikawa			KEK</a:t>
            </a:r>
          </a:p>
          <a:p>
            <a:pPr>
              <a:lnSpc>
                <a:spcPct val="80000"/>
              </a:lnSpc>
            </a:pPr>
            <a:r>
              <a:rPr lang="en-US" sz="1900" dirty="0" smtClean="0"/>
              <a:t>Stephen Parke				FNAL</a:t>
            </a:r>
          </a:p>
          <a:p>
            <a:pPr>
              <a:lnSpc>
                <a:spcPct val="80000"/>
              </a:lnSpc>
            </a:pPr>
            <a:r>
              <a:rPr lang="en-US" sz="1900" dirty="0" smtClean="0"/>
              <a:t>Chris Polly					FNAL</a:t>
            </a:r>
          </a:p>
          <a:p>
            <a:pPr>
              <a:lnSpc>
                <a:spcPct val="80000"/>
              </a:lnSpc>
            </a:pPr>
            <a:r>
              <a:rPr lang="en-US" sz="1900" dirty="0" smtClean="0"/>
              <a:t>Andre Rubbia				ETH Zurich</a:t>
            </a:r>
          </a:p>
          <a:p>
            <a:pPr>
              <a:lnSpc>
                <a:spcPct val="80000"/>
              </a:lnSpc>
            </a:pPr>
            <a:r>
              <a:rPr lang="en-US" sz="1900" dirty="0" smtClean="0"/>
              <a:t>Bob </a:t>
            </a:r>
            <a:r>
              <a:rPr lang="en-US" sz="1900" dirty="0" err="1" smtClean="0"/>
              <a:t>Tschirhart</a:t>
            </a:r>
            <a:r>
              <a:rPr lang="en-US" sz="1900" dirty="0" smtClean="0"/>
              <a:t>				FNAL</a:t>
            </a:r>
          </a:p>
          <a:p>
            <a:pPr>
              <a:lnSpc>
                <a:spcPct val="80000"/>
              </a:lnSpc>
            </a:pPr>
            <a:r>
              <a:rPr lang="en-US" sz="1900" dirty="0" smtClean="0"/>
              <a:t>Richard Van de Water		LANL</a:t>
            </a:r>
          </a:p>
          <a:p>
            <a:pPr>
              <a:lnSpc>
                <a:spcPct val="80000"/>
              </a:lnSpc>
            </a:pPr>
            <a:r>
              <a:rPr lang="en-US" sz="1900" dirty="0" smtClean="0"/>
              <a:t>Bob </a:t>
            </a:r>
            <a:r>
              <a:rPr lang="en-US" sz="1900" dirty="0" err="1" smtClean="0"/>
              <a:t>Zwaska</a:t>
            </a:r>
            <a:r>
              <a:rPr lang="en-US" sz="1900" dirty="0" smtClean="0"/>
              <a:t>				FNAL</a:t>
            </a:r>
          </a:p>
          <a:p>
            <a:pPr>
              <a:lnSpc>
                <a:spcPct val="80000"/>
              </a:lnSpc>
            </a:pPr>
            <a:r>
              <a:rPr lang="en-US" sz="1900" dirty="0" smtClean="0"/>
              <a:t>Sam Zeller					FNAL</a:t>
            </a:r>
            <a:endParaRPr lang="en-US" sz="1900" dirty="0"/>
          </a:p>
        </p:txBody>
      </p:sp>
    </p:spTree>
    <p:extLst>
      <p:ext uri="{BB962C8B-B14F-4D97-AF65-F5344CB8AC3E}">
        <p14:creationId xmlns:p14="http://schemas.microsoft.com/office/powerpoint/2010/main" val="5416277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p:txBody>
          <a:bodyPr anchor="ctr">
            <a:noAutofit/>
          </a:bodyPr>
          <a:lstStyle/>
          <a:p>
            <a:pPr lvl="0">
              <a:buNone/>
            </a:pPr>
            <a:r>
              <a:rPr lang="en-US" sz="2400" dirty="0" smtClean="0">
                <a:solidFill>
                  <a:srgbClr val="FF0000"/>
                </a:solidFill>
              </a:rPr>
              <a:t>Phase </a:t>
            </a:r>
            <a:r>
              <a:rPr lang="en-US" sz="2400" dirty="0">
                <a:solidFill>
                  <a:srgbClr val="FF0000"/>
                </a:solidFill>
              </a:rPr>
              <a:t>1:</a:t>
            </a:r>
            <a:r>
              <a:rPr lang="en-US" sz="2400" dirty="0"/>
              <a:t>  </a:t>
            </a:r>
            <a:br>
              <a:rPr lang="en-US" sz="2400" dirty="0"/>
            </a:br>
            <a:r>
              <a:rPr lang="en-US" sz="2400" dirty="0">
                <a:solidFill>
                  <a:schemeClr val="tx2"/>
                </a:solidFill>
              </a:rPr>
              <a:t>Summarize present situation &amp; the expected impact of the already approved program. Specify what, beyond this,  future experiments must do (requirements) to arrive at definitive results. List options to be considered.  </a:t>
            </a:r>
            <a:r>
              <a:rPr lang="en-US" sz="2400" dirty="0" smtClean="0">
                <a:solidFill>
                  <a:schemeClr val="tx2"/>
                </a:solidFill>
              </a:rPr>
              <a:t/>
            </a:r>
            <a:br>
              <a:rPr lang="en-US" sz="2400" dirty="0" smtClean="0">
                <a:solidFill>
                  <a:schemeClr val="tx2"/>
                </a:solidFill>
              </a:rPr>
            </a:br>
            <a:r>
              <a:rPr lang="en-US" sz="2400" dirty="0" smtClean="0">
                <a:cs typeface="Arial"/>
              </a:rPr>
              <a:t>→</a:t>
            </a:r>
            <a:r>
              <a:rPr lang="en-US" sz="2400" dirty="0" smtClean="0">
                <a:solidFill>
                  <a:schemeClr val="tx2"/>
                </a:solidFill>
                <a:cs typeface="Arial"/>
              </a:rPr>
              <a:t>  </a:t>
            </a:r>
            <a:r>
              <a:rPr lang="en-US" sz="2400" dirty="0" smtClean="0"/>
              <a:t>Write </a:t>
            </a:r>
            <a:r>
              <a:rPr lang="en-US" sz="2400" dirty="0"/>
              <a:t>interim report</a:t>
            </a:r>
            <a:r>
              <a:rPr lang="en-US" sz="2400" dirty="0" smtClean="0"/>
              <a:t>.   </a:t>
            </a:r>
            <a:r>
              <a:rPr lang="en-US" sz="2400" dirty="0" smtClean="0">
                <a:solidFill>
                  <a:srgbClr val="008000"/>
                </a:solidFill>
              </a:rPr>
              <a:t>(</a:t>
            </a:r>
            <a:r>
              <a:rPr lang="en-US" sz="2400" dirty="0">
                <a:solidFill>
                  <a:srgbClr val="008000"/>
                </a:solidFill>
              </a:rPr>
              <a:t>W</a:t>
            </a:r>
            <a:r>
              <a:rPr lang="en-US" sz="2400" dirty="0" smtClean="0">
                <a:solidFill>
                  <a:srgbClr val="008000"/>
                </a:solidFill>
              </a:rPr>
              <a:t>ill begin after this meeting)</a:t>
            </a:r>
            <a:r>
              <a:rPr lang="en-US" sz="2400" dirty="0"/>
              <a:t/>
            </a:r>
            <a:br>
              <a:rPr lang="en-US" sz="2400" dirty="0"/>
            </a:br>
            <a:r>
              <a:rPr lang="en-US" sz="2400" dirty="0" smtClean="0"/>
              <a:t>  </a:t>
            </a:r>
            <a:endParaRPr lang="en-US" sz="2400" dirty="0"/>
          </a:p>
          <a:p>
            <a:pPr lvl="0">
              <a:buNone/>
            </a:pPr>
            <a:r>
              <a:rPr lang="en-US" sz="2400" dirty="0">
                <a:solidFill>
                  <a:srgbClr val="FF0000"/>
                </a:solidFill>
              </a:rPr>
              <a:t>Phase 2: </a:t>
            </a:r>
            <a:r>
              <a:rPr lang="en-US" sz="2400" dirty="0"/>
              <a:t/>
            </a:r>
            <a:br>
              <a:rPr lang="en-US" sz="2400" dirty="0"/>
            </a:br>
            <a:r>
              <a:rPr lang="en-US" sz="2400" dirty="0">
                <a:solidFill>
                  <a:schemeClr val="tx2"/>
                </a:solidFill>
              </a:rPr>
              <a:t>Compare options against the requirements. Construct a “strategic plan” that would be attractive for Fermilab.  </a:t>
            </a:r>
            <a:r>
              <a:rPr lang="en-US" sz="2400" dirty="0" smtClean="0">
                <a:solidFill>
                  <a:schemeClr val="tx2"/>
                </a:solidFill>
              </a:rPr>
              <a:t/>
            </a:r>
            <a:br>
              <a:rPr lang="en-US" sz="2400" dirty="0" smtClean="0">
                <a:solidFill>
                  <a:schemeClr val="tx2"/>
                </a:solidFill>
              </a:rPr>
            </a:br>
            <a:r>
              <a:rPr lang="en-US" sz="2400" dirty="0" smtClean="0">
                <a:cs typeface="Arial"/>
              </a:rPr>
              <a:t>→  </a:t>
            </a:r>
            <a:r>
              <a:rPr lang="en-US" sz="2400" dirty="0"/>
              <a:t>Write final report</a:t>
            </a:r>
            <a:r>
              <a:rPr lang="en-US" sz="2400" dirty="0" smtClean="0"/>
              <a:t>.   </a:t>
            </a:r>
            <a:r>
              <a:rPr lang="en-US" sz="2400" dirty="0" smtClean="0">
                <a:solidFill>
                  <a:srgbClr val="008000"/>
                </a:solidFill>
              </a:rPr>
              <a:t>(Due date: May 31</a:t>
            </a:r>
            <a:r>
              <a:rPr lang="en-US" sz="2400" baseline="30000" dirty="0" smtClean="0">
                <a:solidFill>
                  <a:srgbClr val="008000"/>
                </a:solidFill>
              </a:rPr>
              <a:t>st</a:t>
            </a:r>
            <a:r>
              <a:rPr lang="en-US" sz="2400" dirty="0" smtClean="0">
                <a:solidFill>
                  <a:srgbClr val="008000"/>
                </a:solidFill>
              </a:rPr>
              <a:t>)</a:t>
            </a:r>
            <a:endParaRPr lang="en-US" sz="2400" dirty="0">
              <a:solidFill>
                <a:srgbClr val="008000"/>
              </a:solidFill>
            </a:endParaRPr>
          </a:p>
          <a:p>
            <a:endParaRPr lang="en-US" sz="2400" dirty="0" smtClean="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a:xfrm>
            <a:off x="1688714" y="6471800"/>
            <a:ext cx="6280339"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5</a:t>
            </a:fld>
            <a:endParaRPr lang="en-US" dirty="0"/>
          </a:p>
        </p:txBody>
      </p:sp>
    </p:spTree>
    <p:extLst>
      <p:ext uri="{BB962C8B-B14F-4D97-AF65-F5344CB8AC3E}">
        <p14:creationId xmlns:p14="http://schemas.microsoft.com/office/powerpoint/2010/main" val="1299781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6</a:t>
            </a:fld>
            <a:endParaRPr lang="en-US"/>
          </a:p>
        </p:txBody>
      </p:sp>
      <p:sp>
        <p:nvSpPr>
          <p:cNvPr id="8" name="Footer Placeholder 4"/>
          <p:cNvSpPr>
            <a:spLocks noGrp="1"/>
          </p:cNvSpPr>
          <p:nvPr>
            <p:ph type="ftr" sz="quarter" idx="11"/>
          </p:nvPr>
        </p:nvSpPr>
        <p:spPr>
          <a:xfrm>
            <a:off x="1667779" y="6471800"/>
            <a:ext cx="6140777" cy="365125"/>
          </a:xfrm>
        </p:spPr>
        <p:txBody>
          <a:bodyPr/>
          <a:lstStyle/>
          <a:p>
            <a:pPr>
              <a:defRPr/>
            </a:pPr>
            <a:r>
              <a:rPr lang="en-US" smtClean="0"/>
              <a:t>SB Neutrino Experiments: Needs &amp; Options          21 March 2012      Fermilab</a:t>
            </a:r>
            <a:endParaRPr lang="en-US" dirty="0"/>
          </a:p>
        </p:txBody>
      </p:sp>
      <p:sp>
        <p:nvSpPr>
          <p:cNvPr id="3" name="TextBox 2"/>
          <p:cNvSpPr txBox="1"/>
          <p:nvPr/>
        </p:nvSpPr>
        <p:spPr>
          <a:xfrm>
            <a:off x="732707" y="1481830"/>
            <a:ext cx="7665368" cy="4524316"/>
          </a:xfrm>
          <a:prstGeom prst="rect">
            <a:avLst/>
          </a:prstGeom>
          <a:noFill/>
        </p:spPr>
        <p:txBody>
          <a:bodyPr wrap="square" rtlCol="0">
            <a:spAutoFit/>
          </a:bodyPr>
          <a:lstStyle/>
          <a:p>
            <a:pPr marL="342900" indent="-342900">
              <a:buFont typeface="Arial"/>
              <a:buChar char="•"/>
            </a:pPr>
            <a:r>
              <a:rPr lang="en-US" dirty="0" smtClean="0"/>
              <a:t>Tensions Sub-Group</a:t>
            </a:r>
            <a:br>
              <a:rPr lang="en-US" dirty="0" smtClean="0"/>
            </a:br>
            <a:r>
              <a:rPr lang="en-US" dirty="0" smtClean="0">
                <a:solidFill>
                  <a:srgbClr val="4F81BD"/>
                </a:solidFill>
              </a:rPr>
              <a:t>Summarize tensions with 3-flavor mixing, expected impact of near-term experiments, &amp; requirements for longer-term definitive experiments.</a:t>
            </a:r>
            <a:br>
              <a:rPr lang="en-US" dirty="0" smtClean="0">
                <a:solidFill>
                  <a:srgbClr val="4F81BD"/>
                </a:solidFill>
              </a:rPr>
            </a:br>
            <a:endParaRPr lang="en-US" dirty="0" smtClean="0">
              <a:solidFill>
                <a:srgbClr val="4F81BD"/>
              </a:solidFill>
            </a:endParaRPr>
          </a:p>
          <a:p>
            <a:pPr marL="342900" indent="-342900">
              <a:buFont typeface="Arial"/>
              <a:buChar char="•"/>
            </a:pPr>
            <a:r>
              <a:rPr lang="en-US" dirty="0" smtClean="0"/>
              <a:t>Options Sub-Group</a:t>
            </a:r>
            <a:br>
              <a:rPr lang="en-US" dirty="0" smtClean="0"/>
            </a:br>
            <a:r>
              <a:rPr lang="en-US" dirty="0" smtClean="0">
                <a:solidFill>
                  <a:srgbClr val="4F81BD"/>
                </a:solidFill>
              </a:rPr>
              <a:t>Summarize options to be considered, including new detectors and/or new types of neutrino source.</a:t>
            </a:r>
          </a:p>
          <a:p>
            <a:pPr marL="342900" indent="-342900">
              <a:buFont typeface="Arial"/>
              <a:buChar char="•"/>
            </a:pPr>
            <a:endParaRPr lang="en-US" dirty="0" smtClean="0"/>
          </a:p>
          <a:p>
            <a:pPr marL="342900" indent="-342900">
              <a:buFont typeface="Arial"/>
              <a:buChar char="•"/>
            </a:pPr>
            <a:r>
              <a:rPr lang="en-US" dirty="0" smtClean="0"/>
              <a:t>Cross-Sections &amp; Fluxes Sub-Group</a:t>
            </a:r>
            <a:br>
              <a:rPr lang="en-US" dirty="0" smtClean="0"/>
            </a:br>
            <a:r>
              <a:rPr lang="en-US" dirty="0" smtClean="0">
                <a:solidFill>
                  <a:srgbClr val="4F81BD"/>
                </a:solidFill>
              </a:rPr>
              <a:t>Summarize near-term expectations, and what is possible / desirable in the longer term.</a:t>
            </a:r>
            <a:br>
              <a:rPr lang="en-US" dirty="0" smtClean="0">
                <a:solidFill>
                  <a:srgbClr val="4F81BD"/>
                </a:solidFill>
              </a:rPr>
            </a:br>
            <a:endParaRPr lang="en-US" dirty="0" smtClean="0">
              <a:solidFill>
                <a:srgbClr val="4F81BD"/>
              </a:solidFill>
            </a:endParaRPr>
          </a:p>
          <a:p>
            <a:pPr marL="342900" indent="-342900">
              <a:buFont typeface="Arial"/>
              <a:buChar char="•"/>
            </a:pPr>
            <a:r>
              <a:rPr lang="en-US" dirty="0" smtClean="0"/>
              <a:t>Facility Parameters Sub-Group</a:t>
            </a:r>
            <a:br>
              <a:rPr lang="en-US" dirty="0" smtClean="0"/>
            </a:br>
            <a:r>
              <a:rPr lang="en-US" dirty="0" smtClean="0">
                <a:solidFill>
                  <a:srgbClr val="4F81BD"/>
                </a:solidFill>
              </a:rPr>
              <a:t>Summarize relevant parameters of the evolving Fermilab accelerators c.f. the evolving parameters for corresponding facilities elsewhere. </a:t>
            </a:r>
            <a:endParaRPr lang="en-US" dirty="0">
              <a:solidFill>
                <a:srgbClr val="4F81BD"/>
              </a:solidFill>
            </a:endParaRPr>
          </a:p>
        </p:txBody>
      </p:sp>
    </p:spTree>
    <p:extLst>
      <p:ext uri="{BB962C8B-B14F-4D97-AF65-F5344CB8AC3E}">
        <p14:creationId xmlns:p14="http://schemas.microsoft.com/office/powerpoint/2010/main" val="15035619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SUB-GROUPS</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a:xfrm>
            <a:off x="1807342" y="6471800"/>
            <a:ext cx="6147755"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7</a:t>
            </a:fld>
            <a:endParaRPr lang="en-US" dirty="0"/>
          </a:p>
        </p:txBody>
      </p:sp>
      <p:sp>
        <p:nvSpPr>
          <p:cNvPr id="7" name="TextBox 6"/>
          <p:cNvSpPr txBox="1"/>
          <p:nvPr/>
        </p:nvSpPr>
        <p:spPr>
          <a:xfrm>
            <a:off x="1084726" y="1455269"/>
            <a:ext cx="3320280" cy="4524316"/>
          </a:xfrm>
          <a:prstGeom prst="rect">
            <a:avLst/>
          </a:prstGeom>
          <a:noFill/>
        </p:spPr>
        <p:txBody>
          <a:bodyPr wrap="square" rtlCol="0">
            <a:spAutoFit/>
          </a:bodyPr>
          <a:lstStyle/>
          <a:p>
            <a:r>
              <a:rPr lang="en-US" b="1" dirty="0" smtClean="0">
                <a:solidFill>
                  <a:srgbClr val="FF0000"/>
                </a:solidFill>
              </a:rPr>
              <a:t>Tensions Sub-Group</a:t>
            </a:r>
            <a:r>
              <a:rPr lang="en-US" b="1" dirty="0">
                <a:solidFill>
                  <a:srgbClr val="FF0000"/>
                </a:solidFill>
              </a:rPr>
              <a:t>:</a:t>
            </a:r>
            <a:r>
              <a:rPr lang="en-US" dirty="0">
                <a:solidFill>
                  <a:srgbClr val="FF0000"/>
                </a:solidFill>
              </a:rPr>
              <a:t/>
            </a:r>
            <a:br>
              <a:rPr lang="en-US" dirty="0">
                <a:solidFill>
                  <a:srgbClr val="FF0000"/>
                </a:solidFill>
              </a:rPr>
            </a:br>
            <a:r>
              <a:rPr lang="en-US" dirty="0"/>
              <a:t>S. Brice </a:t>
            </a:r>
            <a:br>
              <a:rPr lang="en-US" dirty="0"/>
            </a:br>
            <a:r>
              <a:rPr lang="en-US" dirty="0"/>
              <a:t>A. de </a:t>
            </a:r>
            <a:r>
              <a:rPr lang="en-US" dirty="0" err="1"/>
              <a:t>Gouvea</a:t>
            </a:r>
            <a:r>
              <a:rPr lang="en-US" dirty="0"/>
              <a:t> </a:t>
            </a:r>
            <a:br>
              <a:rPr lang="en-US" dirty="0"/>
            </a:br>
            <a:r>
              <a:rPr lang="en-US" dirty="0"/>
              <a:t>P. Huber </a:t>
            </a:r>
            <a:br>
              <a:rPr lang="en-US" dirty="0"/>
            </a:br>
            <a:r>
              <a:rPr lang="en-US" dirty="0">
                <a:solidFill>
                  <a:schemeClr val="accent1"/>
                </a:solidFill>
              </a:rPr>
              <a:t>B. </a:t>
            </a:r>
            <a:r>
              <a:rPr lang="en-US" dirty="0" err="1" smtClean="0">
                <a:solidFill>
                  <a:schemeClr val="accent1"/>
                </a:solidFill>
              </a:rPr>
              <a:t>Kayser</a:t>
            </a:r>
            <a:r>
              <a:rPr lang="en-US" dirty="0" smtClean="0">
                <a:solidFill>
                  <a:schemeClr val="accent1"/>
                </a:solidFill>
              </a:rPr>
              <a:t> </a:t>
            </a:r>
            <a:r>
              <a:rPr lang="en-US" i="1" dirty="0">
                <a:solidFill>
                  <a:schemeClr val="accent1"/>
                </a:solidFill>
              </a:rPr>
              <a:t>(facilitator)</a:t>
            </a:r>
            <a:r>
              <a:rPr lang="en-US" dirty="0">
                <a:solidFill>
                  <a:schemeClr val="accent1"/>
                </a:solidFill>
              </a:rPr>
              <a:t/>
            </a:r>
            <a:br>
              <a:rPr lang="en-US" dirty="0">
                <a:solidFill>
                  <a:schemeClr val="accent1"/>
                </a:solidFill>
              </a:rPr>
            </a:br>
            <a:r>
              <a:rPr lang="en-US" dirty="0"/>
              <a:t>G. Mills </a:t>
            </a:r>
            <a:br>
              <a:rPr lang="en-US" dirty="0"/>
            </a:br>
            <a:r>
              <a:rPr lang="en-US" dirty="0"/>
              <a:t>R. Van de Water </a:t>
            </a:r>
            <a:br>
              <a:rPr lang="en-US" dirty="0"/>
            </a:br>
            <a:r>
              <a:rPr lang="en-US" dirty="0"/>
              <a:t>G. Zeller </a:t>
            </a:r>
            <a:endParaRPr lang="en-US" dirty="0" smtClean="0"/>
          </a:p>
          <a:p>
            <a:endParaRPr lang="en-US" b="1" dirty="0"/>
          </a:p>
          <a:p>
            <a:r>
              <a:rPr lang="en-US" b="1" dirty="0" smtClean="0">
                <a:solidFill>
                  <a:srgbClr val="FF0000"/>
                </a:solidFill>
              </a:rPr>
              <a:t>Options Sub-Group</a:t>
            </a:r>
            <a:r>
              <a:rPr lang="en-US" b="1" dirty="0">
                <a:solidFill>
                  <a:srgbClr val="FF0000"/>
                </a:solidFill>
              </a:rPr>
              <a:t>:</a:t>
            </a:r>
            <a:r>
              <a:rPr lang="en-US" dirty="0">
                <a:solidFill>
                  <a:srgbClr val="FF0000"/>
                </a:solidFill>
              </a:rPr>
              <a:t/>
            </a:r>
            <a:br>
              <a:rPr lang="en-US" dirty="0">
                <a:solidFill>
                  <a:srgbClr val="FF0000"/>
                </a:solidFill>
              </a:rPr>
            </a:br>
            <a:r>
              <a:rPr lang="en-US" dirty="0"/>
              <a:t>B. Fleming </a:t>
            </a:r>
            <a:br>
              <a:rPr lang="en-US" dirty="0"/>
            </a:br>
            <a:r>
              <a:rPr lang="en-US" dirty="0"/>
              <a:t>A. de </a:t>
            </a:r>
            <a:r>
              <a:rPr lang="en-US" dirty="0" err="1"/>
              <a:t>Gouvea</a:t>
            </a:r>
            <a:r>
              <a:rPr lang="en-US" dirty="0"/>
              <a:t> </a:t>
            </a:r>
            <a:br>
              <a:rPr lang="en-US" dirty="0"/>
            </a:br>
            <a:r>
              <a:rPr lang="en-US" dirty="0"/>
              <a:t>G. Mills </a:t>
            </a:r>
            <a:br>
              <a:rPr lang="en-US" dirty="0"/>
            </a:br>
            <a:r>
              <a:rPr lang="en-US" dirty="0"/>
              <a:t>S. Parke </a:t>
            </a:r>
            <a:br>
              <a:rPr lang="en-US" dirty="0"/>
            </a:br>
            <a:r>
              <a:rPr lang="en-US" dirty="0"/>
              <a:t>A. Rubbia </a:t>
            </a:r>
            <a:br>
              <a:rPr lang="en-US" dirty="0"/>
            </a:br>
            <a:r>
              <a:rPr lang="en-US" dirty="0">
                <a:solidFill>
                  <a:srgbClr val="4F81BD"/>
                </a:solidFill>
              </a:rPr>
              <a:t>R. </a:t>
            </a:r>
            <a:r>
              <a:rPr lang="en-US" dirty="0" err="1">
                <a:solidFill>
                  <a:srgbClr val="4F81BD"/>
                </a:solidFill>
              </a:rPr>
              <a:t>Tschirhart</a:t>
            </a:r>
            <a:r>
              <a:rPr lang="en-US" dirty="0">
                <a:solidFill>
                  <a:srgbClr val="4F81BD"/>
                </a:solidFill>
              </a:rPr>
              <a:t> </a:t>
            </a:r>
            <a:r>
              <a:rPr lang="en-US" i="1" dirty="0">
                <a:solidFill>
                  <a:srgbClr val="4F81BD"/>
                </a:solidFill>
              </a:rPr>
              <a:t>(facilitator</a:t>
            </a:r>
            <a:r>
              <a:rPr lang="en-US" i="1" dirty="0" smtClean="0">
                <a:solidFill>
                  <a:srgbClr val="4F81BD"/>
                </a:solidFill>
              </a:rPr>
              <a:t>)</a:t>
            </a:r>
            <a:endParaRPr lang="en-US" dirty="0">
              <a:solidFill>
                <a:srgbClr val="4F81BD"/>
              </a:solidFill>
            </a:endParaRPr>
          </a:p>
        </p:txBody>
      </p:sp>
      <p:sp>
        <p:nvSpPr>
          <p:cNvPr id="10" name="TextBox 9"/>
          <p:cNvSpPr txBox="1"/>
          <p:nvPr/>
        </p:nvSpPr>
        <p:spPr>
          <a:xfrm>
            <a:off x="4524044" y="1448909"/>
            <a:ext cx="3783268" cy="4247317"/>
          </a:xfrm>
          <a:prstGeom prst="rect">
            <a:avLst/>
          </a:prstGeom>
          <a:noFill/>
        </p:spPr>
        <p:txBody>
          <a:bodyPr wrap="square" rtlCol="0">
            <a:spAutoFit/>
          </a:bodyPr>
          <a:lstStyle/>
          <a:p>
            <a:r>
              <a:rPr lang="en-US" b="1" dirty="0" smtClean="0">
                <a:solidFill>
                  <a:srgbClr val="FF0000"/>
                </a:solidFill>
              </a:rPr>
              <a:t>Cross </a:t>
            </a:r>
            <a:r>
              <a:rPr lang="en-US" b="1" dirty="0">
                <a:solidFill>
                  <a:srgbClr val="FF0000"/>
                </a:solidFill>
              </a:rPr>
              <a:t>Sections &amp;</a:t>
            </a:r>
            <a:r>
              <a:rPr lang="en-US" b="1" dirty="0" smtClean="0">
                <a:solidFill>
                  <a:srgbClr val="FF0000"/>
                </a:solidFill>
              </a:rPr>
              <a:t> </a:t>
            </a:r>
            <a:r>
              <a:rPr lang="en-US" b="1" dirty="0">
                <a:solidFill>
                  <a:srgbClr val="FF0000"/>
                </a:solidFill>
              </a:rPr>
              <a:t>Flux </a:t>
            </a:r>
            <a:r>
              <a:rPr lang="en-US" b="1" dirty="0" smtClean="0">
                <a:solidFill>
                  <a:srgbClr val="FF0000"/>
                </a:solidFill>
              </a:rPr>
              <a:t/>
            </a:r>
            <a:br>
              <a:rPr lang="en-US" b="1" dirty="0" smtClean="0">
                <a:solidFill>
                  <a:srgbClr val="FF0000"/>
                </a:solidFill>
              </a:rPr>
            </a:br>
            <a:r>
              <a:rPr lang="en-US" b="1" dirty="0" smtClean="0">
                <a:solidFill>
                  <a:srgbClr val="FF0000"/>
                </a:solidFill>
              </a:rPr>
              <a:t>Sub-Group</a:t>
            </a:r>
            <a:r>
              <a:rPr lang="en-US" b="1" dirty="0">
                <a:solidFill>
                  <a:srgbClr val="FF0000"/>
                </a:solidFill>
              </a:rPr>
              <a:t>:</a:t>
            </a:r>
            <a:r>
              <a:rPr lang="en-US" dirty="0">
                <a:solidFill>
                  <a:srgbClr val="FF0000"/>
                </a:solidFill>
              </a:rPr>
              <a:t/>
            </a:r>
            <a:br>
              <a:rPr lang="en-US" dirty="0">
                <a:solidFill>
                  <a:srgbClr val="FF0000"/>
                </a:solidFill>
              </a:rPr>
            </a:br>
            <a:r>
              <a:rPr lang="en-US" dirty="0"/>
              <a:t>B. Fleming </a:t>
            </a:r>
            <a:br>
              <a:rPr lang="en-US" dirty="0"/>
            </a:br>
            <a:r>
              <a:rPr lang="en-US" dirty="0"/>
              <a:t>D. Harris </a:t>
            </a:r>
            <a:br>
              <a:rPr lang="en-US" dirty="0"/>
            </a:br>
            <a:r>
              <a:rPr lang="en-US" dirty="0"/>
              <a:t>P. Huber </a:t>
            </a:r>
            <a:br>
              <a:rPr lang="en-US" dirty="0"/>
            </a:br>
            <a:r>
              <a:rPr lang="en-US" dirty="0"/>
              <a:t>C. Polly </a:t>
            </a:r>
            <a:br>
              <a:rPr lang="en-US" dirty="0"/>
            </a:br>
            <a:r>
              <a:rPr lang="en-US" dirty="0">
                <a:solidFill>
                  <a:srgbClr val="4F81BD"/>
                </a:solidFill>
              </a:rPr>
              <a:t>G. Zeller </a:t>
            </a:r>
            <a:r>
              <a:rPr lang="en-US" i="1" dirty="0">
                <a:solidFill>
                  <a:srgbClr val="4F81BD"/>
                </a:solidFill>
              </a:rPr>
              <a:t>(facilitator)</a:t>
            </a:r>
            <a:r>
              <a:rPr lang="en-US" dirty="0">
                <a:solidFill>
                  <a:srgbClr val="4F81BD"/>
                </a:solidFill>
              </a:rPr>
              <a:t> </a:t>
            </a:r>
            <a:endParaRPr lang="en-US" dirty="0" smtClean="0">
              <a:solidFill>
                <a:srgbClr val="4F81BD"/>
              </a:solidFill>
            </a:endParaRPr>
          </a:p>
          <a:p>
            <a:endParaRPr lang="en-US" dirty="0" smtClean="0">
              <a:solidFill>
                <a:srgbClr val="4F81BD"/>
              </a:solidFill>
            </a:endParaRPr>
          </a:p>
          <a:p>
            <a:endParaRPr lang="en-US" b="1" dirty="0"/>
          </a:p>
          <a:p>
            <a:r>
              <a:rPr lang="en-US" b="1" dirty="0" smtClean="0">
                <a:solidFill>
                  <a:srgbClr val="FF0000"/>
                </a:solidFill>
              </a:rPr>
              <a:t>Facility Parameters </a:t>
            </a:r>
            <a:br>
              <a:rPr lang="en-US" b="1" dirty="0" smtClean="0">
                <a:solidFill>
                  <a:srgbClr val="FF0000"/>
                </a:solidFill>
              </a:rPr>
            </a:br>
            <a:r>
              <a:rPr lang="en-US" b="1" dirty="0" smtClean="0">
                <a:solidFill>
                  <a:srgbClr val="FF0000"/>
                </a:solidFill>
              </a:rPr>
              <a:t>Sub-Group</a:t>
            </a:r>
            <a:r>
              <a:rPr lang="en-US" b="1" dirty="0">
                <a:solidFill>
                  <a:srgbClr val="FF0000"/>
                </a:solidFill>
              </a:rPr>
              <a:t>:</a:t>
            </a:r>
            <a:r>
              <a:rPr lang="en-US" dirty="0">
                <a:solidFill>
                  <a:srgbClr val="FF0000"/>
                </a:solidFill>
              </a:rPr>
              <a:t/>
            </a:r>
            <a:br>
              <a:rPr lang="en-US" dirty="0">
                <a:solidFill>
                  <a:srgbClr val="FF0000"/>
                </a:solidFill>
              </a:rPr>
            </a:br>
            <a:r>
              <a:rPr lang="en-US" dirty="0"/>
              <a:t>A. Rubbia </a:t>
            </a:r>
            <a:br>
              <a:rPr lang="en-US" dirty="0"/>
            </a:br>
            <a:r>
              <a:rPr lang="en-US" dirty="0"/>
              <a:t>R. </a:t>
            </a:r>
            <a:r>
              <a:rPr lang="en-US" dirty="0" err="1"/>
              <a:t>Tschirhart</a:t>
            </a:r>
            <a:r>
              <a:rPr lang="en-US" dirty="0"/>
              <a:t> </a:t>
            </a:r>
            <a:br>
              <a:rPr lang="en-US" dirty="0"/>
            </a:br>
            <a:r>
              <a:rPr lang="en-US" dirty="0"/>
              <a:t>R. Van de Water </a:t>
            </a:r>
            <a:br>
              <a:rPr lang="en-US" dirty="0"/>
            </a:br>
            <a:r>
              <a:rPr lang="en-US" dirty="0">
                <a:solidFill>
                  <a:srgbClr val="4F81BD"/>
                </a:solidFill>
              </a:rPr>
              <a:t>R. </a:t>
            </a:r>
            <a:r>
              <a:rPr lang="en-US" dirty="0" err="1">
                <a:solidFill>
                  <a:srgbClr val="4F81BD"/>
                </a:solidFill>
              </a:rPr>
              <a:t>Zwaska</a:t>
            </a:r>
            <a:r>
              <a:rPr lang="en-US" dirty="0">
                <a:solidFill>
                  <a:srgbClr val="4F81BD"/>
                </a:solidFill>
              </a:rPr>
              <a:t> </a:t>
            </a:r>
            <a:r>
              <a:rPr lang="en-US" i="1" dirty="0">
                <a:solidFill>
                  <a:srgbClr val="4F81BD"/>
                </a:solidFill>
              </a:rPr>
              <a:t>(facilitator)</a:t>
            </a:r>
            <a:endParaRPr lang="en-US" dirty="0">
              <a:solidFill>
                <a:srgbClr val="4F81BD"/>
              </a:solidFill>
            </a:endParaRPr>
          </a:p>
        </p:txBody>
      </p:sp>
    </p:spTree>
    <p:extLst>
      <p:ext uri="{BB962C8B-B14F-4D97-AF65-F5344CB8AC3E}">
        <p14:creationId xmlns:p14="http://schemas.microsoft.com/office/powerpoint/2010/main" val="837762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INPUT</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8</a:t>
            </a:fld>
            <a:endParaRPr lang="en-US"/>
          </a:p>
        </p:txBody>
      </p:sp>
      <p:sp>
        <p:nvSpPr>
          <p:cNvPr id="8" name="Footer Placeholder 4"/>
          <p:cNvSpPr>
            <a:spLocks noGrp="1"/>
          </p:cNvSpPr>
          <p:nvPr>
            <p:ph type="ftr" sz="quarter" idx="11"/>
          </p:nvPr>
        </p:nvSpPr>
        <p:spPr>
          <a:xfrm>
            <a:off x="1744539" y="6471800"/>
            <a:ext cx="6084951" cy="365125"/>
          </a:xfrm>
        </p:spPr>
        <p:txBody>
          <a:bodyPr/>
          <a:lstStyle/>
          <a:p>
            <a:pPr>
              <a:defRPr/>
            </a:pPr>
            <a:r>
              <a:rPr lang="en-US" smtClean="0"/>
              <a:t>SB Neutrino Experiments: Needs &amp; Options          21 March 2012      Fermilab</a:t>
            </a:r>
            <a:endParaRPr lang="en-US" dirty="0"/>
          </a:p>
        </p:txBody>
      </p:sp>
      <p:sp>
        <p:nvSpPr>
          <p:cNvPr id="3" name="TextBox 2"/>
          <p:cNvSpPr txBox="1"/>
          <p:nvPr/>
        </p:nvSpPr>
        <p:spPr>
          <a:xfrm>
            <a:off x="423323" y="1366810"/>
            <a:ext cx="8301228" cy="4001096"/>
          </a:xfrm>
          <a:prstGeom prst="rect">
            <a:avLst/>
          </a:prstGeom>
          <a:noFill/>
        </p:spPr>
        <p:txBody>
          <a:bodyPr wrap="square" rtlCol="0">
            <a:spAutoFit/>
          </a:bodyPr>
          <a:lstStyle/>
          <a:p>
            <a:pPr marL="285750" indent="-285750">
              <a:buFont typeface="Arial"/>
              <a:buChar char="•"/>
            </a:pPr>
            <a:r>
              <a:rPr lang="en-US" dirty="0" smtClean="0"/>
              <a:t>PRIOR MEETINGS</a:t>
            </a:r>
            <a:br>
              <a:rPr lang="en-US" dirty="0" smtClean="0"/>
            </a:br>
            <a:endParaRPr lang="en-US" sz="500" dirty="0" smtClean="0"/>
          </a:p>
          <a:p>
            <a:pPr marL="742950" lvl="1" indent="-285750">
              <a:buFontTx/>
              <a:buChar char="-"/>
            </a:pPr>
            <a:r>
              <a:rPr lang="en-US" sz="1600" dirty="0" smtClean="0"/>
              <a:t>Short</a:t>
            </a:r>
            <a:r>
              <a:rPr lang="en-US" sz="1600" dirty="0"/>
              <a:t>-Baseline Neutrino Workshop, </a:t>
            </a:r>
            <a:r>
              <a:rPr lang="en-US" sz="1600" dirty="0" smtClean="0"/>
              <a:t>FNAL, May </a:t>
            </a:r>
            <a:r>
              <a:rPr lang="en-US" sz="1600" dirty="0"/>
              <a:t>12‑14, </a:t>
            </a:r>
            <a:r>
              <a:rPr lang="en-US" sz="1600" dirty="0" smtClean="0"/>
              <a:t>2011</a:t>
            </a:r>
            <a:br>
              <a:rPr lang="en-US" sz="1600" dirty="0" smtClean="0"/>
            </a:br>
            <a:endParaRPr lang="en-US" sz="900" dirty="0" smtClean="0"/>
          </a:p>
          <a:p>
            <a:pPr marL="742950" lvl="1" indent="-285750">
              <a:buFontTx/>
              <a:buChar char="-"/>
            </a:pPr>
            <a:r>
              <a:rPr lang="en-US" sz="1600" dirty="0" smtClean="0"/>
              <a:t>Fundamental </a:t>
            </a:r>
            <a:r>
              <a:rPr lang="en-US" sz="1600" dirty="0"/>
              <a:t>Physics at the Intensity </a:t>
            </a:r>
            <a:r>
              <a:rPr lang="en-US" sz="1600" dirty="0" smtClean="0"/>
              <a:t>Frontier, Nov 30-Dec </a:t>
            </a:r>
            <a:r>
              <a:rPr lang="en-US" sz="1600" dirty="0"/>
              <a:t>2, </a:t>
            </a:r>
            <a:r>
              <a:rPr lang="en-US" sz="1600" dirty="0" smtClean="0"/>
              <a:t>2011, Rockville</a:t>
            </a:r>
            <a:r>
              <a:rPr lang="en-US" sz="1600" dirty="0"/>
              <a:t>, </a:t>
            </a:r>
            <a:r>
              <a:rPr lang="en-US" sz="1600" dirty="0" smtClean="0"/>
              <a:t>MD</a:t>
            </a:r>
          </a:p>
          <a:p>
            <a:pPr lvl="1"/>
            <a:r>
              <a:rPr lang="en-US" sz="1600" dirty="0" smtClean="0">
                <a:solidFill>
                  <a:schemeClr val="accent1"/>
                </a:solidFill>
                <a:latin typeface="Wingdings"/>
                <a:ea typeface="Wingdings"/>
                <a:cs typeface="Wingdings"/>
                <a:sym typeface="Wingdings"/>
              </a:rPr>
              <a:t>	</a:t>
            </a:r>
            <a:r>
              <a:rPr lang="en-US" sz="1600" dirty="0" smtClean="0">
                <a:solidFill>
                  <a:schemeClr val="accent1"/>
                </a:solidFill>
              </a:rPr>
              <a:t> neutrino group report</a:t>
            </a:r>
            <a:br>
              <a:rPr lang="en-US" sz="1600" dirty="0" smtClean="0">
                <a:solidFill>
                  <a:schemeClr val="accent1"/>
                </a:solidFill>
              </a:rPr>
            </a:br>
            <a:endParaRPr lang="en-US" sz="900" dirty="0" smtClean="0"/>
          </a:p>
          <a:p>
            <a:pPr marL="742950" lvl="1" indent="-285750">
              <a:buFontTx/>
              <a:buChar char="-"/>
            </a:pPr>
            <a:r>
              <a:rPr lang="en-US" sz="1600" dirty="0" smtClean="0"/>
              <a:t>Sterile </a:t>
            </a:r>
            <a:r>
              <a:rPr lang="en-US" sz="1600" dirty="0"/>
              <a:t>Neutrinos at the </a:t>
            </a:r>
            <a:r>
              <a:rPr lang="en-US" sz="1600" dirty="0" smtClean="0"/>
              <a:t>Crossroads, Sep 25-28, Blacksburg, VA</a:t>
            </a:r>
            <a:br>
              <a:rPr lang="en-US" sz="1600" dirty="0" smtClean="0"/>
            </a:br>
            <a:r>
              <a:rPr lang="en-US" sz="1600" dirty="0" smtClean="0"/>
              <a:t>	</a:t>
            </a:r>
            <a:r>
              <a:rPr lang="en-US" sz="1600" dirty="0" smtClean="0">
                <a:solidFill>
                  <a:schemeClr val="accent1"/>
                </a:solidFill>
                <a:latin typeface="Wingdings"/>
                <a:ea typeface="Wingdings"/>
                <a:cs typeface="Wingdings"/>
                <a:sym typeface="Wingdings"/>
              </a:rPr>
              <a:t></a:t>
            </a:r>
            <a:r>
              <a:rPr lang="en-US" sz="1600" dirty="0" smtClean="0">
                <a:solidFill>
                  <a:schemeClr val="accent1"/>
                </a:solidFill>
              </a:rPr>
              <a:t> white paper on sterile neutrinos</a:t>
            </a:r>
            <a:r>
              <a:rPr lang="en-US" sz="1600" dirty="0" smtClean="0"/>
              <a:t/>
            </a:r>
            <a:br>
              <a:rPr lang="en-US" sz="1600" dirty="0" smtClean="0"/>
            </a:br>
            <a:r>
              <a:rPr lang="en-US" sz="1600" dirty="0" smtClean="0"/>
              <a:t/>
            </a:r>
            <a:br>
              <a:rPr lang="en-US" sz="1600" dirty="0" smtClean="0"/>
            </a:br>
            <a:endParaRPr lang="en-US" sz="1600" dirty="0" smtClean="0"/>
          </a:p>
          <a:p>
            <a:pPr marL="285750" indent="-285750">
              <a:buFont typeface="Arial"/>
              <a:buChar char="•"/>
            </a:pPr>
            <a:r>
              <a:rPr lang="en-US" dirty="0" smtClean="0"/>
              <a:t>THIS MEETING</a:t>
            </a:r>
            <a:br>
              <a:rPr lang="en-US" dirty="0" smtClean="0"/>
            </a:br>
            <a:endParaRPr lang="en-US" sz="900" dirty="0" smtClean="0"/>
          </a:p>
          <a:p>
            <a:pPr marL="742950" lvl="1" indent="-285750">
              <a:buFontTx/>
              <a:buChar char="-"/>
            </a:pPr>
            <a:r>
              <a:rPr lang="en-US" sz="1600" dirty="0" smtClean="0"/>
              <a:t>Provides an opportunity for the sub-groups to communicate how they are proceeding, early thoughts, etc.</a:t>
            </a:r>
            <a:r>
              <a:rPr lang="en-US" sz="2000" dirty="0" smtClean="0"/>
              <a:t/>
            </a:r>
            <a:br>
              <a:rPr lang="en-US" sz="2000" dirty="0" smtClean="0"/>
            </a:br>
            <a:endParaRPr lang="en-US" sz="1000" dirty="0" smtClean="0"/>
          </a:p>
          <a:p>
            <a:pPr marL="742950" lvl="1" indent="-285750">
              <a:buFontTx/>
              <a:buChar char="-"/>
            </a:pPr>
            <a:r>
              <a:rPr lang="en-US" sz="1600" dirty="0" smtClean="0"/>
              <a:t>Provides an opportunity for the community to present ideas &amp; give input through comment &amp; discussion.</a:t>
            </a:r>
          </a:p>
        </p:txBody>
      </p:sp>
    </p:spTree>
    <p:extLst>
      <p:ext uri="{BB962C8B-B14F-4D97-AF65-F5344CB8AC3E}">
        <p14:creationId xmlns:p14="http://schemas.microsoft.com/office/powerpoint/2010/main" val="968419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 Agenda</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a:xfrm>
            <a:off x="1835255" y="6471800"/>
            <a:ext cx="5750000" cy="365125"/>
          </a:xfrm>
        </p:spPr>
        <p:txBody>
          <a:bodyPr/>
          <a:lstStyle/>
          <a:p>
            <a:pPr>
              <a:defRPr/>
            </a:pPr>
            <a:r>
              <a:rPr lang="en-US" dirty="0" smtClean="0"/>
              <a:t>SB Neutrino Experiments: Needs &amp; Options          21 March 2012      Fermilab</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9</a:t>
            </a:fld>
            <a:endParaRPr lang="en-US" dirty="0"/>
          </a:p>
        </p:txBody>
      </p:sp>
      <p:sp>
        <p:nvSpPr>
          <p:cNvPr id="10" name="TextBox 9"/>
          <p:cNvSpPr txBox="1"/>
          <p:nvPr/>
        </p:nvSpPr>
        <p:spPr>
          <a:xfrm>
            <a:off x="952205" y="1545103"/>
            <a:ext cx="7715865" cy="4421211"/>
          </a:xfrm>
          <a:prstGeom prst="rect">
            <a:avLst/>
          </a:prstGeom>
          <a:noFill/>
        </p:spPr>
        <p:txBody>
          <a:bodyPr wrap="square" rtlCol="0" anchor="ctr">
            <a:spAutoFit/>
          </a:bodyPr>
          <a:lstStyle/>
          <a:p>
            <a:pPr>
              <a:lnSpc>
                <a:spcPct val="110000"/>
              </a:lnSpc>
            </a:pPr>
            <a:r>
              <a:rPr lang="en-US" dirty="0" smtClean="0">
                <a:solidFill>
                  <a:srgbClr val="FF0000"/>
                </a:solidFill>
              </a:rPr>
              <a:t>Session 1 </a:t>
            </a:r>
            <a:r>
              <a:rPr lang="en-US" dirty="0" smtClean="0">
                <a:solidFill>
                  <a:srgbClr val="000000"/>
                </a:solidFill>
              </a:rPr>
              <a:t>- Chair: </a:t>
            </a:r>
            <a:r>
              <a:rPr lang="en-US" dirty="0" smtClean="0">
                <a:solidFill>
                  <a:srgbClr val="FF0000"/>
                </a:solidFill>
              </a:rPr>
              <a:t>S. Parke</a:t>
            </a:r>
          </a:p>
          <a:p>
            <a:pPr>
              <a:lnSpc>
                <a:spcPct val="110000"/>
              </a:lnSpc>
            </a:pPr>
            <a:r>
              <a:rPr lang="en-US" dirty="0" smtClean="0"/>
              <a:t>09:00-09:10  Welcome			 </a:t>
            </a:r>
            <a:r>
              <a:rPr lang="en-US" dirty="0"/>
              <a:t>	</a:t>
            </a:r>
            <a:r>
              <a:rPr lang="en-US" dirty="0" smtClean="0"/>
              <a:t>Y-K. Kim</a:t>
            </a:r>
          </a:p>
          <a:p>
            <a:pPr>
              <a:lnSpc>
                <a:spcPct val="110000"/>
              </a:lnSpc>
            </a:pPr>
            <a:r>
              <a:rPr lang="en-US" dirty="0" smtClean="0"/>
              <a:t>09:15-09:25  Introduction			        	S. Geer</a:t>
            </a:r>
          </a:p>
          <a:p>
            <a:pPr>
              <a:lnSpc>
                <a:spcPct val="110000"/>
              </a:lnSpc>
            </a:pPr>
            <a:r>
              <a:rPr lang="en-US" dirty="0" smtClean="0"/>
              <a:t>09:30-09:50  Sterile </a:t>
            </a:r>
            <a:r>
              <a:rPr lang="en-US" sz="2000" dirty="0" smtClean="0">
                <a:latin typeface="Symbol" charset="2"/>
                <a:cs typeface="Symbol" charset="2"/>
              </a:rPr>
              <a:t>n</a:t>
            </a:r>
            <a:r>
              <a:rPr lang="en-US" dirty="0" smtClean="0"/>
              <a:t> Workshop Report	         	J. Link</a:t>
            </a:r>
          </a:p>
          <a:p>
            <a:pPr>
              <a:lnSpc>
                <a:spcPct val="110000"/>
              </a:lnSpc>
            </a:pPr>
            <a:r>
              <a:rPr lang="en-US" dirty="0" smtClean="0"/>
              <a:t>09:55-10:10  Tensions Group Report	          	B. </a:t>
            </a:r>
            <a:r>
              <a:rPr lang="en-US" dirty="0" err="1" smtClean="0"/>
              <a:t>Kayser</a:t>
            </a:r>
            <a:endParaRPr lang="en-US" dirty="0" smtClean="0"/>
          </a:p>
          <a:p>
            <a:pPr>
              <a:lnSpc>
                <a:spcPct val="110000"/>
              </a:lnSpc>
            </a:pPr>
            <a:r>
              <a:rPr lang="en-US" dirty="0" smtClean="0"/>
              <a:t>10:15-10:30  </a:t>
            </a:r>
            <a:r>
              <a:rPr lang="en-US" sz="2000" dirty="0" smtClean="0">
                <a:latin typeface="Symbol" charset="2"/>
                <a:cs typeface="Symbol" charset="2"/>
              </a:rPr>
              <a:t>s</a:t>
            </a:r>
            <a:r>
              <a:rPr lang="en-US" dirty="0" smtClean="0"/>
              <a:t> &amp; Fluxes Group Report	          	G. Zeller</a:t>
            </a:r>
          </a:p>
          <a:p>
            <a:pPr>
              <a:lnSpc>
                <a:spcPct val="110000"/>
              </a:lnSpc>
            </a:pPr>
            <a:r>
              <a:rPr lang="en-US" dirty="0" smtClean="0">
                <a:solidFill>
                  <a:srgbClr val="008000"/>
                </a:solidFill>
              </a:rPr>
              <a:t>10:35-10:55  COFFEE</a:t>
            </a:r>
            <a:br>
              <a:rPr lang="en-US" dirty="0" smtClean="0">
                <a:solidFill>
                  <a:srgbClr val="008000"/>
                </a:solidFill>
              </a:rPr>
            </a:br>
            <a:endParaRPr lang="en-US" dirty="0" smtClean="0">
              <a:solidFill>
                <a:srgbClr val="008000"/>
              </a:solidFill>
            </a:endParaRPr>
          </a:p>
          <a:p>
            <a:pPr>
              <a:lnSpc>
                <a:spcPct val="110000"/>
              </a:lnSpc>
            </a:pPr>
            <a:r>
              <a:rPr lang="en-US" dirty="0" smtClean="0">
                <a:solidFill>
                  <a:srgbClr val="FF0000"/>
                </a:solidFill>
              </a:rPr>
              <a:t>Session 2 </a:t>
            </a:r>
            <a:r>
              <a:rPr lang="en-US" dirty="0" smtClean="0"/>
              <a:t>- Chair </a:t>
            </a:r>
            <a:r>
              <a:rPr lang="en-US" dirty="0" smtClean="0">
                <a:solidFill>
                  <a:srgbClr val="FF0000"/>
                </a:solidFill>
              </a:rPr>
              <a:t>D. Harris</a:t>
            </a:r>
          </a:p>
          <a:p>
            <a:pPr>
              <a:lnSpc>
                <a:spcPct val="110000"/>
              </a:lnSpc>
            </a:pPr>
            <a:r>
              <a:rPr lang="en-US" dirty="0" smtClean="0"/>
              <a:t>11:</a:t>
            </a:r>
            <a:r>
              <a:rPr lang="en-US" dirty="0"/>
              <a:t>0</a:t>
            </a:r>
            <a:r>
              <a:rPr lang="en-US" dirty="0" smtClean="0"/>
              <a:t>0-11:15  </a:t>
            </a:r>
            <a:r>
              <a:rPr lang="en-US" dirty="0"/>
              <a:t>Options Group Report		</a:t>
            </a:r>
            <a:r>
              <a:rPr lang="en-US" dirty="0" smtClean="0"/>
              <a:t>           	G. Mills</a:t>
            </a:r>
          </a:p>
          <a:p>
            <a:pPr>
              <a:lnSpc>
                <a:spcPct val="110000"/>
              </a:lnSpc>
            </a:pPr>
            <a:r>
              <a:rPr lang="en-US" dirty="0" smtClean="0"/>
              <a:t>11:20-11:35   Evolution of Facilities	</a:t>
            </a:r>
            <a:r>
              <a:rPr lang="en-US" dirty="0"/>
              <a:t>	</a:t>
            </a:r>
            <a:r>
              <a:rPr lang="en-US" dirty="0" smtClean="0"/>
              <a:t>           	S. Holmes</a:t>
            </a:r>
          </a:p>
          <a:p>
            <a:pPr>
              <a:lnSpc>
                <a:spcPct val="110000"/>
              </a:lnSpc>
            </a:pPr>
            <a:r>
              <a:rPr lang="en-US" dirty="0" smtClean="0">
                <a:solidFill>
                  <a:srgbClr val="000000"/>
                </a:solidFill>
              </a:rPr>
              <a:t>11:40-11:55  Proving light sterile neutrinos	          	W. Louis</a:t>
            </a:r>
          </a:p>
          <a:p>
            <a:pPr>
              <a:lnSpc>
                <a:spcPct val="110000"/>
              </a:lnSpc>
            </a:pPr>
            <a:r>
              <a:rPr lang="en-US" dirty="0" smtClean="0">
                <a:solidFill>
                  <a:srgbClr val="000000"/>
                </a:solidFill>
              </a:rPr>
              <a:t>12:00-12:15  </a:t>
            </a:r>
            <a:r>
              <a:rPr lang="en-US" dirty="0" err="1" smtClean="0">
                <a:solidFill>
                  <a:srgbClr val="000000"/>
                </a:solidFill>
              </a:rPr>
              <a:t>MicroBooNE</a:t>
            </a:r>
            <a:r>
              <a:rPr lang="en-US" dirty="0" smtClean="0">
                <a:solidFill>
                  <a:srgbClr val="000000"/>
                </a:solidFill>
              </a:rPr>
              <a:t> &amp; LAr1		              </a:t>
            </a:r>
            <a:r>
              <a:rPr lang="en-US" dirty="0" smtClean="0">
                <a:solidFill>
                  <a:srgbClr val="000000"/>
                </a:solidFill>
              </a:rPr>
              <a:t>	G. </a:t>
            </a:r>
            <a:r>
              <a:rPr lang="en-US" dirty="0" err="1" smtClean="0">
                <a:solidFill>
                  <a:srgbClr val="000000"/>
                </a:solidFill>
              </a:rPr>
              <a:t>Karagiorgi</a:t>
            </a:r>
            <a:endParaRPr lang="en-US" dirty="0" smtClean="0">
              <a:solidFill>
                <a:srgbClr val="000000"/>
              </a:solidFill>
            </a:endParaRPr>
          </a:p>
          <a:p>
            <a:pPr>
              <a:lnSpc>
                <a:spcPct val="110000"/>
              </a:lnSpc>
            </a:pPr>
            <a:r>
              <a:rPr lang="en-US" dirty="0" smtClean="0">
                <a:solidFill>
                  <a:srgbClr val="008000"/>
                </a:solidFill>
              </a:rPr>
              <a:t>12:20-13:20  LUNCH</a:t>
            </a:r>
          </a:p>
        </p:txBody>
      </p:sp>
    </p:spTree>
    <p:extLst>
      <p:ext uri="{BB962C8B-B14F-4D97-AF65-F5344CB8AC3E}">
        <p14:creationId xmlns:p14="http://schemas.microsoft.com/office/powerpoint/2010/main" val="1900473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6589</TotalTime>
  <Words>446</Words>
  <Application>Microsoft Macintosh PowerPoint</Application>
  <PresentationFormat>On-screen Show (4:3)</PresentationFormat>
  <Paragraphs>119</Paragraphs>
  <Slides>10</Slides>
  <Notes>3</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Custom Design</vt:lpstr>
      <vt:lpstr>1_Custom Design</vt:lpstr>
      <vt:lpstr>2_Custom Design</vt:lpstr>
      <vt:lpstr>3_Custom Design</vt:lpstr>
      <vt:lpstr>  </vt:lpstr>
      <vt:lpstr>MOTIVATION</vt:lpstr>
      <vt:lpstr>FOCUS GROUP</vt:lpstr>
      <vt:lpstr>FOCUS GROUP</vt:lpstr>
      <vt:lpstr>STRATEGY</vt:lpstr>
      <vt:lpstr>ORGANIZATION</vt:lpstr>
      <vt:lpstr>SUB-GROUPS</vt:lpstr>
      <vt:lpstr>COMMUNITY INPUT</vt:lpstr>
      <vt:lpstr>Morning Agenda</vt:lpstr>
      <vt:lpstr>Afternoon Agenda</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Stuart D. Henderson x4666 15594N</dc:creator>
  <cp:lastModifiedBy>Accelerator Division</cp:lastModifiedBy>
  <cp:revision>609</cp:revision>
  <cp:lastPrinted>2012-03-20T16:14:13Z</cp:lastPrinted>
  <dcterms:created xsi:type="dcterms:W3CDTF">2010-07-20T19:13:29Z</dcterms:created>
  <dcterms:modified xsi:type="dcterms:W3CDTF">2012-03-20T16:19:36Z</dcterms:modified>
</cp:coreProperties>
</file>